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0" r:id="rId5"/>
    <p:sldMasterId id="2147483712" r:id="rId6"/>
    <p:sldMasterId id="2147483763" r:id="rId7"/>
    <p:sldMasterId id="2147483803" r:id="rId8"/>
    <p:sldMasterId id="2147483817" r:id="rId9"/>
  </p:sldMasterIdLst>
  <p:notesMasterIdLst>
    <p:notesMasterId r:id="rId40"/>
  </p:notesMasterIdLst>
  <p:handoutMasterIdLst>
    <p:handoutMasterId r:id="rId41"/>
  </p:handoutMasterIdLst>
  <p:sldIdLst>
    <p:sldId id="2134806516" r:id="rId10"/>
    <p:sldId id="258" r:id="rId11"/>
    <p:sldId id="335" r:id="rId12"/>
    <p:sldId id="2088197628" r:id="rId13"/>
    <p:sldId id="2145706141" r:id="rId14"/>
    <p:sldId id="9703" r:id="rId15"/>
    <p:sldId id="2145706144" r:id="rId16"/>
    <p:sldId id="2145706162" r:id="rId17"/>
    <p:sldId id="2145706155" r:id="rId18"/>
    <p:sldId id="2145706163" r:id="rId19"/>
    <p:sldId id="2145706146" r:id="rId20"/>
    <p:sldId id="2134805844" r:id="rId21"/>
    <p:sldId id="2145706161" r:id="rId22"/>
    <p:sldId id="2145706156" r:id="rId23"/>
    <p:sldId id="2145706149" r:id="rId24"/>
    <p:sldId id="2145706157" r:id="rId25"/>
    <p:sldId id="2145706158" r:id="rId26"/>
    <p:sldId id="2145706147" r:id="rId27"/>
    <p:sldId id="5309" r:id="rId28"/>
    <p:sldId id="2134806609" r:id="rId29"/>
    <p:sldId id="2088197611" r:id="rId30"/>
    <p:sldId id="2088197623" r:id="rId31"/>
    <p:sldId id="2088197632" r:id="rId32"/>
    <p:sldId id="2088197629" r:id="rId33"/>
    <p:sldId id="2088197620" r:id="rId34"/>
    <p:sldId id="2088197630" r:id="rId35"/>
    <p:sldId id="2088197631" r:id="rId36"/>
    <p:sldId id="2145706142" r:id="rId37"/>
    <p:sldId id="2145706143" r:id="rId38"/>
    <p:sldId id="2134806514" r:id="rId3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Agenda" id="{B96E1B7E-721A-43AD-9F12-7AE0ADE61207}">
          <p14:sldIdLst>
            <p14:sldId id="2134806516"/>
            <p14:sldId id="258"/>
            <p14:sldId id="335"/>
          </p14:sldIdLst>
        </p14:section>
        <p14:section name="Proposal" id="{805A7756-88A1-49AF-9B5B-26DE9EA0E623}">
          <p14:sldIdLst>
            <p14:sldId id="2088197628"/>
            <p14:sldId id="2145706141"/>
            <p14:sldId id="9703"/>
            <p14:sldId id="2145706144"/>
          </p14:sldIdLst>
        </p14:section>
        <p14:section name="Kick-Off" id="{5428D544-DEEB-4372-8CC8-9FDA3CDFCEAC}">
          <p14:sldIdLst>
            <p14:sldId id="2145706162"/>
            <p14:sldId id="2145706155"/>
            <p14:sldId id="2145706163"/>
            <p14:sldId id="2145706146"/>
            <p14:sldId id="2134805844"/>
            <p14:sldId id="2145706161"/>
            <p14:sldId id="2145706156"/>
          </p14:sldIdLst>
        </p14:section>
        <p14:section name="Commercials" id="{2596EB48-F7BB-4A8A-9CB9-1A322C9FAD8C}">
          <p14:sldIdLst>
            <p14:sldId id="2145706149"/>
            <p14:sldId id="2145706157"/>
            <p14:sldId id="2145706158"/>
          </p14:sldIdLst>
        </p14:section>
        <p14:section name="Communication Cadence" id="{51E843D0-C936-4684-A7EC-505F256E7A27}">
          <p14:sldIdLst>
            <p14:sldId id="2145706147"/>
            <p14:sldId id="5309"/>
          </p14:sldIdLst>
        </p14:section>
        <p14:section name="Appendix" id="{769255AE-7C15-4972-A3B8-6F18E137FFC7}">
          <p14:sldIdLst>
            <p14:sldId id="2134806609"/>
            <p14:sldId id="2088197611"/>
            <p14:sldId id="2088197623"/>
            <p14:sldId id="2088197632"/>
            <p14:sldId id="2088197629"/>
            <p14:sldId id="2088197620"/>
            <p14:sldId id="2088197630"/>
            <p14:sldId id="2088197631"/>
          </p14:sldIdLst>
        </p14:section>
        <p14:section name="Data Solution" id="{C232CA76-18E5-42E7-8A39-D47283D7B4EA}">
          <p14:sldIdLst>
            <p14:sldId id="2145706142"/>
            <p14:sldId id="2145706143"/>
            <p14:sldId id="21348065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navar, Vijet Ganapati" initials="HVG" lastIdx="2" clrIdx="0">
    <p:extLst>
      <p:ext uri="{19B8F6BF-5375-455C-9EA6-DF929625EA0E}">
        <p15:presenceInfo xmlns:p15="http://schemas.microsoft.com/office/powerpoint/2012/main" userId="S::honnav1@nationwide.com::99c7a327-184b-42e8-b0d3-71aecf711711" providerId="AD"/>
      </p:ext>
    </p:extLst>
  </p:cmAuthor>
  <p:cmAuthor id="2" name="Rajendran, Arun (Cognizant)" initials="RA(" lastIdx="5" clrIdx="1">
    <p:extLst>
      <p:ext uri="{19B8F6BF-5375-455C-9EA6-DF929625EA0E}">
        <p15:presenceInfo xmlns:p15="http://schemas.microsoft.com/office/powerpoint/2012/main" userId="S-1-5-21-1178368992-402679808-390482200-34126" providerId="AD"/>
      </p:ext>
    </p:extLst>
  </p:cmAuthor>
  <p:cmAuthor id="3" name="Aftab, Masud (Cognizant)" initials="AM(" lastIdx="3" clrIdx="2">
    <p:extLst>
      <p:ext uri="{19B8F6BF-5375-455C-9EA6-DF929625EA0E}">
        <p15:presenceInfo xmlns:p15="http://schemas.microsoft.com/office/powerpoint/2012/main" userId="S-1-5-21-1178368992-402679808-390482200-754793" providerId="AD"/>
      </p:ext>
    </p:extLst>
  </p:cmAuthor>
  <p:cmAuthor id="4" name="Seshadri, Sundar Rajan (Cognizant)" initials="SSR(" lastIdx="1" clrIdx="3">
    <p:extLst>
      <p:ext uri="{19B8F6BF-5375-455C-9EA6-DF929625EA0E}">
        <p15:presenceInfo xmlns:p15="http://schemas.microsoft.com/office/powerpoint/2012/main" userId="S::517982@cognizant.com::4699ec12-dfd4-45e8-8099-015045d86e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1FF"/>
    <a:srgbClr val="0033A0"/>
    <a:srgbClr val="5AD4EC"/>
    <a:srgbClr val="EED410"/>
    <a:srgbClr val="1E74AB"/>
    <a:srgbClr val="2D8AC0"/>
    <a:srgbClr val="001D43"/>
    <a:srgbClr val="3797CB"/>
    <a:srgbClr val="3D86CD"/>
    <a:srgbClr val="085B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FAE8F-A0C7-44DB-A1AD-877F937DC423}" v="7" dt="2022-03-28T09:12:40.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94595" autoAdjust="0"/>
  </p:normalViewPr>
  <p:slideViewPr>
    <p:cSldViewPr snapToGrid="0">
      <p:cViewPr>
        <p:scale>
          <a:sx n="96" d="100"/>
          <a:sy n="96" d="100"/>
        </p:scale>
        <p:origin x="544" y="-2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2-03-28T14:11:54.311"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E8591-8E2C-4AA6-A2AE-D8E50A1B01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FF018A-C37B-468C-87AD-D44A62E6A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6F0800-622D-4D86-B676-7F17D007B540}" type="datetimeFigureOut">
              <a:rPr lang="en-US" smtClean="0"/>
              <a:t>3/28/2022</a:t>
            </a:fld>
            <a:endParaRPr lang="en-US" dirty="0"/>
          </a:p>
        </p:txBody>
      </p:sp>
      <p:sp>
        <p:nvSpPr>
          <p:cNvPr id="4" name="Footer Placeholder 3">
            <a:extLst>
              <a:ext uri="{FF2B5EF4-FFF2-40B4-BE49-F238E27FC236}">
                <a16:creationId xmlns:a16="http://schemas.microsoft.com/office/drawing/2014/main" id="{2C1F8DC1-77D9-4B3E-8297-3A7AA49138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879E7B1-C736-4E88-9969-03A2898661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7E3B6-08C7-4762-9033-3D77F376EF69}" type="slidenum">
              <a:rPr lang="en-US" smtClean="0"/>
              <a:t>‹#›</a:t>
            </a:fld>
            <a:endParaRPr lang="en-US" dirty="0"/>
          </a:p>
        </p:txBody>
      </p:sp>
    </p:spTree>
    <p:extLst>
      <p:ext uri="{BB962C8B-B14F-4D97-AF65-F5344CB8AC3E}">
        <p14:creationId xmlns:p14="http://schemas.microsoft.com/office/powerpoint/2010/main" val="547958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7A2979-3A6C-4AA1-A151-38E2C7BA83E3}" type="datetimeFigureOut">
              <a:rPr lang="en-US" smtClean="0"/>
              <a:t>3/28/2022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3800C-707C-4DE7-B8CD-198E5E604F46}" type="slidenum">
              <a:rPr lang="en-US" smtClean="0"/>
              <a:t>‹#›</a:t>
            </a:fld>
            <a:endParaRPr lang="en-US" dirty="0"/>
          </a:p>
        </p:txBody>
      </p:sp>
    </p:spTree>
    <p:extLst>
      <p:ext uri="{BB962C8B-B14F-4D97-AF65-F5344CB8AC3E}">
        <p14:creationId xmlns:p14="http://schemas.microsoft.com/office/powerpoint/2010/main" val="143413451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dirty="0"/>
          </a:p>
        </p:txBody>
      </p:sp>
    </p:spTree>
    <p:extLst>
      <p:ext uri="{BB962C8B-B14F-4D97-AF65-F5344CB8AC3E}">
        <p14:creationId xmlns:p14="http://schemas.microsoft.com/office/powerpoint/2010/main" val="209188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Reusables from ESS</a:t>
            </a:r>
          </a:p>
        </p:txBody>
      </p:sp>
      <p:sp>
        <p:nvSpPr>
          <p:cNvPr id="4" name="Slide Number Placeholder 3"/>
          <p:cNvSpPr>
            <a:spLocks noGrp="1"/>
          </p:cNvSpPr>
          <p:nvPr>
            <p:ph type="sldNum" sz="quarter" idx="5"/>
          </p:nvPr>
        </p:nvSpPr>
        <p:spPr/>
        <p:txBody>
          <a:bodyPr/>
          <a:lstStyle/>
          <a:p>
            <a:fld id="{5EB3800C-707C-4DE7-B8CD-198E5E604F46}" type="slidenum">
              <a:rPr lang="en-US" smtClean="0"/>
              <a:t>11</a:t>
            </a:fld>
            <a:endParaRPr lang="en-US" dirty="0"/>
          </a:p>
        </p:txBody>
      </p:sp>
    </p:spTree>
    <p:extLst>
      <p:ext uri="{BB962C8B-B14F-4D97-AF65-F5344CB8AC3E}">
        <p14:creationId xmlns:p14="http://schemas.microsoft.com/office/powerpoint/2010/main" val="4124836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B3800C-707C-4DE7-B8CD-198E5E604F46}" type="slidenum">
              <a:rPr lang="en-US" smtClean="0"/>
              <a:t>12</a:t>
            </a:fld>
            <a:endParaRPr lang="en-US" dirty="0"/>
          </a:p>
        </p:txBody>
      </p:sp>
    </p:spTree>
    <p:extLst>
      <p:ext uri="{BB962C8B-B14F-4D97-AF65-F5344CB8AC3E}">
        <p14:creationId xmlns:p14="http://schemas.microsoft.com/office/powerpoint/2010/main" val="1641320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Gant chart – Team structure </a:t>
            </a:r>
          </a:p>
        </p:txBody>
      </p:sp>
      <p:sp>
        <p:nvSpPr>
          <p:cNvPr id="4" name="Slide Number Placeholder 3"/>
          <p:cNvSpPr>
            <a:spLocks noGrp="1"/>
          </p:cNvSpPr>
          <p:nvPr>
            <p:ph type="sldNum" sz="quarter" idx="5"/>
          </p:nvPr>
        </p:nvSpPr>
        <p:spPr/>
        <p:txBody>
          <a:bodyPr/>
          <a:lstStyle/>
          <a:p>
            <a:fld id="{5EB3800C-707C-4DE7-B8CD-198E5E604F46}" type="slidenum">
              <a:rPr lang="en-US" smtClean="0"/>
              <a:t>13</a:t>
            </a:fld>
            <a:endParaRPr lang="en-US" dirty="0"/>
          </a:p>
        </p:txBody>
      </p:sp>
    </p:spTree>
    <p:extLst>
      <p:ext uri="{BB962C8B-B14F-4D97-AF65-F5344CB8AC3E}">
        <p14:creationId xmlns:p14="http://schemas.microsoft.com/office/powerpoint/2010/main" val="3174677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3800C-707C-4DE7-B8CD-198E5E604F46}" type="slidenum">
              <a:rPr lang="en-US" smtClean="0"/>
              <a:t>14</a:t>
            </a:fld>
            <a:endParaRPr lang="en-US" dirty="0"/>
          </a:p>
        </p:txBody>
      </p:sp>
    </p:spTree>
    <p:extLst>
      <p:ext uri="{BB962C8B-B14F-4D97-AF65-F5344CB8AC3E}">
        <p14:creationId xmlns:p14="http://schemas.microsoft.com/office/powerpoint/2010/main" val="25230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B3800C-707C-4DE7-B8CD-198E5E604F46}" type="slidenum">
              <a:rPr lang="en-US" smtClean="0"/>
              <a:t>15</a:t>
            </a:fld>
            <a:endParaRPr lang="en-US"/>
          </a:p>
        </p:txBody>
      </p:sp>
    </p:spTree>
    <p:extLst>
      <p:ext uri="{BB962C8B-B14F-4D97-AF65-F5344CB8AC3E}">
        <p14:creationId xmlns:p14="http://schemas.microsoft.com/office/powerpoint/2010/main" val="3177355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B3800C-707C-4DE7-B8CD-198E5E604F46}" type="slidenum">
              <a:rPr lang="en-US" smtClean="0"/>
              <a:t>16</a:t>
            </a:fld>
            <a:endParaRPr lang="en-US"/>
          </a:p>
        </p:txBody>
      </p:sp>
    </p:spTree>
    <p:extLst>
      <p:ext uri="{BB962C8B-B14F-4D97-AF65-F5344CB8AC3E}">
        <p14:creationId xmlns:p14="http://schemas.microsoft.com/office/powerpoint/2010/main" val="1991181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B3800C-707C-4DE7-B8CD-198E5E604F46}" type="slidenum">
              <a:rPr lang="en-US" smtClean="0"/>
              <a:t>17</a:t>
            </a:fld>
            <a:endParaRPr lang="en-US"/>
          </a:p>
        </p:txBody>
      </p:sp>
    </p:spTree>
    <p:extLst>
      <p:ext uri="{BB962C8B-B14F-4D97-AF65-F5344CB8AC3E}">
        <p14:creationId xmlns:p14="http://schemas.microsoft.com/office/powerpoint/2010/main" val="3740312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3800C-707C-4DE7-B8CD-198E5E604F46}" type="slidenum">
              <a:rPr lang="en-US" smtClean="0"/>
              <a:t>18</a:t>
            </a:fld>
            <a:endParaRPr lang="en-US" dirty="0"/>
          </a:p>
        </p:txBody>
      </p:sp>
    </p:spTree>
    <p:extLst>
      <p:ext uri="{BB962C8B-B14F-4D97-AF65-F5344CB8AC3E}">
        <p14:creationId xmlns:p14="http://schemas.microsoft.com/office/powerpoint/2010/main" val="1159147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0DC2DD-1C63-46DA-BE5F-5E1FBC307D67}" type="slidenum">
              <a:rPr lang="en-US" smtClean="0"/>
              <a:t>19</a:t>
            </a:fld>
            <a:endParaRPr lang="en-US"/>
          </a:p>
        </p:txBody>
      </p:sp>
    </p:spTree>
    <p:extLst>
      <p:ext uri="{BB962C8B-B14F-4D97-AF65-F5344CB8AC3E}">
        <p14:creationId xmlns:p14="http://schemas.microsoft.com/office/powerpoint/2010/main" val="423186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double click view to Slide 7</a:t>
            </a:r>
          </a:p>
        </p:txBody>
      </p:sp>
      <p:sp>
        <p:nvSpPr>
          <p:cNvPr id="4" name="Slide Number Placeholder 3"/>
          <p:cNvSpPr>
            <a:spLocks noGrp="1"/>
          </p:cNvSpPr>
          <p:nvPr>
            <p:ph type="sldNum" sz="quarter" idx="5"/>
          </p:nvPr>
        </p:nvSpPr>
        <p:spPr/>
        <p:txBody>
          <a:bodyPr/>
          <a:lstStyle/>
          <a:p>
            <a:fld id="{5EB3800C-707C-4DE7-B8CD-198E5E604F46}" type="slidenum">
              <a:rPr lang="en-US" smtClean="0"/>
              <a:t>21</a:t>
            </a:fld>
            <a:endParaRPr lang="en-US" dirty="0"/>
          </a:p>
        </p:txBody>
      </p:sp>
    </p:spTree>
    <p:extLst>
      <p:ext uri="{BB962C8B-B14F-4D97-AF65-F5344CB8AC3E}">
        <p14:creationId xmlns:p14="http://schemas.microsoft.com/office/powerpoint/2010/main" val="116881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8E16E-FB8E-42F7-909A-3CC728F79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918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B3800C-707C-4DE7-B8CD-198E5E604F46}" type="slidenum">
              <a:rPr lang="en-US" smtClean="0"/>
              <a:t>22</a:t>
            </a:fld>
            <a:endParaRPr lang="en-US" dirty="0"/>
          </a:p>
        </p:txBody>
      </p:sp>
    </p:spTree>
    <p:extLst>
      <p:ext uri="{BB962C8B-B14F-4D97-AF65-F5344CB8AC3E}">
        <p14:creationId xmlns:p14="http://schemas.microsoft.com/office/powerpoint/2010/main" val="746795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B3800C-707C-4DE7-B8CD-198E5E604F46}" type="slidenum">
              <a:rPr lang="en-US" smtClean="0"/>
              <a:t>23</a:t>
            </a:fld>
            <a:endParaRPr lang="en-US" dirty="0"/>
          </a:p>
        </p:txBody>
      </p:sp>
    </p:spTree>
    <p:extLst>
      <p:ext uri="{BB962C8B-B14F-4D97-AF65-F5344CB8AC3E}">
        <p14:creationId xmlns:p14="http://schemas.microsoft.com/office/powerpoint/2010/main" val="1289624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B3800C-707C-4DE7-B8CD-198E5E604F46}" type="slidenum">
              <a:rPr lang="en-US" smtClean="0"/>
              <a:t>24</a:t>
            </a:fld>
            <a:endParaRPr lang="en-US" dirty="0"/>
          </a:p>
        </p:txBody>
      </p:sp>
    </p:spTree>
    <p:extLst>
      <p:ext uri="{BB962C8B-B14F-4D97-AF65-F5344CB8AC3E}">
        <p14:creationId xmlns:p14="http://schemas.microsoft.com/office/powerpoint/2010/main" val="2221077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B3800C-707C-4DE7-B8CD-198E5E604F46}" type="slidenum">
              <a:rPr lang="en-US" smtClean="0"/>
              <a:t>25</a:t>
            </a:fld>
            <a:endParaRPr lang="en-US" dirty="0"/>
          </a:p>
        </p:txBody>
      </p:sp>
    </p:spTree>
    <p:extLst>
      <p:ext uri="{BB962C8B-B14F-4D97-AF65-F5344CB8AC3E}">
        <p14:creationId xmlns:p14="http://schemas.microsoft.com/office/powerpoint/2010/main" val="1159846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B3800C-707C-4DE7-B8CD-198E5E604F46}" type="slidenum">
              <a:rPr lang="en-US" smtClean="0"/>
              <a:t>26</a:t>
            </a:fld>
            <a:endParaRPr lang="en-US" dirty="0"/>
          </a:p>
        </p:txBody>
      </p:sp>
    </p:spTree>
    <p:extLst>
      <p:ext uri="{BB962C8B-B14F-4D97-AF65-F5344CB8AC3E}">
        <p14:creationId xmlns:p14="http://schemas.microsoft.com/office/powerpoint/2010/main" val="3420163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B3800C-707C-4DE7-B8CD-198E5E604F46}" type="slidenum">
              <a:rPr lang="en-US" smtClean="0"/>
              <a:t>27</a:t>
            </a:fld>
            <a:endParaRPr lang="en-US" dirty="0"/>
          </a:p>
        </p:txBody>
      </p:sp>
    </p:spTree>
    <p:extLst>
      <p:ext uri="{BB962C8B-B14F-4D97-AF65-F5344CB8AC3E}">
        <p14:creationId xmlns:p14="http://schemas.microsoft.com/office/powerpoint/2010/main" val="724282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B3800C-707C-4DE7-B8CD-198E5E604F46}" type="slidenum">
              <a:rPr lang="en-US" smtClean="0"/>
              <a:t>28</a:t>
            </a:fld>
            <a:endParaRPr lang="en-US" dirty="0"/>
          </a:p>
        </p:txBody>
      </p:sp>
    </p:spTree>
    <p:extLst>
      <p:ext uri="{BB962C8B-B14F-4D97-AF65-F5344CB8AC3E}">
        <p14:creationId xmlns:p14="http://schemas.microsoft.com/office/powerpoint/2010/main" val="2669432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B3800C-707C-4DE7-B8CD-198E5E604F46}" type="slidenum">
              <a:rPr lang="en-US" smtClean="0"/>
              <a:t>29</a:t>
            </a:fld>
            <a:endParaRPr lang="en-US" dirty="0"/>
          </a:p>
        </p:txBody>
      </p:sp>
    </p:spTree>
    <p:extLst>
      <p:ext uri="{BB962C8B-B14F-4D97-AF65-F5344CB8AC3E}">
        <p14:creationId xmlns:p14="http://schemas.microsoft.com/office/powerpoint/2010/main" val="930393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30</a:t>
            </a:fld>
            <a:endParaRPr lang="en-US" dirty="0"/>
          </a:p>
        </p:txBody>
      </p:sp>
    </p:spTree>
    <p:extLst>
      <p:ext uri="{BB962C8B-B14F-4D97-AF65-F5344CB8AC3E}">
        <p14:creationId xmlns:p14="http://schemas.microsoft.com/office/powerpoint/2010/main" val="332176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214313" defTabSz="685783">
              <a:spcAft>
                <a:spcPts val="1350"/>
              </a:spcAft>
              <a:buClr>
                <a:srgbClr val="002060"/>
              </a:buClr>
              <a:buFont typeface="Arial" panose="020B0604020202020204" pitchFamily="34" charset="0"/>
              <a:buChar char="•"/>
              <a:defRPr/>
            </a:pPr>
            <a:r>
              <a:rPr lang="en-US" sz="900" dirty="0">
                <a:solidFill>
                  <a:srgbClr val="000000"/>
                </a:solidFill>
                <a:latin typeface="Calibri" panose="020F0502020204030204" pitchFamily="34" charset="0"/>
                <a:cs typeface="Calibri" panose="020F0502020204030204" pitchFamily="34" charset="0"/>
              </a:rPr>
              <a:t>Look and feel to be improved - Shibi</a:t>
            </a:r>
            <a:endParaRPr lang="en-US" sz="900" b="1" dirty="0">
              <a:solidFill>
                <a:srgbClr val="000000"/>
              </a:solidFill>
              <a:latin typeface="Calibri" panose="020F0502020204030204" pitchFamily="34" charset="0"/>
              <a:cs typeface="Calibri" panose="020F0502020204030204" pitchFamily="34" charset="0"/>
            </a:endParaRPr>
          </a:p>
          <a:p>
            <a:endParaRPr lang="en-US" dirty="0">
              <a:cs typeface="Calibri"/>
            </a:endParaRPr>
          </a:p>
        </p:txBody>
      </p:sp>
      <p:sp>
        <p:nvSpPr>
          <p:cNvPr id="4" name="Slide Number Placeholder 3"/>
          <p:cNvSpPr>
            <a:spLocks noGrp="1"/>
          </p:cNvSpPr>
          <p:nvPr>
            <p:ph type="sldNum" sz="quarter" idx="5"/>
          </p:nvPr>
        </p:nvSpPr>
        <p:spPr/>
        <p:txBody>
          <a:bodyPr/>
          <a:lstStyle/>
          <a:p>
            <a:fld id="{5EB3800C-707C-4DE7-B8CD-198E5E604F46}" type="slidenum">
              <a:rPr lang="en-US" smtClean="0"/>
              <a:t>4</a:t>
            </a:fld>
            <a:endParaRPr lang="en-US" dirty="0"/>
          </a:p>
        </p:txBody>
      </p:sp>
    </p:spTree>
    <p:extLst>
      <p:ext uri="{BB962C8B-B14F-4D97-AF65-F5344CB8AC3E}">
        <p14:creationId xmlns:p14="http://schemas.microsoft.com/office/powerpoint/2010/main" val="258755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B3800C-707C-4DE7-B8CD-198E5E604F46}" type="slidenum">
              <a:rPr lang="en-US" smtClean="0"/>
              <a:t>5</a:t>
            </a:fld>
            <a:endParaRPr lang="en-US" dirty="0"/>
          </a:p>
        </p:txBody>
      </p:sp>
    </p:spTree>
    <p:extLst>
      <p:ext uri="{BB962C8B-B14F-4D97-AF65-F5344CB8AC3E}">
        <p14:creationId xmlns:p14="http://schemas.microsoft.com/office/powerpoint/2010/main" val="1807730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C1D4B83-B4CF-4B33-8926-360E25DDDE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27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Combine 6 and 7 </a:t>
            </a:r>
          </a:p>
        </p:txBody>
      </p:sp>
      <p:sp>
        <p:nvSpPr>
          <p:cNvPr id="4" name="Slide Number Placeholder 3"/>
          <p:cNvSpPr>
            <a:spLocks noGrp="1"/>
          </p:cNvSpPr>
          <p:nvPr>
            <p:ph type="sldNum" sz="quarter" idx="5"/>
          </p:nvPr>
        </p:nvSpPr>
        <p:spPr/>
        <p:txBody>
          <a:bodyPr/>
          <a:lstStyle/>
          <a:p>
            <a:fld id="{5EB3800C-707C-4DE7-B8CD-198E5E604F46}" type="slidenum">
              <a:rPr lang="en-US" smtClean="0"/>
              <a:t>7</a:t>
            </a:fld>
            <a:endParaRPr lang="en-US" dirty="0"/>
          </a:p>
        </p:txBody>
      </p:sp>
    </p:spTree>
    <p:extLst>
      <p:ext uri="{BB962C8B-B14F-4D97-AF65-F5344CB8AC3E}">
        <p14:creationId xmlns:p14="http://schemas.microsoft.com/office/powerpoint/2010/main" val="377899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Teams </a:t>
            </a:r>
          </a:p>
          <a:p>
            <a:endParaRPr lang="en-IN" dirty="0"/>
          </a:p>
        </p:txBody>
      </p:sp>
      <p:sp>
        <p:nvSpPr>
          <p:cNvPr id="4" name="Slide Number Placeholder 3"/>
          <p:cNvSpPr>
            <a:spLocks noGrp="1"/>
          </p:cNvSpPr>
          <p:nvPr>
            <p:ph type="sldNum" sz="quarter" idx="5"/>
          </p:nvPr>
        </p:nvSpPr>
        <p:spPr/>
        <p:txBody>
          <a:bodyPr/>
          <a:lstStyle/>
          <a:p>
            <a:fld id="{5EB3800C-707C-4DE7-B8CD-198E5E604F46}" type="slidenum">
              <a:rPr lang="en-US" smtClean="0"/>
              <a:t>8</a:t>
            </a:fld>
            <a:endParaRPr lang="en-US" dirty="0"/>
          </a:p>
        </p:txBody>
      </p:sp>
    </p:spTree>
    <p:extLst>
      <p:ext uri="{BB962C8B-B14F-4D97-AF65-F5344CB8AC3E}">
        <p14:creationId xmlns:p14="http://schemas.microsoft.com/office/powerpoint/2010/main" val="75878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slide 9 and 10</a:t>
            </a:r>
            <a:endParaRPr lang="en-IN" dirty="0"/>
          </a:p>
        </p:txBody>
      </p:sp>
      <p:sp>
        <p:nvSpPr>
          <p:cNvPr id="4" name="Slide Number Placeholder 3"/>
          <p:cNvSpPr>
            <a:spLocks noGrp="1"/>
          </p:cNvSpPr>
          <p:nvPr>
            <p:ph type="sldNum" sz="quarter" idx="5"/>
          </p:nvPr>
        </p:nvSpPr>
        <p:spPr/>
        <p:txBody>
          <a:bodyPr/>
          <a:lstStyle/>
          <a:p>
            <a:fld id="{5EB3800C-707C-4DE7-B8CD-198E5E604F46}" type="slidenum">
              <a:rPr lang="en-US" smtClean="0"/>
              <a:t>9</a:t>
            </a:fld>
            <a:endParaRPr lang="en-US" dirty="0"/>
          </a:p>
        </p:txBody>
      </p:sp>
    </p:spTree>
    <p:extLst>
      <p:ext uri="{BB962C8B-B14F-4D97-AF65-F5344CB8AC3E}">
        <p14:creationId xmlns:p14="http://schemas.microsoft.com/office/powerpoint/2010/main" val="315096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slide 9 and 10</a:t>
            </a:r>
            <a:endParaRPr lang="en-IN" dirty="0"/>
          </a:p>
        </p:txBody>
      </p:sp>
      <p:sp>
        <p:nvSpPr>
          <p:cNvPr id="4" name="Slide Number Placeholder 3"/>
          <p:cNvSpPr>
            <a:spLocks noGrp="1"/>
          </p:cNvSpPr>
          <p:nvPr>
            <p:ph type="sldNum" sz="quarter" idx="5"/>
          </p:nvPr>
        </p:nvSpPr>
        <p:spPr/>
        <p:txBody>
          <a:bodyPr/>
          <a:lstStyle/>
          <a:p>
            <a:fld id="{5EB3800C-707C-4DE7-B8CD-198E5E604F46}" type="slidenum">
              <a:rPr lang="en-US" smtClean="0"/>
              <a:t>10</a:t>
            </a:fld>
            <a:endParaRPr lang="en-US" dirty="0"/>
          </a:p>
        </p:txBody>
      </p:sp>
    </p:spTree>
    <p:extLst>
      <p:ext uri="{BB962C8B-B14F-4D97-AF65-F5344CB8AC3E}">
        <p14:creationId xmlns:p14="http://schemas.microsoft.com/office/powerpoint/2010/main" val="1857369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emf"/><Relationship Id="rId1" Type="http://schemas.openxmlformats.org/officeDocument/2006/relationships/slideMaster" Target="../slideMasters/slideMaster5.xml"/><Relationship Id="rId4" Type="http://schemas.microsoft.com/office/2007/relationships/hdphoto" Target="../media/hdphoto3.wdp"/></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Master" Target="../slideMasters/slideMaster6.xml"/><Relationship Id="rId4" Type="http://schemas.openxmlformats.org/officeDocument/2006/relationships/image" Target="../media/image3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1.sv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2020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352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BAF70A6C-9A1E-41A2-B654-7E30BB8BE7E9}" type="datetime1">
              <a:rPr lang="en-US" smtClean="0"/>
              <a:t>3/28/2022</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038568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ck Bg">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a:ln>
            <a:noFill/>
          </a:ln>
        </p:spPr>
        <p:txBody>
          <a:bodyPr/>
          <a:lstStyle>
            <a:lvl1pPr>
              <a:defRPr>
                <a:ln>
                  <a:noFill/>
                </a:ln>
                <a:solidFill>
                  <a:schemeClr val="bg1"/>
                </a:solidFill>
              </a:defRPr>
            </a:lvl1pPr>
          </a:lstStyle>
          <a:p>
            <a:fld id="{6788D6B8-9967-6747-A753-B4A97D6190D7}" type="slidenum">
              <a:rPr lang="en-US" smtClean="0">
                <a:solidFill>
                  <a:schemeClr val="tx1"/>
                </a:solidFill>
              </a:rPr>
              <a:pPr/>
              <a:t>‹#›</a:t>
            </a:fld>
            <a:r>
              <a:rPr lang="en-US" dirty="0"/>
              <a:t>t</a:t>
            </a:r>
          </a:p>
        </p:txBody>
      </p:sp>
    </p:spTree>
    <p:extLst>
      <p:ext uri="{BB962C8B-B14F-4D97-AF65-F5344CB8AC3E}">
        <p14:creationId xmlns:p14="http://schemas.microsoft.com/office/powerpoint/2010/main" val="1986728738"/>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2020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43226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2020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33132773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2020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24281855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marL="457189" lvl="1" indent="-457189">
              <a:buNone/>
            </a:pPr>
            <a:endParaRPr kumimoji="0" lang="en-US" sz="2800" b="0" i="0" u="none" strike="noStrike" kern="1200" cap="none" spc="0" normalizeH="0" baseline="0" noProof="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1" y="1261871"/>
            <a:ext cx="2757488" cy="3319272"/>
          </a:xfrm>
          <a:noFill/>
        </p:spPr>
        <p:txBody>
          <a:bodyPr/>
          <a:lstStyle>
            <a:lvl1pPr marL="0" marR="0" indent="0" algn="l" defTabSz="457189"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189"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BD6C1A6D-148B-481A-9F71-07F5C6DC1E59}" type="datetime1">
              <a:rPr lang="en-US" smtClean="0"/>
              <a:t>3/28/2022</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dirty="0"/>
              <a:t>© 2020 Cognizant</a:t>
            </a:r>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0644309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91CF3881-04E6-4C2F-AC2D-22FBCF14FB02}" type="datetime1">
              <a:rPr lang="en-US" smtClean="0"/>
              <a:t>3/28/2022</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dirty="0"/>
              <a:t>© 2020 Cognizant</a:t>
            </a:r>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9426220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
        <p:nvSpPr>
          <p:cNvPr id="4" name="Date Placeholder 3"/>
          <p:cNvSpPr>
            <a:spLocks noGrp="1"/>
          </p:cNvSpPr>
          <p:nvPr>
            <p:ph type="dt" sz="half" idx="10"/>
          </p:nvPr>
        </p:nvSpPr>
        <p:spPr/>
        <p:txBody>
          <a:bodyPr/>
          <a:lstStyle/>
          <a:p>
            <a:fld id="{15644AF5-3E96-4C9A-B90E-EE14C729BC72}" type="datetime1">
              <a:rPr lang="en-US" smtClean="0"/>
              <a:t>3/28/2022</a:t>
            </a:fld>
            <a:endParaRPr lang="en-US" dirty="0"/>
          </a:p>
        </p:txBody>
      </p:sp>
      <p:sp>
        <p:nvSpPr>
          <p:cNvPr id="5" name="Footer Placeholder 4"/>
          <p:cNvSpPr>
            <a:spLocks noGrp="1"/>
          </p:cNvSpPr>
          <p:nvPr>
            <p:ph type="ftr" sz="quarter" idx="11"/>
          </p:nvPr>
        </p:nvSpPr>
        <p:spPr/>
        <p:txBody>
          <a:bodyPr/>
          <a:lstStyle/>
          <a:p>
            <a:r>
              <a:rPr lang="en-US" dirty="0"/>
              <a:t>© 2021 Cognizant</a:t>
            </a:r>
          </a:p>
        </p:txBody>
      </p:sp>
      <p:sp>
        <p:nvSpPr>
          <p:cNvPr id="8" name="Slide Number Placeholder 7"/>
          <p:cNvSpPr>
            <a:spLocks noGrp="1"/>
          </p:cNvSpPr>
          <p:nvPr>
            <p:ph type="sldNum" sz="quarter" idx="12"/>
          </p:nvPr>
        </p:nvSpPr>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2692939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C18F4A30-3AC9-4460-967A-9711BC02EAB5}" type="datetime1">
              <a:rPr lang="en-US" smtClean="0"/>
              <a:t>3/28/2022</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461151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339B2385-79E5-4996-8835-2701115525FD}" type="datetime1">
              <a:rPr lang="en-US" smtClean="0"/>
              <a:t>3/28/2022</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6746541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95935BAB-D1C8-40D6-8423-1B955415740D}" type="datetime1">
              <a:rPr lang="en-US" smtClean="0"/>
              <a:t>3/28/2022</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6865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28C69BCA-A27E-4DEF-9931-683ED16FB7C5}" type="datetime1">
              <a:rPr lang="en-US" smtClean="0"/>
              <a:t>3/28/2022</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920655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BAF70A6C-9A1E-41A2-B654-7E30BB8BE7E9}" type="datetime1">
              <a:rPr lang="en-US" smtClean="0"/>
              <a:t>3/28/2022</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77089420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28C69BCA-A27E-4DEF-9931-683ED16FB7C5}" type="datetime1">
              <a:rPr lang="en-US" smtClean="0"/>
              <a:t>3/28/2022</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4764730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F7842A1F-C1D7-4ADE-AA27-CF05302164EF}" type="datetime1">
              <a:rPr lang="en-US" smtClean="0"/>
              <a:t>3/28/2022</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799846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E0D690CA-6B18-46DA-B9F7-D8B7A54832C2}" type="datetime1">
              <a:rPr lang="en-US" smtClean="0"/>
              <a:t>3/28/2022</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dirty="0"/>
              <a:t>© 2021 Cognizant</a:t>
            </a:r>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9441901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8"/>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C83E13A7-860B-4BCA-8D48-1EAA5D668E96}" type="datetime1">
              <a:rPr lang="en-US" smtClean="0"/>
              <a:t>3/28/2022</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328176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EC6F4F66-3596-47A4-8FA1-D50E1231DB30}" type="datetime1">
              <a:rPr lang="en-US" smtClean="0"/>
              <a:t>3/28/2022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003518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9F2FE9B-6FCE-44D0-A909-B536F00BDF86}" type="datetime1">
              <a:rPr lang="en-US" smtClean="0"/>
              <a:t>3/28/2022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7715225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FF448519-EB33-4B09-BC45-68809377B6AB}" type="datetime1">
              <a:rPr lang="en-US" smtClean="0"/>
              <a:t>3/28/2022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647123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2275ABE3-ED10-4D94-8631-EF5084CA1DF0}" type="datetime1">
              <a:rPr lang="en-US" smtClean="0"/>
              <a:t>3/28/2022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21788706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83BAAB06-DDFF-4DAD-ABFA-23947150CC60}" type="datetime1">
              <a:rPr lang="en-US" smtClean="0"/>
              <a:t>3/28/2022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38847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F7842A1F-C1D7-4ADE-AA27-CF05302164EF}" type="datetime1">
              <a:rPr lang="en-US" smtClean="0"/>
              <a:t>3/28/2022</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921315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03055C24-4365-4CD3-AE23-6CA5A104BEC1}" type="datetime1">
              <a:rPr lang="en-US" smtClean="0"/>
              <a:t>3/28/2022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91356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EE1840D6-0B22-4277-9D18-6701A21AE70A}"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dirty="0"/>
              <a:t>© 2021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2489752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151339BF-37C3-4D9F-9237-4FF622AFD0DD}"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dirty="0"/>
              <a:t>© 2021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54492560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57322B6F-648D-4038-AF4F-3050315369D0}"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2021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39496" y="2244028"/>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0317470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590F46F5-9665-46B4-BB96-22038899329A}" type="datetime1">
              <a:rPr lang="en-US" smtClean="0"/>
              <a:t>3/28/2022</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a:t>© 2021 Cognizant</a:t>
            </a:r>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53693060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9" y="274320"/>
            <a:ext cx="8382437" cy="795528"/>
          </a:xfrm>
        </p:spPr>
        <p:txBody>
          <a:bodyPr/>
          <a:lstStyle/>
          <a:p>
            <a:r>
              <a:rPr lang="en-US"/>
              <a:t>Click to edit Master title style</a:t>
            </a:r>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743B3D3A-411B-44BC-935C-6A1336F3CBC6}" type="datetime1">
              <a:rPr lang="en-US" smtClean="0"/>
              <a:t>3/28/2022</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dirty="0"/>
              <a:t>© 2021 Cognizant</a:t>
            </a:r>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1731524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EE6CCC67-B3DA-4F25-8314-D9BED43CB384}" type="datetime1">
              <a:rPr lang="en-US" smtClean="0"/>
              <a:t>3/28/2022</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dirty="0"/>
              <a:t>© 2021 Cognizant</a:t>
            </a:r>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9341731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1" y="3200400"/>
            <a:ext cx="9143999" cy="1371600"/>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8AB767E8-A297-4B24-B951-B1CAD63AFA20}" type="datetime1">
              <a:rPr lang="en-US" smtClean="0"/>
              <a:t>3/28/2022</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dirty="0"/>
              <a:t>© 2021 Cognizant</a:t>
            </a:r>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430870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1D7E62E4-0F86-43DE-89C0-552DD0AB938C}" type="datetime1">
              <a:rPr lang="en-US" smtClean="0"/>
              <a:t>3/28/2022</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dirty="0"/>
              <a:t>© 2021 Cognizant</a:t>
            </a:r>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960095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9" y="274320"/>
            <a:ext cx="8382437" cy="795528"/>
          </a:xfrm>
        </p:spPr>
        <p:txBody>
          <a:bodyPr/>
          <a:lstStyle/>
          <a:p>
            <a:r>
              <a:rPr lang="en-US"/>
              <a:t>Click to edit Master title style</a:t>
            </a:r>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E3FE615B-C195-400D-A38F-F32A7262081C}" type="datetime1">
              <a:rPr lang="en-US" smtClean="0"/>
              <a:t>3/28/2022</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dirty="0"/>
              <a:t>© 2021 Cognizant</a:t>
            </a:r>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180926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E0D690CA-6B18-46DA-B9F7-D8B7A54832C2}" type="datetime1">
              <a:rPr lang="en-US" smtClean="0"/>
              <a:t>3/28/2022</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dirty="0"/>
              <a:t>© 2021 Cognizant</a:t>
            </a:r>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6748101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2"/>
            <a:ext cx="4114800" cy="4297679"/>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BFC2BDFF-4997-47A7-ACEA-DE8A63B73C23}" type="datetime1">
              <a:rPr lang="en-US" smtClean="0"/>
              <a:t>3/28/2022</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dirty="0"/>
              <a:t>© 2021 Cognizant</a:t>
            </a:r>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7611825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1" y="0"/>
            <a:ext cx="4498975"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FF840C51-0964-4AC6-A1D8-524BD0735265}" type="datetime1">
              <a:rPr lang="en-US" smtClean="0"/>
              <a:t>3/28/2022</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dirty="0"/>
              <a:t>© 2021 Cognizant</a:t>
            </a:r>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0604043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a:t>Name</a:t>
            </a:r>
            <a:br>
              <a:rPr lang="en-US"/>
            </a:br>
            <a:r>
              <a:rPr lang="en-US"/>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40464633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a:xfrm>
            <a:off x="640080" y="4800600"/>
            <a:ext cx="4572000" cy="155448"/>
          </a:xfrm>
        </p:spPr>
        <p:txBody>
          <a:bodyPr/>
          <a:lstStyle/>
          <a:p>
            <a:r>
              <a:rPr lang="en-US" dirty="0"/>
              <a:t>© 2021 Cognizant</a:t>
            </a:r>
          </a:p>
        </p:txBody>
      </p:sp>
      <p:sp>
        <p:nvSpPr>
          <p:cNvPr id="7"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a:xfrm>
            <a:off x="384048" y="4800600"/>
            <a:ext cx="228600" cy="155448"/>
          </a:xfrm>
        </p:spPr>
        <p:txBody>
          <a:body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78318695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ransition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11"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dirty="0"/>
              <a:t>© 2021 Cognizant</a:t>
            </a:r>
          </a:p>
        </p:txBody>
      </p:sp>
      <p:sp>
        <p:nvSpPr>
          <p:cNvPr id="12"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074951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Header &amp; 1-Colum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a:t>© 2021 Cognizant</a:t>
            </a:r>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0" y="4690872"/>
            <a:ext cx="9144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8084939" y="4867960"/>
            <a:ext cx="868446" cy="186386"/>
          </a:xfrm>
          <a:prstGeom prst="rect">
            <a:avLst/>
          </a:prstGeom>
        </p:spPr>
      </p:pic>
      <p:sp>
        <p:nvSpPr>
          <p:cNvPr id="8" name="Rectangle 7">
            <a:extLst>
              <a:ext uri="{FF2B5EF4-FFF2-40B4-BE49-F238E27FC236}">
                <a16:creationId xmlns:a16="http://schemas.microsoft.com/office/drawing/2014/main" id="{EA2A908B-75AB-6348-ACEB-E052083CA400}"/>
              </a:ext>
            </a:extLst>
          </p:cNvPr>
          <p:cNvSpPr/>
          <p:nvPr userDrawn="1"/>
        </p:nvSpPr>
        <p:spPr>
          <a:xfrm>
            <a:off x="400129" y="4822190"/>
            <a:ext cx="228600" cy="164277"/>
          </a:xfrm>
          <a:prstGeom prst="rect">
            <a:avLst/>
          </a:prstGeom>
        </p:spPr>
        <p:txBody>
          <a:bodyPr lIns="0" tIns="0" rIns="0" bIns="0"/>
          <a:lstStyle/>
          <a:p>
            <a:pPr lvl="0" algn="l"/>
            <a:fld id="{D030F403-EF4B-9F48-924D-C337004C28A0}" type="slidenum">
              <a:rPr lang="en-US" sz="900" b="1" smtClean="0">
                <a:solidFill>
                  <a:schemeClr val="accent2"/>
                </a:solidFill>
              </a:rPr>
              <a:pPr lvl="0" algn="l"/>
              <a:t>‹#›</a:t>
            </a:fld>
            <a:endParaRPr lang="en-US" sz="900" b="1" dirty="0">
              <a:solidFill>
                <a:schemeClr val="accent2"/>
              </a:solidFill>
            </a:endParaRPr>
          </a:p>
        </p:txBody>
      </p:sp>
      <p:pic>
        <p:nvPicPr>
          <p:cNvPr id="5122" name="Picture 2" descr="Image result for nationwide insuranc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04104" y="4752927"/>
            <a:ext cx="684369" cy="348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0" y="0"/>
            <a:ext cx="9144000" cy="428625"/>
          </a:xfrm>
          <a:prstGeom prst="rect">
            <a:avLst/>
          </a:prstGeom>
          <a:solidFill>
            <a:srgbClr val="1645A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9" name="Straight Connector 8"/>
          <p:cNvCxnSpPr/>
          <p:nvPr userDrawn="1"/>
        </p:nvCxnSpPr>
        <p:spPr>
          <a:xfrm>
            <a:off x="0" y="435769"/>
            <a:ext cx="9144000" cy="0"/>
          </a:xfrm>
          <a:prstGeom prst="line">
            <a:avLst/>
          </a:prstGeom>
          <a:ln w="19050">
            <a:solidFill>
              <a:srgbClr val="1645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822254"/>
      </p:ext>
    </p:extLst>
  </p:cSld>
  <p:clrMapOvr>
    <a:masterClrMapping/>
  </p:clrMapOvr>
  <p:extLst>
    <p:ext uri="{DCECCB84-F9BA-43D5-87BE-67443E8EF086}">
      <p15:sldGuideLst xmlns:p15="http://schemas.microsoft.com/office/powerpoint/2012/main">
        <p15:guide id="1" pos="162">
          <p15:clr>
            <a:srgbClr val="FBAE40"/>
          </p15:clr>
        </p15:guide>
        <p15:guide id="2" pos="56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4302" y="67482"/>
            <a:ext cx="8949313" cy="567021"/>
          </a:xfrm>
          <a:prstGeom prst="rect">
            <a:avLst/>
          </a:prstGeom>
          <a:noFill/>
        </p:spPr>
        <p:txBody>
          <a:bodyPr anchor="ctr"/>
          <a:lstStyle>
            <a:lvl1pPr algn="l">
              <a:lnSpc>
                <a:spcPct val="95000"/>
              </a:lnSpc>
              <a:defRPr sz="2101" b="0">
                <a:solidFill>
                  <a:srgbClr val="193A7B"/>
                </a:solidFill>
                <a:latin typeface="Arial" panose="020B0604020202020204" pitchFamily="34" charset="0"/>
                <a:cs typeface="Arial" panose="020B0604020202020204" pitchFamily="34" charset="0"/>
              </a:defRPr>
            </a:lvl1pPr>
          </a:lstStyle>
          <a:p>
            <a:r>
              <a:rPr lang="en-US"/>
              <a:t>Content text</a:t>
            </a:r>
          </a:p>
        </p:txBody>
      </p:sp>
    </p:spTree>
    <p:extLst>
      <p:ext uri="{BB962C8B-B14F-4D97-AF65-F5344CB8AC3E}">
        <p14:creationId xmlns:p14="http://schemas.microsoft.com/office/powerpoint/2010/main" val="4551790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6234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2_Blank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2D6BF-0D54-C64E-BFA2-481506CE77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E0BDD4C9-EB00-3E44-B27E-31A28C17D4B0}"/>
              </a:ext>
            </a:extLst>
          </p:cNvPr>
          <p:cNvSpPr/>
          <p:nvPr userDrawn="1"/>
        </p:nvSpPr>
        <p:spPr>
          <a:xfrm>
            <a:off x="0" y="0"/>
            <a:ext cx="9144000" cy="5143500"/>
          </a:xfrm>
          <a:prstGeom prst="rect">
            <a:avLst/>
          </a:prstGeom>
          <a:gradFill flip="none" rotWithShape="1">
            <a:gsLst>
              <a:gs pos="32000">
                <a:schemeClr val="accent4">
                  <a:alpha val="0"/>
                </a:schemeClr>
              </a:gs>
              <a:gs pos="72000">
                <a:srgbClr val="1947B1">
                  <a:alpha val="73000"/>
                </a:srgbClr>
              </a:gs>
              <a:gs pos="97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itle 2"/>
          <p:cNvSpPr txBox="1">
            <a:spLocks/>
          </p:cNvSpPr>
          <p:nvPr userDrawn="1"/>
        </p:nvSpPr>
        <p:spPr>
          <a:xfrm>
            <a:off x="39651" y="1900461"/>
            <a:ext cx="3135481" cy="2676802"/>
          </a:xfrm>
          <a:prstGeom prst="rect">
            <a:avLst/>
          </a:prstGeom>
        </p:spPr>
        <p:txBody>
          <a:bodyPr vert="horz" lIns="91425" tIns="45712" rIns="91425" bIns="45712" rtlCol="0" anchor="t">
            <a:noAutofit/>
          </a:bodyPr>
          <a:lstStyle>
            <a:lvl1pPr algn="l" defTabSz="457124" rtl="0" eaLnBrk="1" latinLnBrk="0" hangingPunct="1">
              <a:spcBef>
                <a:spcPct val="0"/>
              </a:spcBef>
              <a:buNone/>
              <a:defRPr sz="2500" kern="1200" baseline="0">
                <a:solidFill>
                  <a:srgbClr val="0099CC"/>
                </a:solidFill>
                <a:latin typeface="+mj-lt"/>
                <a:ea typeface="+mj-ea"/>
                <a:cs typeface="+mj-cs"/>
              </a:defRPr>
            </a:lvl1pPr>
          </a:lstStyle>
          <a:p>
            <a:endParaRPr lang="en-US" sz="1600" dirty="0">
              <a:solidFill>
                <a:schemeClr val="bg1"/>
              </a:solidFill>
            </a:endParaRPr>
          </a:p>
        </p:txBody>
      </p:sp>
      <p:pic>
        <p:nvPicPr>
          <p:cNvPr id="6" name="Picture 5">
            <a:extLst>
              <a:ext uri="{FF2B5EF4-FFF2-40B4-BE49-F238E27FC236}">
                <a16:creationId xmlns:a16="http://schemas.microsoft.com/office/drawing/2014/main" id="{90B1F159-A69A-6641-8617-ACF7151F67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15572" y="4688657"/>
            <a:ext cx="1347677" cy="286740"/>
          </a:xfrm>
          <a:prstGeom prst="rect">
            <a:avLst/>
          </a:prstGeom>
        </p:spPr>
      </p:pic>
      <p:sp>
        <p:nvSpPr>
          <p:cNvPr id="7"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290490" y="3760058"/>
            <a:ext cx="4152418" cy="1215341"/>
          </a:xfrm>
        </p:spPr>
        <p:txBody>
          <a:bodyPr wrap="square" anchor="ctr">
            <a:noAutofit/>
          </a:bodyPr>
          <a:lstStyle>
            <a:lvl1pPr algn="l">
              <a:defRPr sz="2800" b="1" cap="all" baseline="0">
                <a:solidFill>
                  <a:schemeClr val="bg2"/>
                </a:solidFill>
              </a:defRPr>
            </a:lvl1pPr>
          </a:lstStyle>
          <a:p>
            <a:pPr lvl="0"/>
            <a:r>
              <a:rPr lang="en-US"/>
              <a:t>Section Breaker Title Comes Here</a:t>
            </a:r>
          </a:p>
        </p:txBody>
      </p:sp>
    </p:spTree>
    <p:extLst>
      <p:ext uri="{BB962C8B-B14F-4D97-AF65-F5344CB8AC3E}">
        <p14:creationId xmlns:p14="http://schemas.microsoft.com/office/powerpoint/2010/main" val="100595280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3_Blank Slide">
    <p:spTree>
      <p:nvGrpSpPr>
        <p:cNvPr id="1" name=""/>
        <p:cNvGrpSpPr/>
        <p:nvPr/>
      </p:nvGrpSpPr>
      <p:grpSpPr>
        <a:xfrm>
          <a:off x="0" y="0"/>
          <a:ext cx="0" cy="0"/>
          <a:chOff x="0" y="0"/>
          <a:chExt cx="0" cy="0"/>
        </a:xfrm>
      </p:grpSpPr>
      <p:pic>
        <p:nvPicPr>
          <p:cNvPr id="2" name="Picture 1"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5144572"/>
          </a:xfrm>
          <a:prstGeom prst="rect">
            <a:avLst/>
          </a:prstGeom>
        </p:spPr>
      </p:pic>
      <p:sp>
        <p:nvSpPr>
          <p:cNvPr id="3" name="Rectangle 2">
            <a:extLst>
              <a:ext uri="{FF2B5EF4-FFF2-40B4-BE49-F238E27FC236}">
                <a16:creationId xmlns:a16="http://schemas.microsoft.com/office/drawing/2014/main" id="{90A2E41D-3993-4D4B-83DB-70C84D431CB6}"/>
              </a:ext>
            </a:extLst>
          </p:cNvPr>
          <p:cNvSpPr/>
          <p:nvPr userDrawn="1"/>
        </p:nvSpPr>
        <p:spPr>
          <a:xfrm>
            <a:off x="944883" y="0"/>
            <a:ext cx="8199119" cy="5143500"/>
          </a:xfrm>
          <a:prstGeom prst="rect">
            <a:avLst/>
          </a:prstGeom>
          <a:gradFill flip="none" rotWithShape="1">
            <a:gsLst>
              <a:gs pos="50000">
                <a:schemeClr val="accent4">
                  <a:alpha val="0"/>
                </a:schemeClr>
              </a:gs>
              <a:gs pos="73000">
                <a:srgbClr val="1947B1">
                  <a:alpha val="83000"/>
                </a:srgbClr>
              </a:gs>
              <a:gs pos="93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90B1F159-A69A-6641-8617-ACF7151F67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1044" y="4575452"/>
            <a:ext cx="1347677" cy="286740"/>
          </a:xfrm>
          <a:prstGeom prst="rect">
            <a:avLst/>
          </a:prstGeom>
        </p:spPr>
      </p:pic>
      <p:sp>
        <p:nvSpPr>
          <p:cNvPr id="6"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772415" y="3720186"/>
            <a:ext cx="4152418" cy="1215341"/>
          </a:xfrm>
        </p:spPr>
        <p:txBody>
          <a:bodyPr wrap="square" anchor="ctr">
            <a:noAutofit/>
          </a:bodyPr>
          <a:lstStyle>
            <a:lvl1pPr algn="r">
              <a:defRPr sz="2800" b="1" cap="all" baseline="0">
                <a:solidFill>
                  <a:schemeClr val="bg2"/>
                </a:solidFill>
              </a:defRPr>
            </a:lvl1pPr>
          </a:lstStyle>
          <a:p>
            <a:pPr lvl="0"/>
            <a:r>
              <a:rPr lang="en-US"/>
              <a:t>Section Breaker Title Comes Here</a:t>
            </a:r>
          </a:p>
        </p:txBody>
      </p:sp>
    </p:spTree>
    <p:extLst>
      <p:ext uri="{BB962C8B-B14F-4D97-AF65-F5344CB8AC3E}">
        <p14:creationId xmlns:p14="http://schemas.microsoft.com/office/powerpoint/2010/main" val="1419959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8"/>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C83E13A7-860B-4BCA-8D48-1EAA5D668E96}" type="datetime1">
              <a:rPr lang="en-US" smtClean="0"/>
              <a:t>3/28/2022</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56777170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Main Slide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C5FF7-2DC4-5442-BB0D-C1FF3C41C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23970" y="4834533"/>
            <a:ext cx="1039031" cy="222997"/>
          </a:xfrm>
          <a:prstGeom prst="rect">
            <a:avLst/>
          </a:prstGeom>
        </p:spPr>
      </p:pic>
    </p:spTree>
    <p:extLst>
      <p:ext uri="{BB962C8B-B14F-4D97-AF65-F5344CB8AC3E}">
        <p14:creationId xmlns:p14="http://schemas.microsoft.com/office/powerpoint/2010/main" val="69297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1_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381000" y="1162054"/>
            <a:ext cx="8417052" cy="3311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5"/>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62717974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64" indent="-231764">
              <a:buNone/>
              <a:defRPr sz="4400">
                <a:solidFill>
                  <a:schemeClr val="bg1"/>
                </a:solidFill>
              </a:defRPr>
            </a:lvl2pPr>
            <a:lvl3pPr marL="228588" indent="-228588">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12951C51-9575-4E82-9944-2A080A1D1416}"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2021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32889"/>
            <a:ext cx="228600" cy="123159"/>
          </a:xfrm>
        </p:spPr>
        <p:txBody>
          <a:bodyPr/>
          <a:lstStyle>
            <a:lvl1pPr>
              <a:defRPr>
                <a:solidFill>
                  <a:schemeClr val="bg1"/>
                </a:solidFill>
              </a:defRPr>
            </a:lvl1pPr>
          </a:lstStyle>
          <a:p>
            <a:fld id="{2EFEF571-C9B4-4D92-A7F7-315B894862A8}" type="slidenum">
              <a:rPr lang="en-US" smtClean="0"/>
              <a:pPr/>
              <a:t>‹#›</a:t>
            </a:fld>
            <a:endParaRPr lang="en-US" dirty="0"/>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584922" y="4689223"/>
            <a:ext cx="1278163" cy="274320"/>
          </a:xfrm>
          <a:prstGeom prst="rect">
            <a:avLst/>
          </a:prstGeom>
        </p:spPr>
      </p:pic>
    </p:spTree>
    <p:extLst>
      <p:ext uri="{BB962C8B-B14F-4D97-AF65-F5344CB8AC3E}">
        <p14:creationId xmlns:p14="http://schemas.microsoft.com/office/powerpoint/2010/main" val="17061700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Thank You_Blue BG">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4" y="3045000"/>
            <a:ext cx="8207508" cy="329452"/>
          </a:xfrm>
          <a:prstGeom prst="rect">
            <a:avLst/>
          </a:prstGeom>
        </p:spPr>
        <p:txBody>
          <a:bodyPr wrap="square" anchor="ctr" anchorCtr="0">
            <a:spAutoFit/>
          </a:bodyPr>
          <a:lstStyle>
            <a:lvl1pPr algn="l">
              <a:defRPr sz="2141" b="0">
                <a:solidFill>
                  <a:schemeClr val="bg2"/>
                </a:solidFill>
              </a:defRPr>
            </a:lvl1pPr>
          </a:lstStyle>
          <a:p>
            <a:pPr lvl="0"/>
            <a:r>
              <a:rPr lang="en-US"/>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4" y="3483160"/>
            <a:ext cx="8207508" cy="247063"/>
          </a:xfrm>
          <a:prstGeom prst="rect">
            <a:avLst/>
          </a:prstGeom>
        </p:spPr>
        <p:txBody>
          <a:bodyPr wrap="square" anchor="ctr" anchorCtr="0">
            <a:spAutoFit/>
          </a:bodyPr>
          <a:lstStyle>
            <a:lvl1pPr algn="l">
              <a:defRPr sz="1606" b="0">
                <a:solidFill>
                  <a:schemeClr val="accent4"/>
                </a:solidFill>
              </a:defRPr>
            </a:lvl1pPr>
          </a:lstStyle>
          <a:p>
            <a:pPr lvl="0"/>
            <a:r>
              <a:rPr lang="en-US"/>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986401"/>
            <a:ext cx="4069701" cy="741293"/>
          </a:xfrm>
        </p:spPr>
        <p:txBody>
          <a:bodyPr wrap="square" anchor="t" anchorCtr="0">
            <a:spAutoFit/>
          </a:bodyPr>
          <a:lstStyle>
            <a:lvl1pPr algn="l">
              <a:defRPr sz="5353" b="0" i="0">
                <a:solidFill>
                  <a:schemeClr val="bg2"/>
                </a:solidFill>
                <a:latin typeface="Arial" panose="020B0604020202020204" pitchFamily="34" charset="0"/>
                <a:cs typeface="Arial" panose="020B0604020202020204" pitchFamily="34" charset="0"/>
              </a:defRPr>
            </a:lvl1pPr>
          </a:lstStyle>
          <a:p>
            <a:pPr lvl="0"/>
            <a:r>
              <a:rPr lang="en-US"/>
              <a:t>Thank You</a:t>
            </a:r>
          </a:p>
        </p:txBody>
      </p:sp>
      <p:cxnSp>
        <p:nvCxnSpPr>
          <p:cNvPr id="9" name="Straight Connector 8">
            <a:extLst>
              <a:ext uri="{FF2B5EF4-FFF2-40B4-BE49-F238E27FC236}">
                <a16:creationId xmlns:a16="http://schemas.microsoft.com/office/drawing/2014/main" id="{6F11BA00-E5C3-4C40-8EE9-1714B1741F23}"/>
              </a:ext>
            </a:extLst>
          </p:cNvPr>
          <p:cNvCxnSpPr>
            <a:cxnSpLocks/>
          </p:cNvCxnSpPr>
          <p:nvPr userDrawn="1"/>
        </p:nvCxnSpPr>
        <p:spPr>
          <a:xfrm>
            <a:off x="391634" y="2863827"/>
            <a:ext cx="672084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F7C23CE-B4B6-074F-A096-996F739F8EB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11751" y="666307"/>
            <a:ext cx="1292438" cy="274987"/>
          </a:xfrm>
          <a:prstGeom prst="rect">
            <a:avLst/>
          </a:prstGeom>
        </p:spPr>
      </p:pic>
      <p:pic>
        <p:nvPicPr>
          <p:cNvPr id="8" name="Picture 7">
            <a:extLst>
              <a:ext uri="{FF2B5EF4-FFF2-40B4-BE49-F238E27FC236}">
                <a16:creationId xmlns:a16="http://schemas.microsoft.com/office/drawing/2014/main" id="{53610186-0F70-4833-A929-7B2A122BD63B}"/>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t="17737" b="30224"/>
          <a:stretch/>
        </p:blipFill>
        <p:spPr>
          <a:xfrm>
            <a:off x="2157848" y="440658"/>
            <a:ext cx="962043" cy="500636"/>
          </a:xfrm>
          <a:prstGeom prst="rect">
            <a:avLst/>
          </a:prstGeom>
        </p:spPr>
      </p:pic>
    </p:spTree>
    <p:extLst>
      <p:ext uri="{BB962C8B-B14F-4D97-AF65-F5344CB8AC3E}">
        <p14:creationId xmlns:p14="http://schemas.microsoft.com/office/powerpoint/2010/main" val="40459365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Split Screen-1">
    <p:spTree>
      <p:nvGrpSpPr>
        <p:cNvPr id="1" name=""/>
        <p:cNvGrpSpPr/>
        <p:nvPr/>
      </p:nvGrpSpPr>
      <p:grpSpPr>
        <a:xfrm>
          <a:off x="0" y="0"/>
          <a:ext cx="0" cy="0"/>
          <a:chOff x="0" y="0"/>
          <a:chExt cx="0" cy="0"/>
        </a:xfrm>
      </p:grpSpPr>
      <p:pic>
        <p:nvPicPr>
          <p:cNvPr id="3" name="Picture 2" descr="foundry white lines.png"/>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4"/>
            <a:ext cx="4572000" cy="5143501"/>
          </a:xfrm>
          <a:prstGeom prst="rect">
            <a:avLst/>
          </a:prstGeom>
          <a:solidFill>
            <a:srgbClr val="073976"/>
          </a:solidFill>
        </p:spPr>
      </p:pic>
      <p:sp>
        <p:nvSpPr>
          <p:cNvPr id="9" name="Title 8"/>
          <p:cNvSpPr>
            <a:spLocks noGrp="1"/>
          </p:cNvSpPr>
          <p:nvPr>
            <p:ph type="title"/>
          </p:nvPr>
        </p:nvSpPr>
        <p:spPr>
          <a:xfrm>
            <a:off x="320766" y="1676430"/>
            <a:ext cx="3153816" cy="1495794"/>
          </a:xfrm>
        </p:spPr>
        <p:txBody>
          <a:bodyPr wrap="square" anchor="ctr">
            <a:spAutoFit/>
          </a:bodyPr>
          <a:lstStyle>
            <a:lvl1pPr>
              <a:defRPr sz="3600">
                <a:solidFill>
                  <a:schemeClr val="bg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191085B0-FAB1-0A4B-8818-04FEDE0AAB21}"/>
              </a:ext>
            </a:extLst>
          </p:cNvPr>
          <p:cNvSpPr>
            <a:spLocks noGrp="1"/>
          </p:cNvSpPr>
          <p:nvPr>
            <p:ph type="ftr" sz="quarter" idx="12"/>
          </p:nvPr>
        </p:nvSpPr>
        <p:spPr/>
        <p:txBody>
          <a:bodyPr/>
          <a:lstStyle/>
          <a:p>
            <a:r>
              <a:rPr lang="en-US" dirty="0"/>
              <a:t>© 2020</a:t>
            </a:r>
          </a:p>
        </p:txBody>
      </p:sp>
      <p:sp>
        <p:nvSpPr>
          <p:cNvPr id="5" name="Slide Number Placeholder 4">
            <a:extLst>
              <a:ext uri="{FF2B5EF4-FFF2-40B4-BE49-F238E27FC236}">
                <a16:creationId xmlns:a16="http://schemas.microsoft.com/office/drawing/2014/main" id="{5F817F76-73A7-E04D-8A00-A2029DF4C0D5}"/>
              </a:ext>
            </a:extLst>
          </p:cNvPr>
          <p:cNvSpPr>
            <a:spLocks noGrp="1"/>
          </p:cNvSpPr>
          <p:nvPr>
            <p:ph type="sldNum" sz="quarter" idx="13"/>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292504770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Split Screen-2">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36652E-691E-374C-8CDD-FBA016ADEF58}"/>
              </a:ext>
            </a:extLst>
          </p:cNvPr>
          <p:cNvSpPr/>
          <p:nvPr userDrawn="1"/>
        </p:nvSpPr>
        <p:spPr>
          <a:xfrm>
            <a:off x="0" y="0"/>
            <a:ext cx="3657600" cy="51435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2" name="Picture 11" descr="foundry white lines.png"/>
          <p:cNvPicPr>
            <a:picLocks noChangeAspect="1"/>
          </p:cNvPicPr>
          <p:nvPr/>
        </p:nvPicPr>
        <p:blipFill rotWithShape="1">
          <a:blip r:embed="rId2" cstate="screen">
            <a:alphaModFix amt="20000"/>
            <a:extLst>
              <a:ext uri="{28A0092B-C50C-407E-A947-70E740481C1C}">
                <a14:useLocalDpi xmlns:a14="http://schemas.microsoft.com/office/drawing/2010/main"/>
              </a:ext>
            </a:extLst>
          </a:blip>
          <a:srcRect/>
          <a:stretch/>
        </p:blipFill>
        <p:spPr>
          <a:xfrm>
            <a:off x="3990732" y="4"/>
            <a:ext cx="5153268" cy="5143501"/>
          </a:xfrm>
          <a:prstGeom prst="rect">
            <a:avLst/>
          </a:prstGeom>
        </p:spPr>
      </p:pic>
      <p:sp>
        <p:nvSpPr>
          <p:cNvPr id="2" name="Title 1"/>
          <p:cNvSpPr>
            <a:spLocks noGrp="1"/>
          </p:cNvSpPr>
          <p:nvPr>
            <p:ph type="title" hasCustomPrompt="1"/>
          </p:nvPr>
        </p:nvSpPr>
        <p:spPr>
          <a:xfrm>
            <a:off x="320767" y="1630262"/>
            <a:ext cx="3185621" cy="1588127"/>
          </a:xfrm>
        </p:spPr>
        <p:txBody>
          <a:bodyPr anchor="ctr"/>
          <a:lstStyle>
            <a:lvl1pPr>
              <a:defRPr sz="3600"/>
            </a:lvl1pPr>
          </a:lstStyle>
          <a:p>
            <a:r>
              <a:rPr lang="en-US"/>
              <a:t>Click to edit Master title style </a:t>
            </a:r>
          </a:p>
        </p:txBody>
      </p:sp>
      <p:sp>
        <p:nvSpPr>
          <p:cNvPr id="4" name="Footer Placeholder 3">
            <a:extLst>
              <a:ext uri="{FF2B5EF4-FFF2-40B4-BE49-F238E27FC236}">
                <a16:creationId xmlns:a16="http://schemas.microsoft.com/office/drawing/2014/main" id="{F6FD2057-75D0-C246-8524-BD644CD876EA}"/>
              </a:ext>
            </a:extLst>
          </p:cNvPr>
          <p:cNvSpPr>
            <a:spLocks noGrp="1"/>
          </p:cNvSpPr>
          <p:nvPr>
            <p:ph type="ftr" sz="quarter" idx="11"/>
          </p:nvPr>
        </p:nvSpPr>
        <p:spPr/>
        <p:txBody>
          <a:bodyPr/>
          <a:lstStyle>
            <a:lvl1pPr>
              <a:defRPr>
                <a:solidFill>
                  <a:schemeClr val="bg1"/>
                </a:solidFill>
              </a:defRPr>
            </a:lvl1pPr>
          </a:lstStyle>
          <a:p>
            <a:r>
              <a:rPr lang="en-US" dirty="0"/>
              <a:t>© 2020</a:t>
            </a:r>
          </a:p>
        </p:txBody>
      </p:sp>
      <p:sp>
        <p:nvSpPr>
          <p:cNvPr id="5" name="Slide Number Placeholder 4">
            <a:extLst>
              <a:ext uri="{FF2B5EF4-FFF2-40B4-BE49-F238E27FC236}">
                <a16:creationId xmlns:a16="http://schemas.microsoft.com/office/drawing/2014/main" id="{AD91316C-97E2-CC4A-A462-2225587F5503}"/>
              </a:ext>
            </a:extLst>
          </p:cNvPr>
          <p:cNvSpPr>
            <a:spLocks noGrp="1"/>
          </p:cNvSpPr>
          <p:nvPr>
            <p:ph type="sldNum" sz="quarter" idx="12"/>
          </p:nvPr>
        </p:nvSpPr>
        <p:spPr/>
        <p:txBody>
          <a:bodyPr/>
          <a:lstStyle>
            <a:lvl1pPr>
              <a:defRPr>
                <a:solidFill>
                  <a:schemeClr val="bg1"/>
                </a:solidFill>
              </a:defRPr>
            </a:lvl1pPr>
          </a:lstStyle>
          <a:p>
            <a:fld id="{CDEE2954-54E9-4846-B9AA-9D6731F553AF}" type="slidenum">
              <a:rPr lang="en-US" smtClean="0"/>
              <a:pPr/>
              <a:t>‹#›</a:t>
            </a:fld>
            <a:endParaRPr lang="en-US" dirty="0"/>
          </a:p>
        </p:txBody>
      </p:sp>
      <p:pic>
        <p:nvPicPr>
          <p:cNvPr id="19" name="Picture 18">
            <a:extLst>
              <a:ext uri="{FF2B5EF4-FFF2-40B4-BE49-F238E27FC236}">
                <a16:creationId xmlns:a16="http://schemas.microsoft.com/office/drawing/2014/main" id="{10AF56F8-2776-E74F-B5BE-404189CEF82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7964446" y="4846410"/>
            <a:ext cx="603086" cy="128366"/>
          </a:xfrm>
          <a:prstGeom prst="rect">
            <a:avLst/>
          </a:prstGeom>
        </p:spPr>
      </p:pic>
    </p:spTree>
    <p:extLst>
      <p:ext uri="{BB962C8B-B14F-4D97-AF65-F5344CB8AC3E}">
        <p14:creationId xmlns:p14="http://schemas.microsoft.com/office/powerpoint/2010/main" val="33884259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095F9398-C907-BE43-AA6A-7BEFD16C2AD7}"/>
              </a:ext>
            </a:extLst>
          </p:cNvPr>
          <p:cNvSpPr>
            <a:spLocks noGrp="1"/>
          </p:cNvSpPr>
          <p:nvPr>
            <p:ph type="ftr" sz="quarter" idx="12"/>
          </p:nvPr>
        </p:nvSpPr>
        <p:spPr/>
        <p:txBody>
          <a:bodyPr/>
          <a:lstStyle>
            <a:lvl1pPr>
              <a:defRPr>
                <a:solidFill>
                  <a:schemeClr val="tx1">
                    <a:lumMod val="50000"/>
                    <a:lumOff val="50000"/>
                  </a:schemeClr>
                </a:solidFill>
              </a:defRPr>
            </a:lvl1pPr>
          </a:lstStyle>
          <a:p>
            <a:r>
              <a:rPr lang="en-US" dirty="0"/>
              <a:t>© 2020</a:t>
            </a:r>
          </a:p>
        </p:txBody>
      </p:sp>
      <p:sp>
        <p:nvSpPr>
          <p:cNvPr id="6" name="Slide Number Placeholder 5">
            <a:extLst>
              <a:ext uri="{FF2B5EF4-FFF2-40B4-BE49-F238E27FC236}">
                <a16:creationId xmlns:a16="http://schemas.microsoft.com/office/drawing/2014/main" id="{5F585E63-D1BC-7145-9D49-4F85711D9C6B}"/>
              </a:ext>
            </a:extLst>
          </p:cNvPr>
          <p:cNvSpPr>
            <a:spLocks noGrp="1"/>
          </p:cNvSpPr>
          <p:nvPr>
            <p:ph type="sldNum" sz="quarter" idx="13"/>
          </p:nvPr>
        </p:nvSpPr>
        <p:spPr/>
        <p:txBody>
          <a:bodyPr/>
          <a:lstStyle>
            <a:lvl1pPr>
              <a:defRPr>
                <a:solidFill>
                  <a:schemeClr val="tx1">
                    <a:lumMod val="50000"/>
                    <a:lumOff val="50000"/>
                  </a:schemeClr>
                </a:solidFill>
              </a:defRPr>
            </a:lvl1p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407004008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itle+Sub">
    <p:spTree>
      <p:nvGrpSpPr>
        <p:cNvPr id="1" name=""/>
        <p:cNvGrpSpPr/>
        <p:nvPr/>
      </p:nvGrpSpPr>
      <p:grpSpPr>
        <a:xfrm>
          <a:off x="0" y="0"/>
          <a:ext cx="0" cy="0"/>
          <a:chOff x="0" y="0"/>
          <a:chExt cx="0" cy="0"/>
        </a:xfrm>
      </p:grpSpPr>
      <p:sp>
        <p:nvSpPr>
          <p:cNvPr id="4" name="Title 3"/>
          <p:cNvSpPr>
            <a:spLocks noGrp="1"/>
          </p:cNvSpPr>
          <p:nvPr>
            <p:ph type="title"/>
          </p:nvPr>
        </p:nvSpPr>
        <p:spPr>
          <a:xfrm>
            <a:off x="336809" y="303979"/>
            <a:ext cx="8417379" cy="369332"/>
          </a:xfrm>
        </p:spPr>
        <p:txBody>
          <a:bodyPr/>
          <a:lstStyle/>
          <a:p>
            <a:r>
              <a:rPr lang="en-US"/>
              <a:t>Click to edit Master title style</a:t>
            </a:r>
          </a:p>
        </p:txBody>
      </p:sp>
      <p:sp>
        <p:nvSpPr>
          <p:cNvPr id="3" name="Text Placeholder 2"/>
          <p:cNvSpPr>
            <a:spLocks noGrp="1"/>
          </p:cNvSpPr>
          <p:nvPr>
            <p:ph type="body" sz="quarter" idx="12"/>
          </p:nvPr>
        </p:nvSpPr>
        <p:spPr>
          <a:xfrm>
            <a:off x="336809" y="629267"/>
            <a:ext cx="8388093" cy="261610"/>
          </a:xfrm>
        </p:spPr>
        <p:txBody>
          <a:bodyPr/>
          <a:lstStyle>
            <a:lvl1pPr marL="0" indent="0">
              <a:buNone/>
              <a:defRPr sz="1050" cap="all" spc="100" baseline="0">
                <a:solidFill>
                  <a:schemeClr val="accent3"/>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FA358F2-D34A-A046-B653-49D168485878}"/>
              </a:ext>
            </a:extLst>
          </p:cNvPr>
          <p:cNvSpPr>
            <a:spLocks noGrp="1"/>
          </p:cNvSpPr>
          <p:nvPr>
            <p:ph type="ftr" sz="quarter" idx="13"/>
          </p:nvPr>
        </p:nvSpPr>
        <p:spPr/>
        <p:txBody>
          <a:bodyPr/>
          <a:lstStyle/>
          <a:p>
            <a:r>
              <a:rPr lang="en-US" dirty="0"/>
              <a:t>© 2020</a:t>
            </a:r>
          </a:p>
        </p:txBody>
      </p:sp>
      <p:sp>
        <p:nvSpPr>
          <p:cNvPr id="5" name="Slide Number Placeholder 4">
            <a:extLst>
              <a:ext uri="{FF2B5EF4-FFF2-40B4-BE49-F238E27FC236}">
                <a16:creationId xmlns:a16="http://schemas.microsoft.com/office/drawing/2014/main" id="{39DF5F0A-0D66-6146-B7E0-ABEDAC356FFE}"/>
              </a:ext>
            </a:extLst>
          </p:cNvPr>
          <p:cNvSpPr>
            <a:spLocks noGrp="1"/>
          </p:cNvSpPr>
          <p:nvPr>
            <p:ph type="sldNum" sz="quarter" idx="14"/>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25946810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50" y="274323"/>
            <a:ext cx="8350622" cy="460465"/>
          </a:xfrm>
        </p:spPr>
        <p:txBody>
          <a:bodyPr wrap="square">
            <a:normAutofit/>
          </a:bodyPr>
          <a:lstStyle>
            <a:lvl1pPr>
              <a:defRPr sz="1962"/>
            </a:lvl1pPr>
          </a:lstStyle>
          <a:p>
            <a:r>
              <a:rPr lang="en-US" dirty="0"/>
              <a:t>Click to edit Master title style</a:t>
            </a:r>
          </a:p>
        </p:txBody>
      </p:sp>
      <p:sp>
        <p:nvSpPr>
          <p:cNvPr id="6" name="Google Shape;12;p1">
            <a:extLst>
              <a:ext uri="{FF2B5EF4-FFF2-40B4-BE49-F238E27FC236}">
                <a16:creationId xmlns:a16="http://schemas.microsoft.com/office/drawing/2014/main" id="{222D8B4C-0D63-424E-8510-858936FC1629}"/>
              </a:ext>
            </a:extLst>
          </p:cNvPr>
          <p:cNvSpPr txBox="1">
            <a:spLocks noGrp="1"/>
          </p:cNvSpPr>
          <p:nvPr>
            <p:ph type="ftr" idx="3"/>
          </p:nvPr>
        </p:nvSpPr>
        <p:spPr>
          <a:xfrm>
            <a:off x="660385" y="4687665"/>
            <a:ext cx="915689" cy="187241"/>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536"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669"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669"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669"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669"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669"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669"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669"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669" b="0" i="0" u="none" strike="noStrike" cap="none">
                <a:solidFill>
                  <a:schemeClr val="dk1"/>
                </a:solidFill>
                <a:latin typeface="Arial"/>
                <a:ea typeface="Arial"/>
                <a:cs typeface="Arial"/>
                <a:sym typeface="Arial"/>
              </a:defRPr>
            </a:lvl9pPr>
          </a:lstStyle>
          <a:p>
            <a:r>
              <a:rPr lang="en-US" dirty="0"/>
              <a:t>© 2021 Cognizant</a:t>
            </a:r>
            <a:endParaRPr lang="en-US" dirty="0">
              <a:solidFill>
                <a:schemeClr val="bg2"/>
              </a:solidFill>
            </a:endParaRPr>
          </a:p>
        </p:txBody>
      </p:sp>
      <p:sp>
        <p:nvSpPr>
          <p:cNvPr id="7" name="Google Shape;13;p1">
            <a:extLst>
              <a:ext uri="{FF2B5EF4-FFF2-40B4-BE49-F238E27FC236}">
                <a16:creationId xmlns:a16="http://schemas.microsoft.com/office/drawing/2014/main" id="{B866A17E-7289-AF49-BBE7-90DB0F56E091}"/>
              </a:ext>
            </a:extLst>
          </p:cNvPr>
          <p:cNvSpPr txBox="1">
            <a:spLocks noGrp="1"/>
          </p:cNvSpPr>
          <p:nvPr>
            <p:ph type="sldNum" idx="4"/>
          </p:nvPr>
        </p:nvSpPr>
        <p:spPr>
          <a:xfrm>
            <a:off x="385100" y="4751793"/>
            <a:ext cx="228600" cy="123111"/>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rgbClr val="000000"/>
              </a:buClr>
              <a:buSzPts val="800"/>
              <a:buFont typeface="Arial"/>
              <a:buNone/>
              <a:defRPr sz="536" b="0" i="0" u="none" strike="noStrike" cap="none">
                <a:solidFill>
                  <a:schemeClr val="accent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800"/>
              <a:buFont typeface="Arial"/>
              <a:buNone/>
              <a:defRPr sz="713"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800"/>
              <a:buFont typeface="Arial"/>
              <a:buNone/>
              <a:defRPr sz="713"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800"/>
              <a:buFont typeface="Arial"/>
              <a:buNone/>
              <a:defRPr sz="713"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800"/>
              <a:buFont typeface="Arial"/>
              <a:buNone/>
              <a:defRPr sz="713"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800"/>
              <a:buFont typeface="Arial"/>
              <a:buNone/>
              <a:defRPr sz="713"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800"/>
              <a:buFont typeface="Arial"/>
              <a:buNone/>
              <a:defRPr sz="713"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800"/>
              <a:buFont typeface="Arial"/>
              <a:buNone/>
              <a:defRPr sz="713"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800"/>
              <a:buFont typeface="Arial"/>
              <a:buNone/>
              <a:defRPr sz="713" b="1"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b="0" dirty="0"/>
          </a:p>
        </p:txBody>
      </p:sp>
      <p:pic>
        <p:nvPicPr>
          <p:cNvPr id="5" name="Picture 4">
            <a:extLst>
              <a:ext uri="{FF2B5EF4-FFF2-40B4-BE49-F238E27FC236}">
                <a16:creationId xmlns:a16="http://schemas.microsoft.com/office/drawing/2014/main" id="{B86299A2-3FC8-41A3-B698-13E46332E8F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737" b="30224"/>
          <a:stretch/>
        </p:blipFill>
        <p:spPr>
          <a:xfrm>
            <a:off x="7438239" y="4661928"/>
            <a:ext cx="481022" cy="250318"/>
          </a:xfrm>
          <a:prstGeom prst="rect">
            <a:avLst/>
          </a:prstGeom>
        </p:spPr>
      </p:pic>
    </p:spTree>
    <p:extLst>
      <p:ext uri="{BB962C8B-B14F-4D97-AF65-F5344CB8AC3E}">
        <p14:creationId xmlns:p14="http://schemas.microsoft.com/office/powerpoint/2010/main" val="15458856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2146" y="0"/>
            <a:ext cx="9236146" cy="5143464"/>
          </a:xfrm>
          <a:prstGeom prst="rect">
            <a:avLst/>
          </a:prstGeom>
        </p:spPr>
      </p:pic>
    </p:spTree>
    <p:extLst>
      <p:ext uri="{BB962C8B-B14F-4D97-AF65-F5344CB8AC3E}">
        <p14:creationId xmlns:p14="http://schemas.microsoft.com/office/powerpoint/2010/main" val="2295907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EC6F4F66-3596-47A4-8FA1-D50E1231DB30}" type="datetime1">
              <a:rPr lang="en-US" smtClean="0"/>
              <a:t>3/28/2022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72778160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764" y="-144107"/>
            <a:ext cx="9153527" cy="5431713"/>
          </a:xfrm>
          <a:prstGeom prst="rect">
            <a:avLst/>
          </a:prstGeom>
        </p:spPr>
      </p:pic>
      <p:sp>
        <p:nvSpPr>
          <p:cNvPr id="4" name="Title 1"/>
          <p:cNvSpPr>
            <a:spLocks noGrp="1"/>
          </p:cNvSpPr>
          <p:nvPr>
            <p:ph type="title" hasCustomPrompt="1"/>
          </p:nvPr>
        </p:nvSpPr>
        <p:spPr>
          <a:xfrm>
            <a:off x="3607780" y="2045889"/>
            <a:ext cx="5386162" cy="353100"/>
          </a:xfrm>
          <a:prstGeom prst="rect">
            <a:avLst/>
          </a:prstGeom>
          <a:noFill/>
        </p:spPr>
        <p:txBody>
          <a:bodyPr wrap="square" lIns="91429" tIns="45715" rIns="91429" bIns="45715" rtlCol="0">
            <a:spAutoFit/>
          </a:bodyPr>
          <a:lstStyle>
            <a:lvl1pPr marL="0" algn="ctr" defTabSz="451677" rtl="0" eaLnBrk="1" latinLnBrk="0" hangingPunct="1">
              <a:lnSpc>
                <a:spcPct val="50000"/>
              </a:lnSpc>
              <a:defRPr lang="en-US" sz="3001" b="0" kern="1200" dirty="0">
                <a:solidFill>
                  <a:srgbClr val="193A7B"/>
                </a:solidFill>
                <a:latin typeface="Arial" panose="020B0604020202020204" pitchFamily="34" charset="0"/>
                <a:ea typeface="+mn-ea"/>
                <a:cs typeface="Arial" panose="020B0604020202020204" pitchFamily="34" charset="0"/>
              </a:defRPr>
            </a:lvl1pPr>
          </a:lstStyle>
          <a:p>
            <a:pPr marL="0" lvl="0" defTabSz="451677"/>
            <a:r>
              <a:rPr lang="en-US"/>
              <a:t>Title</a:t>
            </a:r>
          </a:p>
        </p:txBody>
      </p:sp>
      <p:sp>
        <p:nvSpPr>
          <p:cNvPr id="5" name="Rectangle 42"/>
          <p:cNvSpPr txBox="1">
            <a:spLocks noChangeArrowheads="1"/>
          </p:cNvSpPr>
          <p:nvPr userDrawn="1"/>
        </p:nvSpPr>
        <p:spPr bwMode="auto">
          <a:xfrm>
            <a:off x="4041952" y="4787025"/>
            <a:ext cx="1414305" cy="342900"/>
          </a:xfrm>
          <a:prstGeom prst="rect">
            <a:avLst/>
          </a:prstGeom>
          <a:ln>
            <a:miter lim="800000"/>
            <a:headEnd/>
            <a:tailEnd/>
          </a:ln>
        </p:spPr>
        <p:txBody>
          <a:bodyPr vert="horz" wrap="square" lIns="88405" tIns="44202" rIns="88405" bIns="44202" numCol="1" anchor="t" anchorCtr="0" compatLnSpc="1">
            <a:prstTxWarp prst="textNoShape">
              <a:avLst/>
            </a:prstTxWarp>
          </a:bodyPr>
          <a:lstStyle>
            <a:defPPr>
              <a:defRPr lang="en-US"/>
            </a:defPPr>
            <a:lvl1pPr algn="r" rtl="0" eaLnBrk="0" fontAlgn="base" hangingPunct="0">
              <a:lnSpc>
                <a:spcPct val="110000"/>
              </a:lnSpc>
              <a:spcBef>
                <a:spcPct val="0"/>
              </a:spcBef>
              <a:spcAft>
                <a:spcPct val="0"/>
              </a:spcAft>
              <a:defRPr sz="1000" kern="1200">
                <a:solidFill>
                  <a:schemeClr val="tx1"/>
                </a:solidFill>
                <a:latin typeface="Arial Black"/>
                <a:ea typeface="ＭＳ Ｐゴシック" pitchFamily="-112" charset="-128"/>
                <a:cs typeface="Arial Black"/>
              </a:defRPr>
            </a:lvl1pPr>
            <a:lvl2pPr marL="4572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2pPr>
            <a:lvl3pPr marL="9144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3pPr>
            <a:lvl4pPr marL="13716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4pPr>
            <a:lvl5pPr marL="18288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5pPr>
            <a:lvl6pPr marL="22860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6pPr>
            <a:lvl7pPr marL="27432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7pPr>
            <a:lvl8pPr marL="32004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8pPr>
            <a:lvl9pPr marL="36576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9pPr>
          </a:lstStyle>
          <a:p>
            <a:pPr defTabSz="442031">
              <a:defRPr/>
            </a:pPr>
            <a:fld id="{2908979A-3B3B-0440-81CD-C4B12DF3B898}" type="slidenum">
              <a:rPr lang="en-US" sz="825" b="1" smtClean="0">
                <a:solidFill>
                  <a:srgbClr val="000000"/>
                </a:solidFill>
              </a:rPr>
              <a:pPr defTabSz="442031">
                <a:defRPr/>
              </a:pPr>
              <a:t>‹#›</a:t>
            </a:fld>
            <a:r>
              <a:rPr lang="en-US" sz="825" b="1">
                <a:solidFill>
                  <a:srgbClr val="000000"/>
                </a:solidFill>
              </a:rPr>
              <a:t> </a:t>
            </a:r>
            <a:r>
              <a:rPr lang="en-US" sz="825">
                <a:solidFill>
                  <a:srgbClr val="000000"/>
                </a:solidFill>
              </a:rPr>
              <a:t>|  </a:t>
            </a:r>
            <a:r>
              <a:rPr lang="en-US" sz="825">
                <a:solidFill>
                  <a:prstClr val="black"/>
                </a:solidFill>
                <a:latin typeface="Arial"/>
                <a:ea typeface="Arial Bold" pitchFamily="-112" charset="0"/>
                <a:cs typeface="Arial"/>
              </a:rPr>
              <a:t>© 2020, Cognizant</a:t>
            </a:r>
            <a:endParaRPr lang="en-US" sz="900">
              <a:solidFill>
                <a:prstClr val="black"/>
              </a:solidFill>
              <a:latin typeface="Arial"/>
              <a:ea typeface="Arial Bold" pitchFamily="-112" charset="0"/>
              <a:cs typeface="Arial"/>
            </a:endParaRPr>
          </a:p>
          <a:p>
            <a:endParaRPr lang="en-US" sz="825" b="1">
              <a:solidFill>
                <a:srgbClr val="000000"/>
              </a:solidFill>
            </a:endParaRPr>
          </a:p>
        </p:txBody>
      </p:sp>
    </p:spTree>
    <p:extLst>
      <p:ext uri="{BB962C8B-B14F-4D97-AF65-F5344CB8AC3E}">
        <p14:creationId xmlns:p14="http://schemas.microsoft.com/office/powerpoint/2010/main" val="111441814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055" y="99766"/>
            <a:ext cx="9182110" cy="4943968"/>
          </a:xfrm>
          <a:prstGeom prst="rect">
            <a:avLst/>
          </a:prstGeom>
        </p:spPr>
      </p:pic>
      <p:sp>
        <p:nvSpPr>
          <p:cNvPr id="9" name="Title 1"/>
          <p:cNvSpPr>
            <a:spLocks noGrp="1"/>
          </p:cNvSpPr>
          <p:nvPr>
            <p:ph type="title" hasCustomPrompt="1"/>
          </p:nvPr>
        </p:nvSpPr>
        <p:spPr>
          <a:xfrm>
            <a:off x="114301" y="73243"/>
            <a:ext cx="8949313" cy="567021"/>
          </a:xfrm>
          <a:prstGeom prst="rect">
            <a:avLst/>
          </a:prstGeom>
          <a:noFill/>
        </p:spPr>
        <p:txBody>
          <a:bodyPr anchor="t"/>
          <a:lstStyle>
            <a:lvl1pPr algn="l">
              <a:lnSpc>
                <a:spcPct val="95000"/>
              </a:lnSpc>
              <a:defRPr lang="en-US" sz="2101" b="1" kern="1200" dirty="0">
                <a:solidFill>
                  <a:srgbClr val="0070C0"/>
                </a:solidFill>
                <a:latin typeface="Arial Rounded MT Bold" panose="020F0704030504030204" pitchFamily="34" charset="0"/>
                <a:ea typeface="+mj-ea"/>
                <a:cs typeface="Arial" panose="020B0604020202020204" pitchFamily="34" charset="0"/>
              </a:defRPr>
            </a:lvl1pPr>
          </a:lstStyle>
          <a:p>
            <a:r>
              <a:rPr lang="en-US"/>
              <a:t>Content text</a:t>
            </a:r>
          </a:p>
        </p:txBody>
      </p:sp>
      <p:sp>
        <p:nvSpPr>
          <p:cNvPr id="4" name="Rectangle 42"/>
          <p:cNvSpPr txBox="1">
            <a:spLocks noChangeArrowheads="1"/>
          </p:cNvSpPr>
          <p:nvPr userDrawn="1"/>
        </p:nvSpPr>
        <p:spPr bwMode="auto">
          <a:xfrm>
            <a:off x="4041952" y="4787025"/>
            <a:ext cx="1414305" cy="342900"/>
          </a:xfrm>
          <a:prstGeom prst="rect">
            <a:avLst/>
          </a:prstGeom>
          <a:ln>
            <a:miter lim="800000"/>
            <a:headEnd/>
            <a:tailEnd/>
          </a:ln>
        </p:spPr>
        <p:txBody>
          <a:bodyPr vert="horz" wrap="square" lIns="88405" tIns="44202" rIns="88405" bIns="44202" numCol="1" anchor="t" anchorCtr="0" compatLnSpc="1">
            <a:prstTxWarp prst="textNoShape">
              <a:avLst/>
            </a:prstTxWarp>
          </a:bodyPr>
          <a:lstStyle>
            <a:defPPr>
              <a:defRPr lang="en-US"/>
            </a:defPPr>
            <a:lvl1pPr algn="r" rtl="0" eaLnBrk="0" fontAlgn="base" hangingPunct="0">
              <a:lnSpc>
                <a:spcPct val="110000"/>
              </a:lnSpc>
              <a:spcBef>
                <a:spcPct val="0"/>
              </a:spcBef>
              <a:spcAft>
                <a:spcPct val="0"/>
              </a:spcAft>
              <a:defRPr sz="1000" kern="1200">
                <a:solidFill>
                  <a:schemeClr val="tx1"/>
                </a:solidFill>
                <a:latin typeface="Arial Black"/>
                <a:ea typeface="ＭＳ Ｐゴシック" pitchFamily="-112" charset="-128"/>
                <a:cs typeface="Arial Black"/>
              </a:defRPr>
            </a:lvl1pPr>
            <a:lvl2pPr marL="4572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2pPr>
            <a:lvl3pPr marL="9144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3pPr>
            <a:lvl4pPr marL="13716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4pPr>
            <a:lvl5pPr marL="18288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5pPr>
            <a:lvl6pPr marL="22860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6pPr>
            <a:lvl7pPr marL="27432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7pPr>
            <a:lvl8pPr marL="32004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8pPr>
            <a:lvl9pPr marL="36576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9pPr>
          </a:lstStyle>
          <a:p>
            <a:pPr defTabSz="442031">
              <a:defRPr/>
            </a:pPr>
            <a:fld id="{2908979A-3B3B-0440-81CD-C4B12DF3B898}" type="slidenum">
              <a:rPr lang="en-US" sz="825" b="1" smtClean="0">
                <a:solidFill>
                  <a:srgbClr val="000000"/>
                </a:solidFill>
              </a:rPr>
              <a:pPr defTabSz="442031">
                <a:defRPr/>
              </a:pPr>
              <a:t>‹#›</a:t>
            </a:fld>
            <a:r>
              <a:rPr lang="en-US" sz="825" b="1">
                <a:solidFill>
                  <a:srgbClr val="000000"/>
                </a:solidFill>
              </a:rPr>
              <a:t> </a:t>
            </a:r>
            <a:r>
              <a:rPr lang="en-US" sz="825">
                <a:solidFill>
                  <a:srgbClr val="000000"/>
                </a:solidFill>
              </a:rPr>
              <a:t>|  </a:t>
            </a:r>
            <a:r>
              <a:rPr lang="en-US" sz="825">
                <a:solidFill>
                  <a:prstClr val="black"/>
                </a:solidFill>
                <a:latin typeface="Arial"/>
                <a:ea typeface="Arial Bold" pitchFamily="-112" charset="0"/>
                <a:cs typeface="Arial"/>
              </a:rPr>
              <a:t>© 2020, Cognizant</a:t>
            </a:r>
            <a:endParaRPr lang="en-US" sz="900">
              <a:solidFill>
                <a:prstClr val="black"/>
              </a:solidFill>
              <a:latin typeface="Arial"/>
              <a:ea typeface="Arial Bold" pitchFamily="-112" charset="0"/>
              <a:cs typeface="Arial"/>
            </a:endParaRPr>
          </a:p>
          <a:p>
            <a:endParaRPr lang="en-US" sz="825" b="1">
              <a:solidFill>
                <a:srgbClr val="000000"/>
              </a:solidFill>
            </a:endParaRPr>
          </a:p>
        </p:txBody>
      </p:sp>
    </p:spTree>
    <p:extLst>
      <p:ext uri="{BB962C8B-B14F-4D97-AF65-F5344CB8AC3E}">
        <p14:creationId xmlns:p14="http://schemas.microsoft.com/office/powerpoint/2010/main" val="216998476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E4D4-CAEF-4120-982E-82158AE19775}"/>
              </a:ext>
            </a:extLst>
          </p:cNvPr>
          <p:cNvSpPr>
            <a:spLocks noGrp="1"/>
          </p:cNvSpPr>
          <p:nvPr>
            <p:ph type="ctrTitle"/>
          </p:nvPr>
        </p:nvSpPr>
        <p:spPr>
          <a:xfrm>
            <a:off x="1143000" y="841773"/>
            <a:ext cx="6858000" cy="1790700"/>
          </a:xfrm>
        </p:spPr>
        <p:txBody>
          <a:bodyPr anchor="b"/>
          <a:lstStyle>
            <a:lvl1pPr algn="ctr">
              <a:defRPr sz="4351"/>
            </a:lvl1pPr>
          </a:lstStyle>
          <a:p>
            <a:r>
              <a:rPr lang="en-US"/>
              <a:t>Click to edit Master title style</a:t>
            </a:r>
            <a:endParaRPr lang="en-IN"/>
          </a:p>
        </p:txBody>
      </p:sp>
      <p:sp>
        <p:nvSpPr>
          <p:cNvPr id="3" name="Subtitle 2">
            <a:extLst>
              <a:ext uri="{FF2B5EF4-FFF2-40B4-BE49-F238E27FC236}">
                <a16:creationId xmlns:a16="http://schemas.microsoft.com/office/drawing/2014/main" id="{49B3ED06-1DB1-496B-99E8-5288543B567B}"/>
              </a:ext>
            </a:extLst>
          </p:cNvPr>
          <p:cNvSpPr>
            <a:spLocks noGrp="1"/>
          </p:cNvSpPr>
          <p:nvPr>
            <p:ph type="subTitle" idx="1"/>
          </p:nvPr>
        </p:nvSpPr>
        <p:spPr>
          <a:xfrm>
            <a:off x="1143000" y="2701528"/>
            <a:ext cx="6858000" cy="1241822"/>
          </a:xfrm>
        </p:spPr>
        <p:txBody>
          <a:bodyPr/>
          <a:lstStyle>
            <a:lvl1pPr marL="0" indent="0" algn="ctr">
              <a:buNone/>
              <a:defRPr sz="1740"/>
            </a:lvl1pPr>
            <a:lvl2pPr marL="331570" indent="0" algn="ctr">
              <a:buNone/>
              <a:defRPr sz="1450"/>
            </a:lvl2pPr>
            <a:lvl3pPr marL="663139" indent="0" algn="ctr">
              <a:buNone/>
              <a:defRPr sz="1305"/>
            </a:lvl3pPr>
            <a:lvl4pPr marL="994710" indent="0" algn="ctr">
              <a:buNone/>
              <a:defRPr sz="1161"/>
            </a:lvl4pPr>
            <a:lvl5pPr marL="1326279" indent="0" algn="ctr">
              <a:buNone/>
              <a:defRPr sz="1161"/>
            </a:lvl5pPr>
            <a:lvl6pPr marL="1657849" indent="0" algn="ctr">
              <a:buNone/>
              <a:defRPr sz="1161"/>
            </a:lvl6pPr>
            <a:lvl7pPr marL="1989419" indent="0" algn="ctr">
              <a:buNone/>
              <a:defRPr sz="1161"/>
            </a:lvl7pPr>
            <a:lvl8pPr marL="2320989" indent="0" algn="ctr">
              <a:buNone/>
              <a:defRPr sz="1161"/>
            </a:lvl8pPr>
            <a:lvl9pPr marL="2652559" indent="0" algn="ctr">
              <a:buNone/>
              <a:defRPr sz="1161"/>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3DC662-49C1-445A-971C-DB5ECFE2299D}"/>
              </a:ext>
            </a:extLst>
          </p:cNvPr>
          <p:cNvSpPr>
            <a:spLocks noGrp="1"/>
          </p:cNvSpPr>
          <p:nvPr>
            <p:ph type="dt" sz="half" idx="10"/>
          </p:nvPr>
        </p:nvSpPr>
        <p:spPr/>
        <p:txBody>
          <a:bodyPr/>
          <a:lstStyle/>
          <a:p>
            <a:fld id="{0B93EDAF-35EE-4845-B4ED-B28DDA49AC1E}" type="datetimeFigureOut">
              <a:rPr lang="en-IN" smtClean="0"/>
              <a:t>28-03-2022</a:t>
            </a:fld>
            <a:endParaRPr lang="en-IN"/>
          </a:p>
        </p:txBody>
      </p:sp>
      <p:sp>
        <p:nvSpPr>
          <p:cNvPr id="5" name="Footer Placeholder 4">
            <a:extLst>
              <a:ext uri="{FF2B5EF4-FFF2-40B4-BE49-F238E27FC236}">
                <a16:creationId xmlns:a16="http://schemas.microsoft.com/office/drawing/2014/main" id="{8A77AB91-FD99-49A4-A6ED-F4207921C0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4FC366-8251-4D31-8F02-6923A11B971C}"/>
              </a:ext>
            </a:extLst>
          </p:cNvPr>
          <p:cNvSpPr>
            <a:spLocks noGrp="1"/>
          </p:cNvSpPr>
          <p:nvPr>
            <p:ph type="sldNum" sz="quarter" idx="12"/>
          </p:nvPr>
        </p:nvSpPr>
        <p:spPr/>
        <p:txBody>
          <a:bodyPr/>
          <a:lstStyle/>
          <a:p>
            <a:fld id="{4481F274-C3CA-420B-B280-09BD353E6005}" type="slidenum">
              <a:rPr lang="en-IN" smtClean="0"/>
              <a:t>‹#›</a:t>
            </a:fld>
            <a:endParaRPr lang="en-IN"/>
          </a:p>
        </p:txBody>
      </p:sp>
    </p:spTree>
    <p:extLst>
      <p:ext uri="{BB962C8B-B14F-4D97-AF65-F5344CB8AC3E}">
        <p14:creationId xmlns:p14="http://schemas.microsoft.com/office/powerpoint/2010/main" val="22454447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Cover Slide -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143496"/>
          </a:xfrm>
          <a:prstGeom prst="rect">
            <a:avLst/>
          </a:prstGeom>
          <a:solidFill>
            <a:srgbClr val="1358A7"/>
          </a:solidFill>
        </p:spPr>
      </p:pic>
      <p:sp>
        <p:nvSpPr>
          <p:cNvPr id="16" name="Text Placeholder 14"/>
          <p:cNvSpPr>
            <a:spLocks noGrp="1"/>
          </p:cNvSpPr>
          <p:nvPr>
            <p:ph type="body" sz="quarter" idx="14" hasCustomPrompt="1"/>
          </p:nvPr>
        </p:nvSpPr>
        <p:spPr>
          <a:xfrm>
            <a:off x="226032" y="1423234"/>
            <a:ext cx="4623370" cy="1077219"/>
          </a:xfrm>
          <a:prstGeom prst="rect">
            <a:avLst/>
          </a:prstGeom>
        </p:spPr>
        <p:txBody>
          <a:bodyPr wrap="square" anchor="ctr">
            <a:spAutoFit/>
          </a:bodyPr>
          <a:lstStyle>
            <a:lvl1pPr marL="0" indent="0" algn="ctr">
              <a:lnSpc>
                <a:spcPct val="100000"/>
              </a:lnSpc>
              <a:buNone/>
              <a:defRPr sz="3095" baseline="0">
                <a:solidFill>
                  <a:schemeClr val="bg1"/>
                </a:solidFill>
              </a:defRPr>
            </a:lvl1pPr>
            <a:lvl2pPr marL="442082" indent="0">
              <a:buNone/>
              <a:defRPr/>
            </a:lvl2pPr>
            <a:lvl3pPr marL="884165" indent="0">
              <a:buNone/>
              <a:defRPr/>
            </a:lvl3pPr>
            <a:lvl4pPr marL="1326246" indent="0">
              <a:buNone/>
              <a:defRPr/>
            </a:lvl4pPr>
            <a:lvl5pPr marL="1768328" indent="0">
              <a:buNone/>
              <a:defRPr/>
            </a:lvl5pPr>
          </a:lstStyle>
          <a:p>
            <a:pPr lvl="0"/>
            <a:r>
              <a:rPr lang="en-US"/>
              <a:t>PRESENTATION TITLE GOES HERE</a:t>
            </a:r>
          </a:p>
        </p:txBody>
      </p:sp>
      <p:grpSp>
        <p:nvGrpSpPr>
          <p:cNvPr id="5" name="Group 4"/>
          <p:cNvGrpSpPr/>
          <p:nvPr userDrawn="1"/>
        </p:nvGrpSpPr>
        <p:grpSpPr>
          <a:xfrm>
            <a:off x="7446645" y="4632996"/>
            <a:ext cx="1666875" cy="495264"/>
            <a:chOff x="9928860" y="6177328"/>
            <a:chExt cx="2222500" cy="660352"/>
          </a:xfrm>
        </p:grpSpPr>
        <p:sp>
          <p:nvSpPr>
            <p:cNvPr id="3" name="Rectangle 2"/>
            <p:cNvSpPr/>
            <p:nvPr userDrawn="1"/>
          </p:nvSpPr>
          <p:spPr>
            <a:xfrm>
              <a:off x="9928860" y="6177328"/>
              <a:ext cx="2222500" cy="660352"/>
            </a:xfrm>
            <a:custGeom>
              <a:avLst/>
              <a:gdLst>
                <a:gd name="connsiteX0" fmla="*/ 0 w 2153920"/>
                <a:gd name="connsiteY0" fmla="*/ 0 h 660352"/>
                <a:gd name="connsiteX1" fmla="*/ 2153920 w 2153920"/>
                <a:gd name="connsiteY1" fmla="*/ 0 h 660352"/>
                <a:gd name="connsiteX2" fmla="*/ 2153920 w 2153920"/>
                <a:gd name="connsiteY2" fmla="*/ 660352 h 660352"/>
                <a:gd name="connsiteX3" fmla="*/ 0 w 2153920"/>
                <a:gd name="connsiteY3" fmla="*/ 660352 h 660352"/>
                <a:gd name="connsiteX4" fmla="*/ 0 w 2153920"/>
                <a:gd name="connsiteY4" fmla="*/ 0 h 660352"/>
                <a:gd name="connsiteX0" fmla="*/ 93980 w 2153920"/>
                <a:gd name="connsiteY0" fmla="*/ 25400 h 660352"/>
                <a:gd name="connsiteX1" fmla="*/ 2153920 w 2153920"/>
                <a:gd name="connsiteY1" fmla="*/ 0 h 660352"/>
                <a:gd name="connsiteX2" fmla="*/ 2153920 w 2153920"/>
                <a:gd name="connsiteY2" fmla="*/ 660352 h 660352"/>
                <a:gd name="connsiteX3" fmla="*/ 0 w 2153920"/>
                <a:gd name="connsiteY3" fmla="*/ 660352 h 660352"/>
                <a:gd name="connsiteX4" fmla="*/ 93980 w 2153920"/>
                <a:gd name="connsiteY4" fmla="*/ 25400 h 660352"/>
                <a:gd name="connsiteX0" fmla="*/ 162560 w 2222500"/>
                <a:gd name="connsiteY0" fmla="*/ 25400 h 660352"/>
                <a:gd name="connsiteX1" fmla="*/ 2222500 w 2222500"/>
                <a:gd name="connsiteY1" fmla="*/ 0 h 660352"/>
                <a:gd name="connsiteX2" fmla="*/ 2222500 w 2222500"/>
                <a:gd name="connsiteY2" fmla="*/ 660352 h 660352"/>
                <a:gd name="connsiteX3" fmla="*/ 0 w 2222500"/>
                <a:gd name="connsiteY3" fmla="*/ 660352 h 660352"/>
                <a:gd name="connsiteX4" fmla="*/ 162560 w 2222500"/>
                <a:gd name="connsiteY4" fmla="*/ 25400 h 660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00" h="660352">
                  <a:moveTo>
                    <a:pt x="162560" y="25400"/>
                  </a:moveTo>
                  <a:lnTo>
                    <a:pt x="2222500" y="0"/>
                  </a:lnTo>
                  <a:lnTo>
                    <a:pt x="2222500" y="660352"/>
                  </a:lnTo>
                  <a:lnTo>
                    <a:pt x="0" y="660352"/>
                  </a:lnTo>
                  <a:lnTo>
                    <a:pt x="162560" y="25400"/>
                  </a:lnTo>
                  <a:close/>
                </a:path>
              </a:pathLst>
            </a:cu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40"/>
            </a:p>
          </p:txBody>
        </p:sp>
        <p:pic>
          <p:nvPicPr>
            <p:cNvPr id="4" name="Picture 3">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10135538" y="6348182"/>
              <a:ext cx="1910744" cy="410084"/>
            </a:xfrm>
            <a:prstGeom prst="rect">
              <a:avLst/>
            </a:prstGeom>
          </p:spPr>
        </p:pic>
      </p:grpSp>
      <p:sp>
        <p:nvSpPr>
          <p:cNvPr id="7" name="TextBox 6"/>
          <p:cNvSpPr txBox="1"/>
          <p:nvPr userDrawn="1"/>
        </p:nvSpPr>
        <p:spPr>
          <a:xfrm>
            <a:off x="626400" y="4786524"/>
            <a:ext cx="1923143" cy="226216"/>
          </a:xfrm>
          <a:prstGeom prst="rect">
            <a:avLst/>
          </a:prstGeom>
          <a:noFill/>
        </p:spPr>
        <p:txBody>
          <a:bodyPr wrap="square" rtlCol="0">
            <a:spAutoFit/>
          </a:bodyPr>
          <a:lstStyle/>
          <a:p>
            <a:pPr marL="0" marR="0" lvl="0" indent="0" defTabSz="884165" eaLnBrk="1" fontAlgn="auto" latinLnBrk="0" hangingPunct="1">
              <a:lnSpc>
                <a:spcPct val="100000"/>
              </a:lnSpc>
              <a:spcBef>
                <a:spcPts val="0"/>
              </a:spcBef>
              <a:spcAft>
                <a:spcPts val="0"/>
              </a:spcAft>
              <a:buClrTx/>
              <a:buSzTx/>
              <a:buFontTx/>
              <a:buNone/>
              <a:tabLst/>
              <a:defRPr/>
            </a:pPr>
            <a:r>
              <a:rPr kumimoji="0" lang="en-US" sz="870" b="0" i="0" u="none" strike="noStrike" kern="0" cap="none" spc="0" normalizeH="0" baseline="0" noProof="0">
                <a:ln>
                  <a:noFill/>
                </a:ln>
                <a:solidFill>
                  <a:schemeClr val="tx2"/>
                </a:solidFill>
                <a:effectLst/>
                <a:uLnTx/>
                <a:uFillTx/>
                <a:latin typeface="+mn-lt"/>
                <a:cs typeface="Arial"/>
              </a:rPr>
              <a:t>© 2020 Cognizant </a:t>
            </a:r>
          </a:p>
        </p:txBody>
      </p:sp>
      <p:pic>
        <p:nvPicPr>
          <p:cNvPr id="10" name="Picture 9">
            <a:extLst>
              <a:ext uri="{FF2B5EF4-FFF2-40B4-BE49-F238E27FC236}">
                <a16:creationId xmlns:a16="http://schemas.microsoft.com/office/drawing/2014/main" id="{C3BC6694-75E2-4453-BD70-DF8917F3EC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30169" y="4680641"/>
            <a:ext cx="1028700" cy="403096"/>
          </a:xfrm>
          <a:prstGeom prst="rect">
            <a:avLst/>
          </a:prstGeom>
        </p:spPr>
      </p:pic>
    </p:spTree>
    <p:extLst>
      <p:ext uri="{BB962C8B-B14F-4D97-AF65-F5344CB8AC3E}">
        <p14:creationId xmlns:p14="http://schemas.microsoft.com/office/powerpoint/2010/main" val="11777737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3"/>
            <a:ext cx="8385048"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D458313F-8A13-4A41-A8D7-31FB2FB074CF}" type="datetime1">
              <a:rPr lang="en-US" smtClean="0"/>
              <a:t>3/28/2022</a:t>
            </a:fld>
            <a:endParaRPr lang="en-US"/>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53F08158-B513-9F47-AE67-3D89C4EF3A0F}"/>
              </a:ext>
            </a:extLst>
          </p:cNvPr>
          <p:cNvSpPr>
            <a:spLocks noGrp="1"/>
          </p:cNvSpPr>
          <p:nvPr>
            <p:ph type="ftr" sz="quarter" idx="11"/>
          </p:nvPr>
        </p:nvSpPr>
        <p:spPr>
          <a:xfrm>
            <a:off x="640081" y="4800600"/>
            <a:ext cx="4572000" cy="155448"/>
          </a:xfrm>
        </p:spPr>
        <p:txBody>
          <a:bodyPr/>
          <a:lstStyle>
            <a:lvl1pPr>
              <a:defRPr/>
            </a:lvl1pPr>
          </a:lstStyle>
          <a:p>
            <a:r>
              <a:rPr lang="en-US"/>
              <a:t>© 2020 Cognizant</a:t>
            </a:r>
          </a:p>
        </p:txBody>
      </p:sp>
      <p:pic>
        <p:nvPicPr>
          <p:cNvPr id="11" name="Picture 10">
            <a:extLst>
              <a:ext uri="{FF2B5EF4-FFF2-40B4-BE49-F238E27FC236}">
                <a16:creationId xmlns:a16="http://schemas.microsoft.com/office/drawing/2014/main" id="{2CB2B1BB-A409-B64E-9CE1-AD497D6DDCDE}"/>
              </a:ext>
            </a:extLst>
          </p:cNvPr>
          <p:cNvPicPr>
            <a:picLocks noChangeAspect="1"/>
          </p:cNvPicPr>
          <p:nvPr userDrawn="1"/>
        </p:nvPicPr>
        <p:blipFill>
          <a:blip r:embed="rId2"/>
          <a:stretch>
            <a:fillRect/>
          </a:stretch>
        </p:blipFill>
        <p:spPr bwMode="black">
          <a:xfrm>
            <a:off x="6826346" y="4827174"/>
            <a:ext cx="1058481" cy="227172"/>
          </a:xfrm>
          <a:prstGeom prst="rect">
            <a:avLst/>
          </a:prstGeom>
        </p:spPr>
      </p:pic>
      <p:pic>
        <p:nvPicPr>
          <p:cNvPr id="13" name="Graphic 12">
            <a:extLst>
              <a:ext uri="{FF2B5EF4-FFF2-40B4-BE49-F238E27FC236}">
                <a16:creationId xmlns:a16="http://schemas.microsoft.com/office/drawing/2014/main" id="{5F6FD1BB-A55A-EA40-9DCD-CADDEF0653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244093" y="4780672"/>
            <a:ext cx="519983" cy="273675"/>
          </a:xfrm>
          <a:prstGeom prst="rect">
            <a:avLst/>
          </a:prstGeom>
        </p:spPr>
      </p:pic>
    </p:spTree>
    <p:extLst>
      <p:ext uri="{BB962C8B-B14F-4D97-AF65-F5344CB8AC3E}">
        <p14:creationId xmlns:p14="http://schemas.microsoft.com/office/powerpoint/2010/main" val="133156149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9204-6761-4F23-8C61-3A392B0D15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F39E61-92B3-49C9-86BD-E79ACDA1EC64}"/>
              </a:ext>
            </a:extLst>
          </p:cNvPr>
          <p:cNvSpPr>
            <a:spLocks noGrp="1"/>
          </p:cNvSpPr>
          <p:nvPr>
            <p:ph type="dt" sz="half" idx="10"/>
          </p:nvPr>
        </p:nvSpPr>
        <p:spPr/>
        <p:txBody>
          <a:bodyPr/>
          <a:lstStyle/>
          <a:p>
            <a:fld id="{9B806665-757F-4F51-AB5B-46CCB3FA165C}" type="datetimeFigureOut">
              <a:rPr lang="en-IN" smtClean="0"/>
              <a:t>28-03-2022</a:t>
            </a:fld>
            <a:endParaRPr lang="en-IN"/>
          </a:p>
        </p:txBody>
      </p:sp>
      <p:sp>
        <p:nvSpPr>
          <p:cNvPr id="4" name="Footer Placeholder 3">
            <a:extLst>
              <a:ext uri="{FF2B5EF4-FFF2-40B4-BE49-F238E27FC236}">
                <a16:creationId xmlns:a16="http://schemas.microsoft.com/office/drawing/2014/main" id="{64B355B4-FEC0-4EFE-9480-10A44C192F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E88CFE-8444-42B6-BDAB-2912704AFC2F}"/>
              </a:ext>
            </a:extLst>
          </p:cNvPr>
          <p:cNvSpPr>
            <a:spLocks noGrp="1"/>
          </p:cNvSpPr>
          <p:nvPr>
            <p:ph type="sldNum" sz="quarter" idx="12"/>
          </p:nvPr>
        </p:nvSpPr>
        <p:spPr/>
        <p:txBody>
          <a:bodyPr/>
          <a:lstStyle/>
          <a:p>
            <a:fld id="{082D9681-4FF1-4DEA-B0A7-A0585EE3F261}" type="slidenum">
              <a:rPr lang="en-IN" smtClean="0"/>
              <a:t>‹#›</a:t>
            </a:fld>
            <a:endParaRPr lang="en-IN"/>
          </a:p>
        </p:txBody>
      </p:sp>
    </p:spTree>
    <p:extLst>
      <p:ext uri="{BB962C8B-B14F-4D97-AF65-F5344CB8AC3E}">
        <p14:creationId xmlns:p14="http://schemas.microsoft.com/office/powerpoint/2010/main" val="379364840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Header &amp; 1-Colum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a:t>© 2019 Cognizant</a:t>
            </a:r>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0" y="4690872"/>
            <a:ext cx="9144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8084939" y="4867960"/>
            <a:ext cx="868446" cy="186386"/>
          </a:xfrm>
          <a:prstGeom prst="rect">
            <a:avLst/>
          </a:prstGeom>
        </p:spPr>
      </p:pic>
      <p:sp>
        <p:nvSpPr>
          <p:cNvPr id="8" name="Rectangle 7">
            <a:extLst>
              <a:ext uri="{FF2B5EF4-FFF2-40B4-BE49-F238E27FC236}">
                <a16:creationId xmlns:a16="http://schemas.microsoft.com/office/drawing/2014/main" id="{EA2A908B-75AB-6348-ACEB-E052083CA400}"/>
              </a:ext>
            </a:extLst>
          </p:cNvPr>
          <p:cNvSpPr/>
          <p:nvPr userDrawn="1"/>
        </p:nvSpPr>
        <p:spPr>
          <a:xfrm>
            <a:off x="400129" y="4822190"/>
            <a:ext cx="228600" cy="164277"/>
          </a:xfrm>
          <a:prstGeom prst="rect">
            <a:avLst/>
          </a:prstGeom>
        </p:spPr>
        <p:txBody>
          <a:bodyPr lIns="0" tIns="0" rIns="0" bIns="0"/>
          <a:lstStyle/>
          <a:p>
            <a:pPr lvl="0" algn="l"/>
            <a:fld id="{D030F403-EF4B-9F48-924D-C337004C28A0}" type="slidenum">
              <a:rPr lang="en-US" sz="870" b="1" smtClean="0">
                <a:solidFill>
                  <a:schemeClr val="accent2"/>
                </a:solidFill>
              </a:rPr>
              <a:pPr lvl="0" algn="l"/>
              <a:t>‹#›</a:t>
            </a:fld>
            <a:endParaRPr lang="en-US" sz="870" b="1" dirty="0">
              <a:solidFill>
                <a:schemeClr val="accent2"/>
              </a:solidFill>
            </a:endParaRPr>
          </a:p>
        </p:txBody>
      </p:sp>
      <p:pic>
        <p:nvPicPr>
          <p:cNvPr id="5122" name="Picture 2" descr="Image result for nationwide insuranc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04104" y="4752927"/>
            <a:ext cx="684369" cy="3481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0" y="0"/>
            <a:ext cx="9144000" cy="428625"/>
          </a:xfrm>
          <a:prstGeom prst="rect">
            <a:avLst/>
          </a:prstGeom>
          <a:solidFill>
            <a:srgbClr val="1645A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0"/>
          </a:p>
        </p:txBody>
      </p:sp>
      <p:cxnSp>
        <p:nvCxnSpPr>
          <p:cNvPr id="9" name="Straight Connector 8"/>
          <p:cNvCxnSpPr/>
          <p:nvPr userDrawn="1"/>
        </p:nvCxnSpPr>
        <p:spPr>
          <a:xfrm>
            <a:off x="0" y="435769"/>
            <a:ext cx="9144000" cy="0"/>
          </a:xfrm>
          <a:prstGeom prst="line">
            <a:avLst/>
          </a:prstGeom>
          <a:ln w="19050">
            <a:solidFill>
              <a:srgbClr val="1645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829341"/>
      </p:ext>
    </p:extLst>
  </p:cSld>
  <p:clrMapOvr>
    <a:masterClrMapping/>
  </p:clrMapOvr>
  <p:extLst>
    <p:ext uri="{DCECCB84-F9BA-43D5-87BE-67443E8EF086}">
      <p15:sldGuideLst xmlns:p15="http://schemas.microsoft.com/office/powerpoint/2012/main">
        <p15:guide id="1" pos="216">
          <p15:clr>
            <a:srgbClr val="FBAE40"/>
          </p15:clr>
        </p15:guide>
        <p15:guide id="2" pos="75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9F2FE9B-6FCE-44D0-A909-B536F00BDF86}" type="datetime1">
              <a:rPr lang="en-US" smtClean="0"/>
              <a:t>3/28/2022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04464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FF448519-EB33-4B09-BC45-68809377B6AB}" type="datetime1">
              <a:rPr lang="en-US" smtClean="0"/>
              <a:t>3/28/2022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11282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2275ABE3-ED10-4D94-8631-EF5084CA1DF0}" type="datetime1">
              <a:rPr lang="en-US" smtClean="0"/>
              <a:t>3/28/2022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755665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83BAAB06-DDFF-4DAD-ABFA-23947150CC60}" type="datetime1">
              <a:rPr lang="en-US" smtClean="0"/>
              <a:t>3/28/2022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1091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2020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3610913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03055C24-4365-4CD3-AE23-6CA5A104BEC1}" type="datetime1">
              <a:rPr lang="en-US" smtClean="0"/>
              <a:t>3/28/2022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666147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EE1840D6-0B22-4277-9D18-6701A21AE70A}"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dirty="0"/>
              <a:t>© 2021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557719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151339BF-37C3-4D9F-9237-4FF622AFD0DD}"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dirty="0"/>
              <a:t>© 2021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423863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57322B6F-648D-4038-AF4F-3050315369D0}"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2021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74593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590F46F5-9665-46B4-BB96-22038899329A}" type="datetime1">
              <a:rPr lang="en-US" smtClean="0"/>
              <a:t>3/28/2022</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a:t>© 2021 Cognizant</a:t>
            </a:r>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61654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9" y="274320"/>
            <a:ext cx="8382437" cy="795528"/>
          </a:xfrm>
        </p:spPr>
        <p:txBody>
          <a:bodyPr/>
          <a:lstStyle/>
          <a:p>
            <a:r>
              <a:rPr lang="en-US"/>
              <a:t>Click to edit Master title style</a:t>
            </a:r>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743B3D3A-411B-44BC-935C-6A1336F3CBC6}" type="datetime1">
              <a:rPr lang="en-US" smtClean="0"/>
              <a:t>3/28/2022</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dirty="0"/>
              <a:t>© 2021 Cognizant</a:t>
            </a:r>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468457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EE6CCC67-B3DA-4F25-8314-D9BED43CB384}" type="datetime1">
              <a:rPr lang="en-US" smtClean="0"/>
              <a:t>3/28/2022</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dirty="0"/>
              <a:t>© 2021 Cognizant</a:t>
            </a:r>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327463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1" y="3200400"/>
            <a:ext cx="9143999" cy="1371600"/>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8AB767E8-A297-4B24-B951-B1CAD63AFA20}" type="datetime1">
              <a:rPr lang="en-US" smtClean="0"/>
              <a:t>3/28/2022</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dirty="0"/>
              <a:t>© 2021 Cognizant</a:t>
            </a:r>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657367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1D7E62E4-0F86-43DE-89C0-552DD0AB938C}" type="datetime1">
              <a:rPr lang="en-US" smtClean="0"/>
              <a:t>3/28/2022</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dirty="0"/>
              <a:t>© 2021 Cognizant</a:t>
            </a:r>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9963168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9" y="274320"/>
            <a:ext cx="8382437" cy="795528"/>
          </a:xfrm>
        </p:spPr>
        <p:txBody>
          <a:bodyPr/>
          <a:lstStyle/>
          <a:p>
            <a:r>
              <a:rPr lang="en-US"/>
              <a:t>Click to edit Master title style</a:t>
            </a:r>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E3FE615B-C195-400D-A38F-F32A7262081C}" type="datetime1">
              <a:rPr lang="en-US" smtClean="0"/>
              <a:t>3/28/2022</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dirty="0"/>
              <a:t>© 2021 Cognizant</a:t>
            </a:r>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15878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2020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3058460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2"/>
            <a:ext cx="4114800" cy="4297679"/>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BFC2BDFF-4997-47A7-ACEA-DE8A63B73C23}" type="datetime1">
              <a:rPr lang="en-US" smtClean="0"/>
              <a:t>3/28/2022</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dirty="0"/>
              <a:t>© 2021 Cognizant</a:t>
            </a:r>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04642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1" y="0"/>
            <a:ext cx="4498975"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FF840C51-0964-4AC6-A1D8-524BD0735265}" type="datetime1">
              <a:rPr lang="en-US" smtClean="0"/>
              <a:t>3/28/2022</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dirty="0"/>
              <a:t>© 2021 Cognizant</a:t>
            </a:r>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9468239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a:t>Name</a:t>
            </a:r>
            <a:br>
              <a:rPr lang="en-US"/>
            </a:br>
            <a:r>
              <a:rPr lang="en-US"/>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42852550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a:xfrm>
            <a:off x="640080" y="4800600"/>
            <a:ext cx="4572000" cy="155448"/>
          </a:xfrm>
        </p:spPr>
        <p:txBody>
          <a:bodyPr/>
          <a:lstStyle/>
          <a:p>
            <a:r>
              <a:rPr lang="en-US" dirty="0"/>
              <a:t>© 2021 Cognizant</a:t>
            </a:r>
          </a:p>
        </p:txBody>
      </p:sp>
      <p:sp>
        <p:nvSpPr>
          <p:cNvPr id="7"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a:xfrm>
            <a:off x="384048" y="4800600"/>
            <a:ext cx="228600" cy="155448"/>
          </a:xfrm>
        </p:spPr>
        <p:txBody>
          <a:body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3474933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ransition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11"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dirty="0"/>
              <a:t>© 2021 Cognizant</a:t>
            </a:r>
          </a:p>
        </p:txBody>
      </p:sp>
      <p:sp>
        <p:nvSpPr>
          <p:cNvPr id="12"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585062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Header &amp; 1-Column">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a:t>© 2021 Cognizant</a:t>
            </a:r>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0" y="4690872"/>
            <a:ext cx="9144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8084939" y="4867960"/>
            <a:ext cx="868446" cy="186386"/>
          </a:xfrm>
          <a:prstGeom prst="rect">
            <a:avLst/>
          </a:prstGeom>
        </p:spPr>
      </p:pic>
      <p:sp>
        <p:nvSpPr>
          <p:cNvPr id="8" name="Rectangle 7">
            <a:extLst>
              <a:ext uri="{FF2B5EF4-FFF2-40B4-BE49-F238E27FC236}">
                <a16:creationId xmlns:a16="http://schemas.microsoft.com/office/drawing/2014/main" id="{EA2A908B-75AB-6348-ACEB-E052083CA400}"/>
              </a:ext>
            </a:extLst>
          </p:cNvPr>
          <p:cNvSpPr/>
          <p:nvPr userDrawn="1"/>
        </p:nvSpPr>
        <p:spPr>
          <a:xfrm>
            <a:off x="400129" y="4822190"/>
            <a:ext cx="228600" cy="164277"/>
          </a:xfrm>
          <a:prstGeom prst="rect">
            <a:avLst/>
          </a:prstGeom>
        </p:spPr>
        <p:txBody>
          <a:bodyPr lIns="0" tIns="0" rIns="0" bIns="0"/>
          <a:lstStyle/>
          <a:p>
            <a:pPr lvl="0" algn="l"/>
            <a:fld id="{D030F403-EF4B-9F48-924D-C337004C28A0}" type="slidenum">
              <a:rPr lang="en-US" sz="900" b="1" smtClean="0">
                <a:solidFill>
                  <a:schemeClr val="accent2"/>
                </a:solidFill>
              </a:rPr>
              <a:pPr lvl="0" algn="l"/>
              <a:t>‹#›</a:t>
            </a:fld>
            <a:endParaRPr lang="en-US" sz="900" b="1" dirty="0">
              <a:solidFill>
                <a:schemeClr val="accent2"/>
              </a:solidFill>
            </a:endParaRPr>
          </a:p>
        </p:txBody>
      </p:sp>
      <p:pic>
        <p:nvPicPr>
          <p:cNvPr id="5122" name="Picture 2" descr="Image result for nationwide insuranc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04104" y="4752927"/>
            <a:ext cx="684369" cy="348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0" y="0"/>
            <a:ext cx="9144000" cy="428625"/>
          </a:xfrm>
          <a:prstGeom prst="rect">
            <a:avLst/>
          </a:prstGeom>
          <a:solidFill>
            <a:srgbClr val="1645A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9" name="Straight Connector 8"/>
          <p:cNvCxnSpPr/>
          <p:nvPr userDrawn="1"/>
        </p:nvCxnSpPr>
        <p:spPr>
          <a:xfrm>
            <a:off x="0" y="435769"/>
            <a:ext cx="9144000" cy="0"/>
          </a:xfrm>
          <a:prstGeom prst="line">
            <a:avLst/>
          </a:prstGeom>
          <a:ln w="19050">
            <a:solidFill>
              <a:srgbClr val="1645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932031"/>
      </p:ext>
    </p:extLst>
  </p:cSld>
  <p:clrMapOvr>
    <a:masterClrMapping/>
  </p:clrMapOvr>
  <p:extLst>
    <p:ext uri="{DCECCB84-F9BA-43D5-87BE-67443E8EF086}">
      <p15:sldGuideLst xmlns:p15="http://schemas.microsoft.com/office/powerpoint/2012/main">
        <p15:guide id="1" pos="162" userDrawn="1">
          <p15:clr>
            <a:srgbClr val="FBAE40"/>
          </p15:clr>
        </p15:guide>
        <p15:guide id="2" pos="563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99767"/>
            <a:ext cx="9144000" cy="4943968"/>
          </a:xfrm>
          <a:prstGeom prst="rect">
            <a:avLst/>
          </a:prstGeom>
        </p:spPr>
      </p:pic>
      <p:sp>
        <p:nvSpPr>
          <p:cNvPr id="9" name="Title 1"/>
          <p:cNvSpPr>
            <a:spLocks noGrp="1"/>
          </p:cNvSpPr>
          <p:nvPr>
            <p:ph type="title" hasCustomPrompt="1"/>
          </p:nvPr>
        </p:nvSpPr>
        <p:spPr>
          <a:xfrm>
            <a:off x="114302" y="73244"/>
            <a:ext cx="8949313" cy="567021"/>
          </a:xfrm>
          <a:prstGeom prst="rect">
            <a:avLst/>
          </a:prstGeom>
          <a:noFill/>
        </p:spPr>
        <p:txBody>
          <a:bodyPr anchor="t"/>
          <a:lstStyle>
            <a:lvl1pPr algn="l">
              <a:lnSpc>
                <a:spcPct val="95000"/>
              </a:lnSpc>
              <a:defRPr lang="en-US" sz="2101" b="1" kern="1200" dirty="0">
                <a:solidFill>
                  <a:srgbClr val="0033A0"/>
                </a:solidFill>
                <a:latin typeface="Arial Rounded MT Bold" panose="020F0704030504030204" pitchFamily="34" charset="0"/>
                <a:ea typeface="+mj-ea"/>
                <a:cs typeface="Arial" panose="020B0604020202020204" pitchFamily="34" charset="0"/>
              </a:defRPr>
            </a:lvl1pPr>
          </a:lstStyle>
          <a:p>
            <a:r>
              <a:rPr lang="en-US"/>
              <a:t>Content text</a:t>
            </a:r>
          </a:p>
        </p:txBody>
      </p:sp>
      <p:sp>
        <p:nvSpPr>
          <p:cNvPr id="4" name="Rectangle 42"/>
          <p:cNvSpPr txBox="1">
            <a:spLocks noChangeArrowheads="1"/>
          </p:cNvSpPr>
          <p:nvPr userDrawn="1"/>
        </p:nvSpPr>
        <p:spPr bwMode="auto">
          <a:xfrm>
            <a:off x="4041952" y="4787025"/>
            <a:ext cx="1414305" cy="342900"/>
          </a:xfrm>
          <a:prstGeom prst="rect">
            <a:avLst/>
          </a:prstGeom>
          <a:ln>
            <a:miter lim="800000"/>
            <a:headEnd/>
            <a:tailEnd/>
          </a:ln>
        </p:spPr>
        <p:txBody>
          <a:bodyPr vert="horz" wrap="square" lIns="88405" tIns="44201" rIns="88405" bIns="44201" numCol="1" anchor="t" anchorCtr="0" compatLnSpc="1">
            <a:prstTxWarp prst="textNoShape">
              <a:avLst/>
            </a:prstTxWarp>
          </a:bodyPr>
          <a:lstStyle>
            <a:defPPr>
              <a:defRPr lang="en-US"/>
            </a:defPPr>
            <a:lvl1pPr algn="r" rtl="0" eaLnBrk="0" fontAlgn="base" hangingPunct="0">
              <a:lnSpc>
                <a:spcPct val="110000"/>
              </a:lnSpc>
              <a:spcBef>
                <a:spcPct val="0"/>
              </a:spcBef>
              <a:spcAft>
                <a:spcPct val="0"/>
              </a:spcAft>
              <a:defRPr sz="1000" kern="1200">
                <a:solidFill>
                  <a:schemeClr val="tx1"/>
                </a:solidFill>
                <a:latin typeface="Arial Black"/>
                <a:ea typeface="ＭＳ Ｐゴシック" pitchFamily="-112" charset="-128"/>
                <a:cs typeface="Arial Black"/>
              </a:defRPr>
            </a:lvl1pPr>
            <a:lvl2pPr marL="4572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2pPr>
            <a:lvl3pPr marL="9144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3pPr>
            <a:lvl4pPr marL="13716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4pPr>
            <a:lvl5pPr marL="18288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5pPr>
            <a:lvl6pPr marL="22860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6pPr>
            <a:lvl7pPr marL="27432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7pPr>
            <a:lvl8pPr marL="32004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8pPr>
            <a:lvl9pPr marL="36576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9pPr>
          </a:lstStyle>
          <a:p>
            <a:pPr defTabSz="442046">
              <a:defRPr/>
            </a:pPr>
            <a:fld id="{2908979A-3B3B-0440-81CD-C4B12DF3B898}" type="slidenum">
              <a:rPr lang="en-US" sz="825" b="1" smtClean="0">
                <a:solidFill>
                  <a:srgbClr val="000000"/>
                </a:solidFill>
              </a:rPr>
              <a:pPr defTabSz="442046">
                <a:defRPr/>
              </a:pPr>
              <a:t>‹#›</a:t>
            </a:fld>
            <a:r>
              <a:rPr lang="en-US" sz="825" b="1" dirty="0">
                <a:solidFill>
                  <a:srgbClr val="000000"/>
                </a:solidFill>
              </a:rPr>
              <a:t> </a:t>
            </a:r>
            <a:r>
              <a:rPr lang="en-US" sz="825" dirty="0">
                <a:solidFill>
                  <a:srgbClr val="000000"/>
                </a:solidFill>
              </a:rPr>
              <a:t>|  </a:t>
            </a:r>
            <a:r>
              <a:rPr lang="en-US" sz="825" dirty="0">
                <a:solidFill>
                  <a:prstClr val="black"/>
                </a:solidFill>
                <a:latin typeface="Arial"/>
                <a:ea typeface="Arial Bold" pitchFamily="-112" charset="0"/>
                <a:cs typeface="Arial"/>
              </a:rPr>
              <a:t>© 2022, Cognizant</a:t>
            </a:r>
            <a:endParaRPr lang="en-US" sz="900" dirty="0">
              <a:solidFill>
                <a:prstClr val="black"/>
              </a:solidFill>
              <a:latin typeface="Arial"/>
              <a:ea typeface="Arial Bold" pitchFamily="-112" charset="0"/>
              <a:cs typeface="Arial"/>
            </a:endParaRPr>
          </a:p>
          <a:p>
            <a:endParaRPr lang="en-US" sz="825" b="1" dirty="0">
              <a:solidFill>
                <a:srgbClr val="000000"/>
              </a:solidFill>
            </a:endParaRPr>
          </a:p>
        </p:txBody>
      </p:sp>
      <p:sp>
        <p:nvSpPr>
          <p:cNvPr id="10" name="Rectangle 9">
            <a:extLst>
              <a:ext uri="{FF2B5EF4-FFF2-40B4-BE49-F238E27FC236}">
                <a16:creationId xmlns:a16="http://schemas.microsoft.com/office/drawing/2014/main" id="{E7BAA8DF-AF8E-4CD1-B56B-FCA1B8181FE7}"/>
              </a:ext>
            </a:extLst>
          </p:cNvPr>
          <p:cNvSpPr/>
          <p:nvPr userDrawn="1"/>
        </p:nvSpPr>
        <p:spPr>
          <a:xfrm>
            <a:off x="7501054" y="4700835"/>
            <a:ext cx="1353014" cy="342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descr="Logo&#10;&#10;Description automatically generated">
            <a:extLst>
              <a:ext uri="{FF2B5EF4-FFF2-40B4-BE49-F238E27FC236}">
                <a16:creationId xmlns:a16="http://schemas.microsoft.com/office/drawing/2014/main" id="{999CA769-B1B9-4999-B126-EC52ED43E9F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65797" y="4576255"/>
            <a:ext cx="1414305" cy="501435"/>
          </a:xfrm>
          <a:prstGeom prst="rect">
            <a:avLst/>
          </a:prstGeom>
        </p:spPr>
      </p:pic>
    </p:spTree>
    <p:extLst>
      <p:ext uri="{BB962C8B-B14F-4D97-AF65-F5344CB8AC3E}">
        <p14:creationId xmlns:p14="http://schemas.microsoft.com/office/powerpoint/2010/main" val="2343738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4302" y="67482"/>
            <a:ext cx="8949313" cy="567021"/>
          </a:xfrm>
          <a:prstGeom prst="rect">
            <a:avLst/>
          </a:prstGeom>
          <a:noFill/>
        </p:spPr>
        <p:txBody>
          <a:bodyPr anchor="ctr"/>
          <a:lstStyle>
            <a:lvl1pPr algn="l">
              <a:lnSpc>
                <a:spcPct val="95000"/>
              </a:lnSpc>
              <a:defRPr sz="2101" b="0">
                <a:solidFill>
                  <a:srgbClr val="193A7B"/>
                </a:solidFill>
                <a:latin typeface="Arial" panose="020B0604020202020204" pitchFamily="34" charset="0"/>
                <a:cs typeface="Arial" panose="020B0604020202020204" pitchFamily="34" charset="0"/>
              </a:defRPr>
            </a:lvl1pPr>
          </a:lstStyle>
          <a:p>
            <a:r>
              <a:rPr lang="en-US"/>
              <a:t>Content text</a:t>
            </a:r>
          </a:p>
        </p:txBody>
      </p:sp>
    </p:spTree>
    <p:extLst>
      <p:ext uri="{BB962C8B-B14F-4D97-AF65-F5344CB8AC3E}">
        <p14:creationId xmlns:p14="http://schemas.microsoft.com/office/powerpoint/2010/main" val="351269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676650" y="-12700"/>
            <a:ext cx="5480849" cy="51562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51435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781813" y="1497003"/>
            <a:ext cx="4539995" cy="1246495"/>
          </a:xfrm>
        </p:spPr>
        <p:txBody>
          <a:bodyPr wrap="square" anchor="ctr" anchorCtr="0">
            <a:spAutoFit/>
          </a:bodyPr>
          <a:lstStyle>
            <a:lvl1pPr algn="l">
              <a:defRPr sz="45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781813" y="4743895"/>
            <a:ext cx="898634" cy="227679"/>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342900" y="4743974"/>
            <a:ext cx="264073" cy="228075"/>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781050" y="2923161"/>
            <a:ext cx="4539992" cy="97155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54569" y="286398"/>
            <a:ext cx="1550987" cy="465296"/>
          </a:xfrm>
          <a:prstGeom prst="rect">
            <a:avLst/>
          </a:prstGeom>
        </p:spPr>
      </p:pic>
    </p:spTree>
    <p:extLst>
      <p:ext uri="{BB962C8B-B14F-4D97-AF65-F5344CB8AC3E}">
        <p14:creationId xmlns:p14="http://schemas.microsoft.com/office/powerpoint/2010/main" val="8929231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9144000" cy="51435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51435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781813" y="4743895"/>
            <a:ext cx="898634" cy="227679"/>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342900" y="4743974"/>
            <a:ext cx="264073" cy="228075"/>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781812" y="1527602"/>
            <a:ext cx="7036308" cy="830997"/>
          </a:xfrm>
        </p:spPr>
        <p:txBody>
          <a:bodyPr anchor="ctr" anchorCtr="0"/>
          <a:lstStyle>
            <a:lvl1pPr algn="l">
              <a:defRPr sz="27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1814" y="4764359"/>
            <a:ext cx="1021581" cy="306474"/>
          </a:xfrm>
          <a:prstGeom prst="rect">
            <a:avLst/>
          </a:prstGeom>
        </p:spPr>
      </p:pic>
    </p:spTree>
    <p:extLst>
      <p:ext uri="{BB962C8B-B14F-4D97-AF65-F5344CB8AC3E}">
        <p14:creationId xmlns:p14="http://schemas.microsoft.com/office/powerpoint/2010/main" val="2279960959"/>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marL="457189" lvl="1" indent="-457189">
              <a:buNone/>
            </a:pPr>
            <a:endParaRPr kumimoji="0" lang="en-US" sz="2800" b="0" i="0" u="none" strike="noStrike" kern="1200" cap="none" spc="0" normalizeH="0" baseline="0" noProof="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1" y="1261871"/>
            <a:ext cx="2757488" cy="3319272"/>
          </a:xfrm>
          <a:noFill/>
        </p:spPr>
        <p:txBody>
          <a:bodyPr/>
          <a:lstStyle>
            <a:lvl1pPr marL="0" marR="0" indent="0" algn="l" defTabSz="457189"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189"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BD6C1A6D-148B-481A-9F71-07F5C6DC1E59}" type="datetime1">
              <a:rPr lang="en-US" smtClean="0"/>
              <a:t>3/28/2022</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dirty="0"/>
              <a:t>© 2020 Cognizant</a:t>
            </a:r>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16511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2021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5068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2021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17108183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2021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22880991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marL="457189" lvl="1" indent="-457189">
              <a:buNone/>
            </a:pPr>
            <a:endParaRPr kumimoji="0" lang="en-US" sz="2800" b="0" i="0" u="none" strike="noStrike" kern="1200" cap="none" spc="0" normalizeH="0" baseline="0" noProof="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1" y="1261871"/>
            <a:ext cx="2757488" cy="3319272"/>
          </a:xfrm>
          <a:noFill/>
        </p:spPr>
        <p:txBody>
          <a:bodyPr/>
          <a:lstStyle>
            <a:lvl1pPr marL="0" marR="0" indent="0" algn="l" defTabSz="457189"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189"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669E508C-8E0B-469F-A2D9-AC62101F5C05}" type="datetime1">
              <a:rPr lang="en-US" smtClean="0"/>
              <a:t>3/28/2022</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dirty="0"/>
              <a:t>© 2021 Cognizant</a:t>
            </a:r>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6949732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86A04BE0-EF35-4D6F-B801-4137CADB0D75}" type="datetime1">
              <a:rPr lang="en-US" smtClean="0"/>
              <a:t>3/28/2022</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dirty="0"/>
              <a:t>© 2021 Cognizant</a:t>
            </a:r>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9529936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a:t>© 2021 Cognizant</a:t>
            </a:r>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819501" y="4814137"/>
            <a:ext cx="960303" cy="206101"/>
          </a:xfrm>
          <a:prstGeom prst="rect">
            <a:avLst/>
          </a:prstGeom>
        </p:spPr>
      </p:pic>
    </p:spTree>
    <p:extLst>
      <p:ext uri="{BB962C8B-B14F-4D97-AF65-F5344CB8AC3E}">
        <p14:creationId xmlns:p14="http://schemas.microsoft.com/office/powerpoint/2010/main" val="1840369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F6F2A938-361F-4F67-8BCD-4248013A871E}"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dirty="0"/>
              <a:t>© 2021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1807608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12951C51-9575-4E82-9944-2A080A1D1416}"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2021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6412133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a:t>© 2021 Cognizant</a:t>
            </a:r>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819501" y="4814137"/>
            <a:ext cx="960303" cy="206101"/>
          </a:xfrm>
          <a:prstGeom prst="rect">
            <a:avLst/>
          </a:prstGeom>
        </p:spPr>
      </p:pic>
    </p:spTree>
    <p:extLst>
      <p:ext uri="{BB962C8B-B14F-4D97-AF65-F5344CB8AC3E}">
        <p14:creationId xmlns:p14="http://schemas.microsoft.com/office/powerpoint/2010/main" val="38146590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a:t>Name</a:t>
            </a:r>
            <a:br>
              <a:rPr lang="en-US"/>
            </a:br>
            <a:r>
              <a:rPr lang="en-US"/>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2036235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91CF3881-04E6-4C2F-AC2D-22FBCF14FB02}" type="datetime1">
              <a:rPr lang="en-US" smtClean="0"/>
              <a:t>3/28/2022</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dirty="0"/>
              <a:t>© 2020 Cognizant</a:t>
            </a:r>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445835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Blank with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365" y="108671"/>
            <a:ext cx="7163237" cy="407584"/>
          </a:xfrm>
          <a:prstGeom prst="rect">
            <a:avLst/>
          </a:prstGeom>
        </p:spPr>
        <p:txBody>
          <a:bodyPr/>
          <a:lstStyle>
            <a:lvl1pPr>
              <a:defRPr sz="1800" b="0">
                <a:solidFill>
                  <a:srgbClr val="243B81"/>
                </a:solidFill>
                <a:latin typeface="Georgia" panose="02040502050405020303" pitchFamily="18" charset="0"/>
                <a:cs typeface="Georgia" panose="02040502050405020303" pitchFamily="18" charset="0"/>
              </a:defRPr>
            </a:lvl1pPr>
          </a:lstStyle>
          <a:p>
            <a:r>
              <a:rPr lang="en-US"/>
              <a:t>Header</a:t>
            </a:r>
          </a:p>
        </p:txBody>
      </p:sp>
      <p:sp>
        <p:nvSpPr>
          <p:cNvPr id="7" name="Slide Number Placeholder 5"/>
          <p:cNvSpPr>
            <a:spLocks noGrp="1"/>
          </p:cNvSpPr>
          <p:nvPr>
            <p:ph type="sldNum" sz="quarter" idx="4"/>
          </p:nvPr>
        </p:nvSpPr>
        <p:spPr>
          <a:xfrm>
            <a:off x="8686801" y="4724411"/>
            <a:ext cx="381000" cy="375771"/>
          </a:xfrm>
          <a:prstGeom prst="rect">
            <a:avLst/>
          </a:prstGeom>
        </p:spPr>
        <p:txBody>
          <a:bodyPr vert="horz" lIns="91440" tIns="45720" rIns="91440" bIns="45720" rtlCol="0" anchor="ctr"/>
          <a:lstStyle>
            <a:lvl1pPr>
              <a:defRPr lang="en-US" smtClean="0"/>
            </a:lvl1pPr>
          </a:lstStyle>
          <a:p>
            <a:pPr fontAlgn="base">
              <a:spcBef>
                <a:spcPct val="0"/>
              </a:spcBef>
              <a:spcAft>
                <a:spcPct val="0"/>
              </a:spcAft>
            </a:pPr>
            <a:fld id="{02D3B45B-A2CF-4DB4-ADFD-22204C1C6ED2}" type="slidenum">
              <a:rPr lang="en-US" smtClean="0"/>
              <a:pPr fontAlgn="base">
                <a:spcBef>
                  <a:spcPct val="0"/>
                </a:spcBef>
                <a:spcAft>
                  <a:spcPct val="0"/>
                </a:spcAft>
              </a:pPr>
              <a:t>‹#›</a:t>
            </a:fld>
            <a:endParaRPr lang="en-US" dirty="0"/>
          </a:p>
        </p:txBody>
      </p:sp>
    </p:spTree>
    <p:extLst>
      <p:ext uri="{BB962C8B-B14F-4D97-AF65-F5344CB8AC3E}">
        <p14:creationId xmlns:p14="http://schemas.microsoft.com/office/powerpoint/2010/main" val="104701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9144000" cy="51435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781812" y="1578821"/>
            <a:ext cx="3009900" cy="1371352"/>
          </a:xfrm>
        </p:spPr>
        <p:txBody>
          <a:bodyPr anchor="b">
            <a:noAutofit/>
          </a:bodyPr>
          <a:lstStyle>
            <a:lvl1pPr algn="l">
              <a:defRPr sz="27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782242" y="3140964"/>
            <a:ext cx="3010661" cy="342900"/>
          </a:xfrm>
          <a:prstGeom prst="rect">
            <a:avLst/>
          </a:prstGeom>
        </p:spPr>
        <p:txBody>
          <a:bodyPr lIns="0" tIns="0" rIns="0" bIns="0">
            <a:no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781813" y="4697730"/>
            <a:ext cx="898634" cy="273844"/>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781812" y="3967309"/>
            <a:ext cx="3009884" cy="273844"/>
          </a:xfrm>
          <a:prstGeom prst="rect">
            <a:avLst/>
          </a:prstGeom>
        </p:spPr>
        <p:txBody>
          <a:bodyPr wrap="none"/>
          <a:lstStyle>
            <a:lvl1pPr marL="0" indent="0">
              <a:buNone/>
              <a:defRPr sz="900">
                <a:solidFill>
                  <a:schemeClr val="bg2"/>
                </a:solidFill>
              </a:defRPr>
            </a:lvl1pPr>
            <a:lvl2pPr marL="342900" indent="0">
              <a:buNone/>
              <a:defRPr>
                <a:solidFill>
                  <a:schemeClr val="bg2"/>
                </a:solidFill>
              </a:defRPr>
            </a:lvl2pPr>
            <a:lvl3pPr marL="685800" indent="0">
              <a:buNone/>
              <a:defRPr>
                <a:solidFill>
                  <a:schemeClr val="bg2"/>
                </a:solidFill>
              </a:defRPr>
            </a:lvl3pPr>
            <a:lvl4pPr marL="1028700" indent="0">
              <a:buNone/>
              <a:defRPr>
                <a:solidFill>
                  <a:schemeClr val="bg2"/>
                </a:solidFill>
              </a:defRPr>
            </a:lvl4pPr>
            <a:lvl5pPr marL="13716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025957" y="126187"/>
            <a:ext cx="0" cy="0"/>
          </a:xfrm>
          <a:prstGeom prst="rect">
            <a:avLst/>
          </a:prstGeom>
          <a:noFill/>
        </p:spPr>
        <p:txBody>
          <a:bodyPr wrap="none" lIns="0" tIns="0" rIns="0" bIns="0" rtlCol="0">
            <a:noAutofit/>
          </a:bodyPr>
          <a:lstStyle/>
          <a:p>
            <a:pPr algn="l"/>
            <a:endParaRPr lang="en-US" sz="12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50759" y="286399"/>
            <a:ext cx="1550987" cy="465296"/>
          </a:xfrm>
          <a:prstGeom prst="rect">
            <a:avLst/>
          </a:prstGeom>
        </p:spPr>
      </p:pic>
    </p:spTree>
    <p:extLst>
      <p:ext uri="{BB962C8B-B14F-4D97-AF65-F5344CB8AC3E}">
        <p14:creationId xmlns:p14="http://schemas.microsoft.com/office/powerpoint/2010/main" val="3057189925"/>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347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34043087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8826005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marL="457189" lvl="1" indent="-457189">
              <a:buNone/>
            </a:pPr>
            <a:endParaRPr kumimoji="0" lang="en-US" sz="2800" b="0" i="0" u="none" strike="noStrike" kern="1200" cap="none" spc="0" normalizeH="0" baseline="0" noProof="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1" y="1261871"/>
            <a:ext cx="2757488" cy="3319272"/>
          </a:xfrm>
          <a:noFill/>
        </p:spPr>
        <p:txBody>
          <a:bodyPr/>
          <a:lstStyle>
            <a:lvl1pPr marL="0" marR="0" indent="0" algn="l" defTabSz="457189"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189"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669E508C-8E0B-469F-A2D9-AC62101F5C05}" type="datetime1">
              <a:rPr lang="en-US" smtClean="0"/>
              <a:t>3/28/2022</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dirty="0"/>
              <a:t>© 2018 Cognizant</a:t>
            </a:r>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434755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86A04BE0-EF35-4D6F-B801-4137CADB0D75}" type="datetime1">
              <a:rPr lang="en-US" smtClean="0"/>
              <a:t>3/28/2022</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dirty="0"/>
              <a:t>© 2018 Cognizant</a:t>
            </a:r>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7049130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D458313F-8A13-4A41-A8D7-31FB2FB074CF}" type="datetime1">
              <a:rPr lang="en-US" smtClean="0"/>
              <a:t>3/28/2022</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a:t>© 2018 Cognizant</a:t>
            </a:r>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2013234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87947146-9954-4458-9279-AA08A3B071CD}" type="datetime1">
              <a:rPr lang="en-US" smtClean="0"/>
              <a:t>3/28/2022</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10936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2-Column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E99A-11B3-4572-AF49-8C29B96990E1}"/>
              </a:ext>
            </a:extLst>
          </p:cNvPr>
          <p:cNvSpPr>
            <a:spLocks noGrp="1"/>
          </p:cNvSpPr>
          <p:nvPr>
            <p:ph type="title"/>
          </p:nvPr>
        </p:nvSpPr>
        <p:spPr>
          <a:xfrm>
            <a:off x="384048" y="273844"/>
            <a:ext cx="8385048"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40DFAA-C481-4FB6-91AE-F3350B8D70A8}"/>
              </a:ext>
            </a:extLst>
          </p:cNvPr>
          <p:cNvSpPr>
            <a:spLocks noGrp="1"/>
          </p:cNvSpPr>
          <p:nvPr>
            <p:ph type="body" idx="1"/>
          </p:nvPr>
        </p:nvSpPr>
        <p:spPr>
          <a:xfrm>
            <a:off x="384048" y="1260872"/>
            <a:ext cx="4114800" cy="576072"/>
          </a:xfrm>
        </p:spPr>
        <p:txBody>
          <a:bodyPr vert="horz" lIns="0" tIns="0" rIns="0" bIns="0" rtlCol="0" anchor="b">
            <a:normAutofit/>
          </a:bodyPr>
          <a:lstStyle>
            <a:lvl1pPr>
              <a:defRPr lang="en-US" b="1" dirty="0">
                <a:solidFill>
                  <a:schemeClr val="tx1"/>
                </a:solidFill>
              </a:defRPr>
            </a:lvl1pPr>
            <a:lvl2pPr marL="0" indent="0">
              <a:buNone/>
              <a:defRPr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a:t>Edit Master text styles</a:t>
            </a:r>
          </a:p>
        </p:txBody>
      </p:sp>
      <p:sp>
        <p:nvSpPr>
          <p:cNvPr id="4" name="Content Placeholder 3">
            <a:extLst>
              <a:ext uri="{FF2B5EF4-FFF2-40B4-BE49-F238E27FC236}">
                <a16:creationId xmlns:a16="http://schemas.microsoft.com/office/drawing/2014/main" id="{126E8CC1-FF60-4957-A42D-8194CAF7C166}"/>
              </a:ext>
            </a:extLst>
          </p:cNvPr>
          <p:cNvSpPr>
            <a:spLocks noGrp="1"/>
          </p:cNvSpPr>
          <p:nvPr>
            <p:ph sz="half" idx="2"/>
          </p:nvPr>
        </p:nvSpPr>
        <p:spPr>
          <a:xfrm>
            <a:off x="384048" y="1878807"/>
            <a:ext cx="4114800" cy="2702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5A43C1-9284-49FF-9858-097A5A251B61}"/>
              </a:ext>
            </a:extLst>
          </p:cNvPr>
          <p:cNvSpPr>
            <a:spLocks noGrp="1"/>
          </p:cNvSpPr>
          <p:nvPr>
            <p:ph type="body" sz="quarter" idx="3"/>
          </p:nvPr>
        </p:nvSpPr>
        <p:spPr>
          <a:xfrm>
            <a:off x="4649275" y="1260872"/>
            <a:ext cx="4119821" cy="576072"/>
          </a:xfrm>
        </p:spPr>
        <p:txBody>
          <a:bodyPr anchor="b"/>
          <a:lstStyle>
            <a:lvl1pPr marL="0" indent="0">
              <a:buNone/>
              <a:defRPr sz="1800" b="1">
                <a:solidFill>
                  <a:schemeClr val="tx1"/>
                </a:solidFill>
              </a:defRPr>
            </a:lvl1pPr>
            <a:lvl2pPr marL="0" indent="0">
              <a:buNone/>
              <a:defRPr sz="1800"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a:t>Edit Master text styles</a:t>
            </a:r>
          </a:p>
        </p:txBody>
      </p:sp>
      <p:sp>
        <p:nvSpPr>
          <p:cNvPr id="6" name="Content Placeholder 5">
            <a:extLst>
              <a:ext uri="{FF2B5EF4-FFF2-40B4-BE49-F238E27FC236}">
                <a16:creationId xmlns:a16="http://schemas.microsoft.com/office/drawing/2014/main" id="{1DA7AD90-39E3-4265-8B8B-59CFE81D1E45}"/>
              </a:ext>
            </a:extLst>
          </p:cNvPr>
          <p:cNvSpPr>
            <a:spLocks noGrp="1"/>
          </p:cNvSpPr>
          <p:nvPr>
            <p:ph sz="quarter" idx="4"/>
          </p:nvPr>
        </p:nvSpPr>
        <p:spPr>
          <a:xfrm>
            <a:off x="4649275" y="1878807"/>
            <a:ext cx="4119821" cy="2702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5C4DC-ABAE-46A6-80EC-5588913FA2D6}"/>
              </a:ext>
            </a:extLst>
          </p:cNvPr>
          <p:cNvSpPr>
            <a:spLocks noGrp="1"/>
          </p:cNvSpPr>
          <p:nvPr>
            <p:ph type="dt" sz="half" idx="10"/>
          </p:nvPr>
        </p:nvSpPr>
        <p:spPr/>
        <p:txBody>
          <a:bodyPr/>
          <a:lstStyle/>
          <a:p>
            <a:fld id="{0D9FF498-B915-4429-BCF5-3216478A3E91}" type="datetime1">
              <a:rPr lang="en-US" smtClean="0"/>
              <a:t>3/28/2022</a:t>
            </a:fld>
            <a:endParaRPr lang="en-US" dirty="0"/>
          </a:p>
        </p:txBody>
      </p:sp>
      <p:sp>
        <p:nvSpPr>
          <p:cNvPr id="8" name="Footer Placeholder 7">
            <a:extLst>
              <a:ext uri="{FF2B5EF4-FFF2-40B4-BE49-F238E27FC236}">
                <a16:creationId xmlns:a16="http://schemas.microsoft.com/office/drawing/2014/main" id="{42BC3ACD-E960-4B1D-8ED2-EA1A736FEC64}"/>
              </a:ext>
            </a:extLst>
          </p:cNvPr>
          <p:cNvSpPr>
            <a:spLocks noGrp="1"/>
          </p:cNvSpPr>
          <p:nvPr>
            <p:ph type="ftr" sz="quarter" idx="11"/>
          </p:nvPr>
        </p:nvSpPr>
        <p:spPr/>
        <p:txBody>
          <a:bodyPr/>
          <a:lstStyle/>
          <a:p>
            <a:r>
              <a:rPr lang="en-US" dirty="0"/>
              <a:t>© 2018 Cognizant</a:t>
            </a:r>
          </a:p>
        </p:txBody>
      </p:sp>
      <p:sp>
        <p:nvSpPr>
          <p:cNvPr id="9" name="Slide Number Placeholder 8">
            <a:extLst>
              <a:ext uri="{FF2B5EF4-FFF2-40B4-BE49-F238E27FC236}">
                <a16:creationId xmlns:a16="http://schemas.microsoft.com/office/drawing/2014/main" id="{CF68F024-F689-477A-A36F-B7F3F4675F3C}"/>
              </a:ext>
            </a:extLst>
          </p:cNvPr>
          <p:cNvSpPr>
            <a:spLocks noGrp="1"/>
          </p:cNvSpPr>
          <p:nvPr>
            <p:ph type="sldNum" sz="quarter" idx="12"/>
          </p:nvPr>
        </p:nvSpPr>
        <p:spPr/>
        <p:txBody>
          <a:bodyPr/>
          <a:lstStyle/>
          <a:p>
            <a:fld id="{6FDA1862-47CF-4764-A7FE-F6E4702566F0}" type="slidenum">
              <a:rPr lang="en-US" smtClean="0"/>
              <a:t>‹#›</a:t>
            </a:fld>
            <a:endParaRPr lang="en-US" dirty="0"/>
          </a:p>
        </p:txBody>
      </p:sp>
      <p:cxnSp>
        <p:nvCxnSpPr>
          <p:cNvPr id="12" name="Straight Connector 11">
            <a:extLst>
              <a:ext uri="{FF2B5EF4-FFF2-40B4-BE49-F238E27FC236}">
                <a16:creationId xmlns:a16="http://schemas.microsoft.com/office/drawing/2014/main" id="{752FACED-1B7D-4C4A-9BF0-C7901963B1FA}"/>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C13708-5FE5-4A50-887E-80784AE8F076}"/>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96664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
        <p:nvSpPr>
          <p:cNvPr id="4" name="Date Placeholder 3"/>
          <p:cNvSpPr>
            <a:spLocks noGrp="1"/>
          </p:cNvSpPr>
          <p:nvPr>
            <p:ph type="dt" sz="half" idx="10"/>
          </p:nvPr>
        </p:nvSpPr>
        <p:spPr/>
        <p:txBody>
          <a:bodyPr/>
          <a:lstStyle/>
          <a:p>
            <a:fld id="{15644AF5-3E96-4C9A-B90E-EE14C729BC72}" type="datetime1">
              <a:rPr lang="en-US" smtClean="0"/>
              <a:t>3/28/2022</a:t>
            </a:fld>
            <a:endParaRPr lang="en-US" dirty="0"/>
          </a:p>
        </p:txBody>
      </p:sp>
      <p:sp>
        <p:nvSpPr>
          <p:cNvPr id="5" name="Footer Placeholder 4"/>
          <p:cNvSpPr>
            <a:spLocks noGrp="1"/>
          </p:cNvSpPr>
          <p:nvPr>
            <p:ph type="ftr" sz="quarter" idx="11"/>
          </p:nvPr>
        </p:nvSpPr>
        <p:spPr/>
        <p:txBody>
          <a:bodyPr/>
          <a:lstStyle/>
          <a:p>
            <a:r>
              <a:rPr lang="en-US" dirty="0"/>
              <a:t>© 2021 Cognizant</a:t>
            </a:r>
          </a:p>
        </p:txBody>
      </p:sp>
      <p:sp>
        <p:nvSpPr>
          <p:cNvPr id="8" name="Slide Number Placeholder 7"/>
          <p:cNvSpPr>
            <a:spLocks noGrp="1"/>
          </p:cNvSpPr>
          <p:nvPr>
            <p:ph type="sldNum" sz="quarter" idx="12"/>
          </p:nvPr>
        </p:nvSpPr>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2422278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29509183-A3A4-4971-BEBF-1DCDFEAEA734}" type="datetime1">
              <a:rPr lang="en-US" smtClean="0"/>
              <a:t>3/28/2022</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9298206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7C6C5538-3BC1-4274-BECE-326EC075782F}" type="datetime1">
              <a:rPr lang="en-US" smtClean="0"/>
              <a:t>3/28/2022</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43900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7921B6AA-52B4-494A-A3CC-9F631DBC049D}" type="datetime1">
              <a:rPr lang="en-US" smtClean="0"/>
              <a:t>3/28/2022</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5858229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CA4F26AE-5454-4F9D-AAE5-D3D002DD7C9F}" type="datetime1">
              <a:rPr lang="en-US" smtClean="0"/>
              <a:t>3/28/2022</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6598821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98D386E0-6517-4865-845C-C9D03EFE0238}" type="datetime1">
              <a:rPr lang="en-US" smtClean="0"/>
              <a:t>3/28/2022</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965759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3BCD788F-B9E9-4F14-B100-50586E972F9F}" type="datetime1">
              <a:rPr lang="en-US" smtClean="0"/>
              <a:t>3/28/2022</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dirty="0"/>
              <a:t>© 2018 Cognizant</a:t>
            </a:r>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078488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8"/>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101856AD-287E-4B42-827F-672E72E0C412}" type="datetime1">
              <a:rPr lang="en-US" smtClean="0"/>
              <a:t>3/28/2022</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4634749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8E7D7697-AE57-43B3-A9C4-B97982A7969B}" type="datetime1">
              <a:rPr lang="en-US" smtClean="0"/>
              <a:t>3/28/2022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567688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2932BF87-93DB-41AC-97FE-D5B0EDE196CB}" type="datetime1">
              <a:rPr lang="en-US" smtClean="0"/>
              <a:t>3/28/2022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463349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973AD6C-D0A4-4637-9498-78703FB83037}" type="datetime1">
              <a:rPr lang="en-US" smtClean="0"/>
              <a:t>3/28/2022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6570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C18F4A30-3AC9-4460-967A-9711BC02EAB5}" type="datetime1">
              <a:rPr lang="en-US" smtClean="0"/>
              <a:t>3/28/2022</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9918255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B76FEAAF-6EEB-4F52-AFCF-EAA3159D879B}" type="datetime1">
              <a:rPr lang="en-US" smtClean="0"/>
              <a:t>3/28/2022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699388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53B3E752-6178-4BDC-A142-2B2569EDD04D}" type="datetime1">
              <a:rPr lang="en-US" smtClean="0"/>
              <a:t>3/28/2022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688684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483964B7-435C-4AA1-A62E-A1663B697282}" type="datetime1">
              <a:rPr lang="en-US" smtClean="0"/>
              <a:t>3/28/2022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2018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9025614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F6F2A938-361F-4F67-8BCD-4248013A871E}"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dirty="0"/>
              <a:t>© 2018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061171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672216AA-C246-4BF8-9778-027A671AE05C}"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dirty="0"/>
              <a:t>© 2018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827055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12951C51-9575-4E82-9944-2A080A1D1416}" type="datetime1">
              <a:rPr lang="en-US" smtClean="0"/>
              <a:t>3/28/2022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2018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7938013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A6BE7440-A164-4BE7-A683-1DC89B30E100}" type="datetime1">
              <a:rPr lang="en-US" smtClean="0"/>
              <a:t>3/28/2022</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a:t>© 2018 Cognizant</a:t>
            </a:r>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3487587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9" y="274320"/>
            <a:ext cx="8382437" cy="795528"/>
          </a:xfrm>
        </p:spPr>
        <p:txBody>
          <a:bodyPr/>
          <a:lstStyle/>
          <a:p>
            <a:r>
              <a:rPr lang="en-US"/>
              <a:t>Click to edit Master title style</a:t>
            </a:r>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D8644D50-66B5-4F98-BB65-0462948F36D0}" type="datetime1">
              <a:rPr lang="en-US" smtClean="0"/>
              <a:t>3/28/2022</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dirty="0"/>
              <a:t>© 2018 Cognizant</a:t>
            </a:r>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288010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F592C196-58BA-4F0F-83A6-F3DD888CADD0}" type="datetime1">
              <a:rPr lang="en-US" smtClean="0"/>
              <a:t>3/28/2022</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dirty="0"/>
              <a:t>© 2018 Cognizant</a:t>
            </a:r>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135833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1" y="3200400"/>
            <a:ext cx="9143999" cy="1371600"/>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04306A5D-4C19-4CEA-B7B4-5CF5FBCE4B8F}" type="datetime1">
              <a:rPr lang="en-US" smtClean="0"/>
              <a:t>3/28/2022</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dirty="0"/>
              <a:t>© 2018 Cognizant</a:t>
            </a:r>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24985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339B2385-79E5-4996-8835-2701115525FD}" type="datetime1">
              <a:rPr lang="en-US" smtClean="0"/>
              <a:t>3/28/2022</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6103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3DB0EFEF-BBC8-473D-9AE1-F3955CF8ED7D}" type="datetime1">
              <a:rPr lang="en-US" smtClean="0"/>
              <a:t>3/28/2022</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dirty="0"/>
              <a:t>© 2018 Cognizant</a:t>
            </a:r>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7449474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9" y="274320"/>
            <a:ext cx="8382437" cy="795528"/>
          </a:xfrm>
        </p:spPr>
        <p:txBody>
          <a:bodyPr/>
          <a:lstStyle/>
          <a:p>
            <a:r>
              <a:rPr lang="en-US"/>
              <a:t>Click to edit Master title style</a:t>
            </a:r>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053C89F2-7833-484F-A65C-662F6D68DDD3}" type="datetime1">
              <a:rPr lang="en-US" smtClean="0"/>
              <a:t>3/28/2022</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dirty="0"/>
              <a:t>© 2018 Cognizant</a:t>
            </a:r>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7412360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2"/>
            <a:ext cx="4114800" cy="4297679"/>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92891E91-9488-4616-A4E9-562C551F1C22}" type="datetime1">
              <a:rPr lang="en-US" smtClean="0"/>
              <a:t>3/28/2022</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dirty="0"/>
              <a:t>© 2018 Cognizant</a:t>
            </a:r>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4463784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1" y="0"/>
            <a:ext cx="4498975"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A3F262AA-DEDE-48CB-AC20-EF8642D85293}" type="datetime1">
              <a:rPr lang="en-US" smtClean="0"/>
              <a:t>3/28/2022</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dirty="0"/>
              <a:t>© 2018 Cognizant</a:t>
            </a:r>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0979340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a:t>Name</a:t>
            </a:r>
            <a:br>
              <a:rPr lang="en-US"/>
            </a:br>
            <a:r>
              <a:rPr lang="en-US"/>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17048352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Rectangle 4"/>
          <p:cNvSpPr/>
          <p:nvPr userDrawn="1"/>
        </p:nvSpPr>
        <p:spPr>
          <a:xfrm>
            <a:off x="2" y="1257"/>
            <a:ext cx="9144001" cy="514099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algn="ctr"/>
            <a:endParaRPr lang="en-US" sz="1406" dirty="0">
              <a:solidFill>
                <a:schemeClr val="bg1">
                  <a:lumMod val="50000"/>
                </a:schemeClr>
              </a:solidFill>
            </a:endParaRPr>
          </a:p>
        </p:txBody>
      </p:sp>
      <p:pic>
        <p:nvPicPr>
          <p:cNvPr id="3" name="Picture 2" descr="foundry white lines.png"/>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3990732" y="3"/>
            <a:ext cx="5153268" cy="5143501"/>
          </a:xfrm>
          <a:prstGeom prst="rect">
            <a:avLst/>
          </a:prstGeom>
        </p:spPr>
      </p:pic>
      <p:sp>
        <p:nvSpPr>
          <p:cNvPr id="2" name="Title 1"/>
          <p:cNvSpPr>
            <a:spLocks noGrp="1"/>
          </p:cNvSpPr>
          <p:nvPr>
            <p:ph type="title" hasCustomPrompt="1"/>
          </p:nvPr>
        </p:nvSpPr>
        <p:spPr>
          <a:xfrm>
            <a:off x="658845" y="2301080"/>
            <a:ext cx="8229600" cy="567848"/>
          </a:xfrm>
        </p:spPr>
        <p:txBody>
          <a:bodyPr anchor="ctr"/>
          <a:lstStyle>
            <a:lvl1pPr algn="l">
              <a:defRPr sz="3600" b="1" i="0" cap="none">
                <a:solidFill>
                  <a:srgbClr val="FFFFFF"/>
                </a:solidFill>
                <a:latin typeface="+mn-lt"/>
                <a:ea typeface="Avenir Next" charset="0"/>
                <a:cs typeface="Avenir Next"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64861" y="775066"/>
            <a:ext cx="1714500" cy="572636"/>
          </a:xfrm>
          <a:prstGeom prst="rect">
            <a:avLst/>
          </a:prstGeom>
        </p:spPr>
      </p:pic>
      <p:sp>
        <p:nvSpPr>
          <p:cNvPr id="8" name="Rectangle 7"/>
          <p:cNvSpPr/>
          <p:nvPr userDrawn="1"/>
        </p:nvSpPr>
        <p:spPr>
          <a:xfrm>
            <a:off x="769502" y="3027888"/>
            <a:ext cx="773739" cy="75702"/>
          </a:xfrm>
          <a:prstGeom prst="rect">
            <a:avLst/>
          </a:prstGeom>
          <a:solidFill>
            <a:srgbClr val="65FFC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dirty="0">
              <a:solidFill>
                <a:srgbClr val="47E0C1"/>
              </a:solidFill>
              <a:latin typeface="Helvetica"/>
              <a:cs typeface="Helvetica"/>
            </a:endParaRPr>
          </a:p>
        </p:txBody>
      </p:sp>
      <p:sp>
        <p:nvSpPr>
          <p:cNvPr id="10" name="Text Placeholder 9"/>
          <p:cNvSpPr>
            <a:spLocks noGrp="1"/>
          </p:cNvSpPr>
          <p:nvPr>
            <p:ph type="body" sz="quarter" idx="10" hasCustomPrompt="1"/>
          </p:nvPr>
        </p:nvSpPr>
        <p:spPr>
          <a:xfrm>
            <a:off x="677550" y="3379582"/>
            <a:ext cx="2198780" cy="235449"/>
          </a:xfrm>
        </p:spPr>
        <p:txBody>
          <a:bodyPr/>
          <a:lstStyle>
            <a:lvl1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1pPr>
            <a:lvl2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2pPr>
            <a:lvl3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3pPr>
            <a:lvl4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4pPr>
            <a:lvl5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5pPr>
          </a:lstStyle>
          <a:p>
            <a:pPr lvl="0"/>
            <a:r>
              <a:rPr lang="en-US"/>
              <a:t>DATE</a:t>
            </a:r>
          </a:p>
        </p:txBody>
      </p:sp>
      <p:sp>
        <p:nvSpPr>
          <p:cNvPr id="12" name="Footer Placeholder 97"/>
          <p:cNvSpPr txBox="1">
            <a:spLocks/>
          </p:cNvSpPr>
          <p:nvPr userDrawn="1"/>
        </p:nvSpPr>
        <p:spPr bwMode="auto">
          <a:xfrm>
            <a:off x="6268023" y="4818913"/>
            <a:ext cx="2769988" cy="271580"/>
          </a:xfrm>
          <a:prstGeom prst="rect">
            <a:avLst/>
          </a:prstGeom>
          <a:noFill/>
          <a:ln>
            <a:noFill/>
          </a:ln>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2018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spTree>
    <p:extLst>
      <p:ext uri="{BB962C8B-B14F-4D97-AF65-F5344CB8AC3E}">
        <p14:creationId xmlns:p14="http://schemas.microsoft.com/office/powerpoint/2010/main" val="687458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plit Screen-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C98A53-36BF-8548-B609-DA16E842DE91}"/>
              </a:ext>
            </a:extLst>
          </p:cNvPr>
          <p:cNvSpPr/>
          <p:nvPr userDrawn="1"/>
        </p:nvSpPr>
        <p:spPr>
          <a:xfrm>
            <a:off x="3645116" y="0"/>
            <a:ext cx="5498884"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08">
              <a:tabLst>
                <a:tab pos="2181170" algn="l"/>
                <a:tab pos="2395478" algn="l"/>
              </a:tabLst>
            </a:pPr>
            <a:endParaRPr lang="en-US" sz="900" dirty="0">
              <a:solidFill>
                <a:schemeClr val="bg1"/>
              </a:solidFill>
              <a:latin typeface="Avenir Black" panose="02000503020000020003"/>
              <a:ea typeface="Helvetica Neue" charset="0"/>
              <a:cs typeface="Helvetica Neue" charset="0"/>
            </a:endParaRPr>
          </a:p>
        </p:txBody>
      </p:sp>
      <p:sp>
        <p:nvSpPr>
          <p:cNvPr id="10" name="Rectangle 9">
            <a:extLst>
              <a:ext uri="{FF2B5EF4-FFF2-40B4-BE49-F238E27FC236}">
                <a16:creationId xmlns:a16="http://schemas.microsoft.com/office/drawing/2014/main" id="{01C7AE8F-8BC5-604C-B7AD-52DDBA3D208F}"/>
              </a:ext>
            </a:extLst>
          </p:cNvPr>
          <p:cNvSpPr/>
          <p:nvPr userDrawn="1"/>
        </p:nvSpPr>
        <p:spPr>
          <a:xfrm>
            <a:off x="0" y="0"/>
            <a:ext cx="360798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08">
              <a:tabLst>
                <a:tab pos="2181170" algn="l"/>
                <a:tab pos="2395478" algn="l"/>
              </a:tabLst>
            </a:pPr>
            <a:endParaRPr lang="en-US" sz="900" dirty="0">
              <a:solidFill>
                <a:schemeClr val="bg1"/>
              </a:solidFill>
              <a:latin typeface="Avenir Black" panose="02000503020000020003"/>
              <a:ea typeface="Helvetica Neue" charset="0"/>
              <a:cs typeface="Helvetica Neue" charset="0"/>
            </a:endParaRPr>
          </a:p>
        </p:txBody>
      </p:sp>
      <p:pic>
        <p:nvPicPr>
          <p:cNvPr id="3" name="Picture 2" descr="foundry white lines.png"/>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0" y="3"/>
            <a:ext cx="3657600" cy="5143501"/>
          </a:xfrm>
          <a:prstGeom prst="rect">
            <a:avLst/>
          </a:prstGeom>
          <a:solidFill>
            <a:srgbClr val="073473"/>
          </a:solidFill>
        </p:spPr>
      </p:pic>
      <p:sp>
        <p:nvSpPr>
          <p:cNvPr id="9" name="Title 8"/>
          <p:cNvSpPr>
            <a:spLocks noGrp="1"/>
          </p:cNvSpPr>
          <p:nvPr>
            <p:ph type="title"/>
          </p:nvPr>
        </p:nvSpPr>
        <p:spPr>
          <a:xfrm>
            <a:off x="336808" y="2091926"/>
            <a:ext cx="2879691" cy="664797"/>
          </a:xfrm>
        </p:spPr>
        <p:txBody>
          <a:bodyPr wrap="square" anchor="ctr">
            <a:spAutoFit/>
          </a:bodyPr>
          <a:lstStyle>
            <a:lvl1pPr>
              <a:defRPr sz="2400">
                <a:solidFill>
                  <a:schemeClr val="bg1"/>
                </a:solidFill>
                <a:latin typeface="+mn-lt"/>
              </a:defRPr>
            </a:lvl1pPr>
          </a:lstStyle>
          <a:p>
            <a:r>
              <a:rPr lang="en-US"/>
              <a:t>Click to edit Master title style</a:t>
            </a:r>
          </a:p>
        </p:txBody>
      </p:sp>
      <p:sp>
        <p:nvSpPr>
          <p:cNvPr id="4" name="TextBox 3">
            <a:extLst>
              <a:ext uri="{FF2B5EF4-FFF2-40B4-BE49-F238E27FC236}">
                <a16:creationId xmlns:a16="http://schemas.microsoft.com/office/drawing/2014/main" id="{C13B7A1E-F530-4241-A415-B6D164D60E16}"/>
              </a:ext>
            </a:extLst>
          </p:cNvPr>
          <p:cNvSpPr txBox="1"/>
          <p:nvPr userDrawn="1"/>
        </p:nvSpPr>
        <p:spPr>
          <a:xfrm>
            <a:off x="8851900" y="425450"/>
            <a:ext cx="0" cy="0"/>
          </a:xfrm>
          <a:prstGeom prst="rect">
            <a:avLst/>
          </a:prstGeom>
          <a:ln w="6350">
            <a:solidFill>
              <a:schemeClr val="bg1">
                <a:lumMod val="75000"/>
              </a:schemeClr>
            </a:solidFill>
          </a:ln>
        </p:spPr>
        <p:txBody>
          <a:bodyPr vert="horz" wrap="none" lIns="0" tIns="20574" rIns="0" bIns="0" rtlCol="0" anchor="ctr">
            <a:noAutofit/>
          </a:bodyPr>
          <a:lstStyle/>
          <a:p>
            <a:pPr marL="0" indent="0" algn="ctr">
              <a:spcBef>
                <a:spcPts val="113"/>
              </a:spcBef>
              <a:spcAft>
                <a:spcPts val="113"/>
              </a:spcAft>
              <a:buNone/>
            </a:pPr>
            <a:endParaRPr lang="en-US" sz="825" b="1" spc="75" dirty="0">
              <a:solidFill>
                <a:srgbClr val="F95547"/>
              </a:solidFill>
              <a:latin typeface="Avenir Next Demi Bold" charset="0"/>
              <a:ea typeface="Avenir Next Demi Bold" charset="0"/>
              <a:cs typeface="Avenir Next Demi Bold" charset="0"/>
            </a:endParaRPr>
          </a:p>
        </p:txBody>
      </p:sp>
    </p:spTree>
    <p:extLst>
      <p:ext uri="{BB962C8B-B14F-4D97-AF65-F5344CB8AC3E}">
        <p14:creationId xmlns:p14="http://schemas.microsoft.com/office/powerpoint/2010/main" val="12701215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52216" y="161015"/>
            <a:ext cx="263197" cy="213009"/>
          </a:xfrm>
          <a:prstGeom prst="rect">
            <a:avLst/>
          </a:prstGeom>
          <a:ln>
            <a:noFill/>
          </a:ln>
        </p:spPr>
        <p:txBody>
          <a:bodyPr/>
          <a:lstStyle>
            <a:lvl1pPr>
              <a:defRPr sz="750">
                <a:solidFill>
                  <a:schemeClr val="tx1">
                    <a:lumMod val="50000"/>
                    <a:lumOff val="50000"/>
                  </a:schemeClr>
                </a:solidFill>
                <a:latin typeface="Avenir Next" charset="0"/>
                <a:ea typeface="Avenir Next" charset="0"/>
                <a:cs typeface="Avenir Next" charset="0"/>
              </a:defRPr>
            </a:lvl1pPr>
          </a:lstStyle>
          <a:p>
            <a:fld id="{093AB873-80E6-4637-8870-CB5D62B2199C}" type="slidenum">
              <a:rPr lang="en-US" smtClean="0"/>
              <a:pPr/>
              <a:t>‹#›</a:t>
            </a:fld>
            <a:endParaRPr lang="en-US" dirty="0"/>
          </a:p>
        </p:txBody>
      </p:sp>
    </p:spTree>
    <p:extLst>
      <p:ext uri="{BB962C8B-B14F-4D97-AF65-F5344CB8AC3E}">
        <p14:creationId xmlns:p14="http://schemas.microsoft.com/office/powerpoint/2010/main" val="12305270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umper-13">
    <p:spTree>
      <p:nvGrpSpPr>
        <p:cNvPr id="1" name=""/>
        <p:cNvGrpSpPr/>
        <p:nvPr/>
      </p:nvGrpSpPr>
      <p:grpSpPr>
        <a:xfrm>
          <a:off x="0" y="0"/>
          <a:ext cx="0" cy="0"/>
          <a:chOff x="0" y="0"/>
          <a:chExt cx="0" cy="0"/>
        </a:xfrm>
      </p:grpSpPr>
      <p:pic>
        <p:nvPicPr>
          <p:cNvPr id="15" name="Picture 4" descr="https://static.pexels.com/photos/7097/people-coffee-tea-meeting.jpg"/>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r="-68"/>
          <a:stretch/>
        </p:blipFill>
        <p:spPr bwMode="auto">
          <a:xfrm>
            <a:off x="0"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ectangle 15"/>
          <p:cNvSpPr/>
          <p:nvPr userDrawn="1"/>
        </p:nvSpPr>
        <p:spPr>
          <a:xfrm>
            <a:off x="0" y="0"/>
            <a:ext cx="9144000"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dirty="0">
              <a:solidFill>
                <a:srgbClr val="074F60"/>
              </a:solidFill>
            </a:endParaRPr>
          </a:p>
        </p:txBody>
      </p:sp>
      <p:sp>
        <p:nvSpPr>
          <p:cNvPr id="19" name="Rectangle 18"/>
          <p:cNvSpPr/>
          <p:nvPr userDrawn="1"/>
        </p:nvSpPr>
        <p:spPr>
          <a:xfrm>
            <a:off x="0" y="0"/>
            <a:ext cx="9144000"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dirty="0">
              <a:solidFill>
                <a:srgbClr val="074F60"/>
              </a:solidFill>
            </a:endParaRPr>
          </a:p>
        </p:txBody>
      </p:sp>
      <p:sp>
        <p:nvSpPr>
          <p:cNvPr id="10" name="Title 1"/>
          <p:cNvSpPr>
            <a:spLocks noGrp="1"/>
          </p:cNvSpPr>
          <p:nvPr>
            <p:ph type="title" hasCustomPrompt="1"/>
          </p:nvPr>
        </p:nvSpPr>
        <p:spPr>
          <a:xfrm>
            <a:off x="712156" y="2221045"/>
            <a:ext cx="7398176" cy="498598"/>
          </a:xfrm>
        </p:spPr>
        <p:txBody>
          <a:bodyPr anchor="t">
            <a:spAutoFit/>
          </a:bodyPr>
          <a:lstStyle>
            <a:lvl1pPr>
              <a:defRPr sz="3600" b="1" i="0" cap="none" spc="0" baseline="0">
                <a:solidFill>
                  <a:schemeClr val="bg1"/>
                </a:solidFill>
                <a:latin typeface="+mn-lt"/>
                <a:ea typeface="Avenir Next" charset="0"/>
                <a:cs typeface="Avenir Next" charset="0"/>
              </a:defRPr>
            </a:lvl1pPr>
          </a:lstStyle>
          <a:p>
            <a:r>
              <a:rPr lang="en-US"/>
              <a:t>Click To Edit Master Title Style</a:t>
            </a:r>
          </a:p>
        </p:txBody>
      </p:sp>
      <p:grpSp>
        <p:nvGrpSpPr>
          <p:cNvPr id="9" name="Group 8"/>
          <p:cNvGrpSpPr/>
          <p:nvPr userDrawn="1"/>
        </p:nvGrpSpPr>
        <p:grpSpPr>
          <a:xfrm>
            <a:off x="5959266" y="4780713"/>
            <a:ext cx="3108535" cy="365482"/>
            <a:chOff x="5959265" y="4780712"/>
            <a:chExt cx="3108535" cy="365482"/>
          </a:xfrm>
        </p:grpSpPr>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715499" y="4780712"/>
              <a:ext cx="352301" cy="365482"/>
            </a:xfrm>
            <a:prstGeom prst="rect">
              <a:avLst/>
            </a:prstGeom>
            <a:noFill/>
            <a:ln>
              <a:noFill/>
            </a:ln>
          </p:spPr>
        </p:pic>
        <p:sp>
          <p:nvSpPr>
            <p:cNvPr id="14" name="Footer Placeholder 97"/>
            <p:cNvSpPr txBox="1">
              <a:spLocks/>
            </p:cNvSpPr>
            <p:nvPr/>
          </p:nvSpPr>
          <p:spPr bwMode="auto">
            <a:xfrm>
              <a:off x="5959265" y="4818912"/>
              <a:ext cx="2769988" cy="271580"/>
            </a:xfrm>
            <a:prstGeom prst="rect">
              <a:avLst/>
            </a:prstGeom>
            <a:noFill/>
            <a:ln>
              <a:noFill/>
            </a:ln>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2018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grpSp>
      <p:sp>
        <p:nvSpPr>
          <p:cNvPr id="11" name="Rectangle 10"/>
          <p:cNvSpPr/>
          <p:nvPr userDrawn="1"/>
        </p:nvSpPr>
        <p:spPr>
          <a:xfrm>
            <a:off x="807240" y="1896967"/>
            <a:ext cx="773739" cy="75702"/>
          </a:xfrm>
          <a:prstGeom prst="rect">
            <a:avLst/>
          </a:prstGeom>
          <a:solidFill>
            <a:srgbClr val="65FFC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47E0C1"/>
              </a:solidFill>
              <a:latin typeface="Helvetica"/>
              <a:cs typeface="Helvetica"/>
            </a:endParaRPr>
          </a:p>
        </p:txBody>
      </p:sp>
    </p:spTree>
    <p:extLst>
      <p:ext uri="{BB962C8B-B14F-4D97-AF65-F5344CB8AC3E}">
        <p14:creationId xmlns:p14="http://schemas.microsoft.com/office/powerpoint/2010/main" val="89478124"/>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Split screen">
    <p:spTree>
      <p:nvGrpSpPr>
        <p:cNvPr id="1" name=""/>
        <p:cNvGrpSpPr/>
        <p:nvPr/>
      </p:nvGrpSpPr>
      <p:grpSpPr>
        <a:xfrm>
          <a:off x="0" y="0"/>
          <a:ext cx="0" cy="0"/>
          <a:chOff x="0" y="0"/>
          <a:chExt cx="0" cy="0"/>
        </a:xfrm>
      </p:grpSpPr>
      <p:sp>
        <p:nvSpPr>
          <p:cNvPr id="8" name="Rectangle 7"/>
          <p:cNvSpPr/>
          <p:nvPr userDrawn="1"/>
        </p:nvSpPr>
        <p:spPr>
          <a:xfrm>
            <a:off x="3875418" y="1257"/>
            <a:ext cx="5268584" cy="514099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algn="ctr"/>
            <a:endParaRPr lang="en-US" sz="1406" dirty="0">
              <a:solidFill>
                <a:schemeClr val="bg1">
                  <a:lumMod val="50000"/>
                </a:schemeClr>
              </a:solidFill>
            </a:endParaRPr>
          </a:p>
        </p:txBody>
      </p:sp>
      <p:sp>
        <p:nvSpPr>
          <p:cNvPr id="6" name="Title 5"/>
          <p:cNvSpPr>
            <a:spLocks noGrp="1"/>
          </p:cNvSpPr>
          <p:nvPr>
            <p:ph type="title"/>
          </p:nvPr>
        </p:nvSpPr>
        <p:spPr>
          <a:xfrm>
            <a:off x="1" y="2037779"/>
            <a:ext cx="3225800" cy="978729"/>
          </a:xfrm>
        </p:spPr>
        <p:txBody>
          <a:bodyPr vert="horz" lIns="91440" tIns="45720" rIns="91440" bIns="45720" rtlCol="0" anchor="ctr">
            <a:spAutoFit/>
          </a:bodyPr>
          <a:lstStyle>
            <a:lvl1pPr algn="r">
              <a:defRPr lang="en-US" sz="3200" dirty="0">
                <a:latin typeface="+mn-lt"/>
                <a:cs typeface="Helvetica"/>
              </a:defRPr>
            </a:lvl1pPr>
          </a:lstStyle>
          <a:p>
            <a:pPr marL="0" lvl="0" algn="r"/>
            <a:r>
              <a:rPr lang="en-US"/>
              <a:t>Click to edit Master title style</a:t>
            </a:r>
          </a:p>
        </p:txBody>
      </p:sp>
      <p:sp>
        <p:nvSpPr>
          <p:cNvPr id="13" name="L-Shape 12"/>
          <p:cNvSpPr/>
          <p:nvPr userDrawn="1"/>
        </p:nvSpPr>
        <p:spPr>
          <a:xfrm rot="13500000">
            <a:off x="3312662" y="2392533"/>
            <a:ext cx="265048" cy="265046"/>
          </a:xfrm>
          <a:prstGeom prst="corner">
            <a:avLst>
              <a:gd name="adj1" fmla="val 24751"/>
              <a:gd name="adj2" fmla="val 26149"/>
            </a:avLst>
          </a:prstGeom>
          <a:solidFill>
            <a:schemeClr val="bg1">
              <a:lumMod val="5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lumMod val="75000"/>
                  <a:lumOff val="25000"/>
                </a:schemeClr>
              </a:solidFill>
            </a:endParaRPr>
          </a:p>
        </p:txBody>
      </p:sp>
      <p:sp>
        <p:nvSpPr>
          <p:cNvPr id="14" name="Text Placeholder 13"/>
          <p:cNvSpPr>
            <a:spLocks noGrp="1"/>
          </p:cNvSpPr>
          <p:nvPr>
            <p:ph type="body" sz="quarter" idx="15"/>
          </p:nvPr>
        </p:nvSpPr>
        <p:spPr>
          <a:xfrm>
            <a:off x="4474307" y="2384729"/>
            <a:ext cx="4230078" cy="280654"/>
          </a:xfrm>
        </p:spPr>
        <p:txBody>
          <a:bodyPr wrap="square" anchor="ctr">
            <a:spAutoFit/>
          </a:bodyPr>
          <a:lstStyle>
            <a:lvl1pPr>
              <a:defRPr lang="en-US" sz="1800" smtClean="0">
                <a:solidFill>
                  <a:schemeClr val="bg1"/>
                </a:solidFill>
                <a:latin typeface="Helvetica Light"/>
                <a:cs typeface="Helvetica Light"/>
              </a:defRPr>
            </a:lvl1pPr>
            <a:lvl2pPr>
              <a:defRPr lang="en-US" sz="1800" smtClean="0">
                <a:solidFill>
                  <a:schemeClr val="tx1"/>
                </a:solidFill>
                <a:latin typeface="+mn-lt"/>
                <a:cs typeface="+mn-cs"/>
              </a:defRPr>
            </a:lvl2pPr>
            <a:lvl3pPr>
              <a:defRPr lang="en-US" sz="1800" smtClean="0">
                <a:solidFill>
                  <a:schemeClr val="tx1"/>
                </a:solidFill>
                <a:latin typeface="+mn-lt"/>
                <a:cs typeface="+mn-cs"/>
              </a:defRPr>
            </a:lvl3pPr>
            <a:lvl4pPr>
              <a:defRPr lang="en-US" sz="1800" smtClean="0">
                <a:solidFill>
                  <a:schemeClr val="tx1"/>
                </a:solidFill>
                <a:latin typeface="+mn-lt"/>
                <a:cs typeface="+mn-cs"/>
              </a:defRPr>
            </a:lvl4pPr>
            <a:lvl5pPr>
              <a:defRPr lang="en-US" sz="1800">
                <a:solidFill>
                  <a:schemeClr val="tx1"/>
                </a:solidFill>
                <a:latin typeface="+mn-lt"/>
                <a:cs typeface="+mn-cs"/>
              </a:defRPr>
            </a:lvl5pPr>
          </a:lstStyle>
          <a:p>
            <a:pPr lvl="0">
              <a:lnSpc>
                <a:spcPct val="110000"/>
              </a:lnSpc>
              <a:spcBef>
                <a:spcPts val="2000"/>
              </a:spcBef>
            </a:pPr>
            <a:r>
              <a:rPr lang="en-US"/>
              <a:t>Click to edit Master text styles</a:t>
            </a:r>
          </a:p>
        </p:txBody>
      </p:sp>
      <p:sp>
        <p:nvSpPr>
          <p:cNvPr id="11" name="Slide Number Placeholder 5"/>
          <p:cNvSpPr>
            <a:spLocks noGrp="1"/>
          </p:cNvSpPr>
          <p:nvPr>
            <p:ph type="sldNum" sz="quarter" idx="4"/>
          </p:nvPr>
        </p:nvSpPr>
        <p:spPr>
          <a:xfrm>
            <a:off x="6620480" y="4767264"/>
            <a:ext cx="2133600" cy="273844"/>
          </a:xfrm>
          <a:prstGeom prst="rect">
            <a:avLst/>
          </a:prstGeom>
        </p:spPr>
        <p:txBody>
          <a:bodyPr vert="horz" lIns="91423" tIns="45711" rIns="91423" bIns="45711" rtlCol="0" anchor="ctr"/>
          <a:lstStyle>
            <a:lvl1pPr algn="r">
              <a:defRPr sz="700">
                <a:solidFill>
                  <a:schemeClr val="tx1">
                    <a:lumMod val="65000"/>
                    <a:lumOff val="35000"/>
                  </a:schemeClr>
                </a:solidFill>
                <a:latin typeface="Helvetica Neue Light"/>
              </a:defRPr>
            </a:lvl1pPr>
          </a:lstStyle>
          <a:p>
            <a:fld id="{2066355A-084C-D24E-9AD2-7E4FC41EA627}" type="slidenum">
              <a:rPr lang="en-US" smtClean="0"/>
              <a:pPr/>
              <a:t>‹#›</a:t>
            </a:fld>
            <a:endParaRPr lang="en-US" dirty="0"/>
          </a:p>
        </p:txBody>
      </p:sp>
      <p:sp>
        <p:nvSpPr>
          <p:cNvPr id="12" name="TextBox 11"/>
          <p:cNvSpPr txBox="1"/>
          <p:nvPr userDrawn="1"/>
        </p:nvSpPr>
        <p:spPr>
          <a:xfrm>
            <a:off x="313903" y="4830940"/>
            <a:ext cx="4522871" cy="170431"/>
          </a:xfrm>
          <a:prstGeom prst="rect">
            <a:avLst/>
          </a:prstGeom>
          <a:noFill/>
        </p:spPr>
        <p:txBody>
          <a:bodyPr wrap="square" rtlCol="0">
            <a:spAutoFit/>
          </a:bodyPr>
          <a:lstStyle/>
          <a:p>
            <a:pPr marL="0" indent="0" algn="l">
              <a:lnSpc>
                <a:spcPct val="110000"/>
              </a:lnSpc>
              <a:buFont typeface="Arial"/>
              <a:buNone/>
            </a:pPr>
            <a:r>
              <a:rPr lang="en-US" sz="500" b="0" dirty="0">
                <a:solidFill>
                  <a:schemeClr val="bg1">
                    <a:lumMod val="50000"/>
                  </a:schemeClr>
                </a:solidFill>
                <a:latin typeface="Arial"/>
                <a:cs typeface="Arial"/>
              </a:rPr>
              <a:t>© 2017 </a:t>
            </a:r>
            <a:r>
              <a:rPr lang="en-US" sz="500" b="0" kern="1200" dirty="0">
                <a:solidFill>
                  <a:schemeClr val="bg1">
                    <a:lumMod val="50000"/>
                  </a:schemeClr>
                </a:solidFill>
                <a:latin typeface="Arial"/>
                <a:ea typeface="+mn-ea"/>
                <a:cs typeface="Arial"/>
              </a:rPr>
              <a:t>Cognizant Digital. Confidential. For internal use only. All rights reserved.</a:t>
            </a:r>
            <a:endParaRPr lang="en-US" sz="500" b="0" dirty="0">
              <a:solidFill>
                <a:schemeClr val="bg1">
                  <a:lumMod val="50000"/>
                </a:schemeClr>
              </a:solidFill>
              <a:latin typeface="Arial"/>
              <a:cs typeface="Arial"/>
            </a:endParaRPr>
          </a:p>
        </p:txBody>
      </p:sp>
    </p:spTree>
    <p:extLst>
      <p:ext uri="{BB962C8B-B14F-4D97-AF65-F5344CB8AC3E}">
        <p14:creationId xmlns:p14="http://schemas.microsoft.com/office/powerpoint/2010/main" val="2226758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95935BAB-D1C8-40D6-8423-1B955415740D}" type="datetime1">
              <a:rPr lang="en-US" smtClean="0"/>
              <a:t>3/28/2022</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dirty="0"/>
              <a:t>© 2021 Cognizant</a:t>
            </a:r>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2348523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umper-7">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6" name="Rectangle 15"/>
          <p:cNvSpPr/>
          <p:nvPr userDrawn="1"/>
        </p:nvSpPr>
        <p:spPr>
          <a:xfrm>
            <a:off x="0" y="0"/>
            <a:ext cx="9144000" cy="5143500"/>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dirty="0">
              <a:solidFill>
                <a:srgbClr val="074F60"/>
              </a:solidFill>
            </a:endParaRPr>
          </a:p>
        </p:txBody>
      </p:sp>
      <p:sp>
        <p:nvSpPr>
          <p:cNvPr id="10" name="Title 1"/>
          <p:cNvSpPr>
            <a:spLocks noGrp="1"/>
          </p:cNvSpPr>
          <p:nvPr>
            <p:ph type="title" hasCustomPrompt="1"/>
          </p:nvPr>
        </p:nvSpPr>
        <p:spPr>
          <a:xfrm>
            <a:off x="712156" y="2221045"/>
            <a:ext cx="7398176" cy="498598"/>
          </a:xfrm>
        </p:spPr>
        <p:txBody>
          <a:bodyPr anchor="t">
            <a:spAutoFit/>
          </a:bodyPr>
          <a:lstStyle>
            <a:lvl1pPr>
              <a:defRPr sz="3600" b="1" i="0" cap="none" spc="0" baseline="0">
                <a:solidFill>
                  <a:schemeClr val="bg1"/>
                </a:solidFill>
                <a:latin typeface="+mn-lt"/>
                <a:ea typeface="Avenir Next" charset="0"/>
                <a:cs typeface="Avenir Next" charset="0"/>
              </a:defRPr>
            </a:lvl1pPr>
          </a:lstStyle>
          <a:p>
            <a:r>
              <a:rPr lang="en-US"/>
              <a:t>Click To Edit Master Title Style</a:t>
            </a:r>
          </a:p>
        </p:txBody>
      </p:sp>
      <p:grpSp>
        <p:nvGrpSpPr>
          <p:cNvPr id="9" name="Group 8"/>
          <p:cNvGrpSpPr/>
          <p:nvPr userDrawn="1"/>
        </p:nvGrpSpPr>
        <p:grpSpPr>
          <a:xfrm>
            <a:off x="5959266" y="4780713"/>
            <a:ext cx="3108535" cy="365482"/>
            <a:chOff x="5959265" y="4780712"/>
            <a:chExt cx="3108535" cy="365482"/>
          </a:xfrm>
        </p:grpSpPr>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715499" y="4780712"/>
              <a:ext cx="352301" cy="365482"/>
            </a:xfrm>
            <a:prstGeom prst="rect">
              <a:avLst/>
            </a:prstGeom>
            <a:noFill/>
            <a:ln>
              <a:noFill/>
            </a:ln>
          </p:spPr>
        </p:pic>
        <p:sp>
          <p:nvSpPr>
            <p:cNvPr id="14" name="Footer Placeholder 97"/>
            <p:cNvSpPr txBox="1">
              <a:spLocks/>
            </p:cNvSpPr>
            <p:nvPr/>
          </p:nvSpPr>
          <p:spPr bwMode="auto">
            <a:xfrm>
              <a:off x="5959265" y="4818912"/>
              <a:ext cx="2769988" cy="271580"/>
            </a:xfrm>
            <a:prstGeom prst="rect">
              <a:avLst/>
            </a:prstGeom>
            <a:noFill/>
            <a:ln>
              <a:noFill/>
            </a:ln>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2018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grpSp>
      <p:sp>
        <p:nvSpPr>
          <p:cNvPr id="11" name="Rectangle 10"/>
          <p:cNvSpPr/>
          <p:nvPr userDrawn="1"/>
        </p:nvSpPr>
        <p:spPr>
          <a:xfrm>
            <a:off x="807240" y="1896967"/>
            <a:ext cx="773739" cy="75702"/>
          </a:xfrm>
          <a:prstGeom prst="rect">
            <a:avLst/>
          </a:prstGeom>
          <a:solidFill>
            <a:srgbClr val="65FFC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47E0C1"/>
              </a:solidFill>
              <a:latin typeface="Helvetica"/>
              <a:cs typeface="Helvetica"/>
            </a:endParaRPr>
          </a:p>
        </p:txBody>
      </p:sp>
    </p:spTree>
    <p:extLst>
      <p:ext uri="{BB962C8B-B14F-4D97-AF65-F5344CB8AC3E}">
        <p14:creationId xmlns:p14="http://schemas.microsoft.com/office/powerpoint/2010/main" val="1694264599"/>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39654" y="4734920"/>
            <a:ext cx="539195" cy="375771"/>
          </a:xfrm>
        </p:spPr>
        <p:txBody>
          <a:bodyPr/>
          <a:lstStyle/>
          <a:p>
            <a:fld id="{B32AB80A-78BA-6B42-BA0D-B44ACF890F5A}" type="slidenum">
              <a:rPr lang="en-US" smtClean="0"/>
              <a:t>‹#›</a:t>
            </a:fld>
            <a:endParaRPr lang="en-US" dirty="0"/>
          </a:p>
        </p:txBody>
      </p:sp>
      <p:sp>
        <p:nvSpPr>
          <p:cNvPr id="2" name="Title 1"/>
          <p:cNvSpPr>
            <a:spLocks noGrp="1"/>
          </p:cNvSpPr>
          <p:nvPr>
            <p:ph type="title" hasCustomPrompt="1"/>
          </p:nvPr>
        </p:nvSpPr>
        <p:spPr>
          <a:xfrm>
            <a:off x="314644" y="247696"/>
            <a:ext cx="8464987" cy="373901"/>
          </a:xfrm>
        </p:spPr>
        <p:txBody>
          <a:bodyPr/>
          <a:lstStyle>
            <a:lvl1pPr>
              <a:defRPr sz="2200">
                <a:solidFill>
                  <a:schemeClr val="tx1"/>
                </a:solidFill>
              </a:defRPr>
            </a:lvl1pPr>
          </a:lstStyle>
          <a:p>
            <a:r>
              <a:rPr lang="en-US"/>
              <a:t>Header</a:t>
            </a:r>
          </a:p>
        </p:txBody>
      </p:sp>
      <p:cxnSp>
        <p:nvCxnSpPr>
          <p:cNvPr id="4" name="Straight Connector 3"/>
          <p:cNvCxnSpPr/>
          <p:nvPr userDrawn="1"/>
        </p:nvCxnSpPr>
        <p:spPr>
          <a:xfrm>
            <a:off x="408221" y="238125"/>
            <a:ext cx="8224151"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txBox="1">
            <a:spLocks/>
          </p:cNvSpPr>
          <p:nvPr userDrawn="1"/>
        </p:nvSpPr>
        <p:spPr>
          <a:xfrm>
            <a:off x="8752216" y="161015"/>
            <a:ext cx="263197" cy="213009"/>
          </a:xfrm>
          <a:prstGeom prst="rect">
            <a:avLst/>
          </a:prstGeom>
          <a:ln>
            <a:noFill/>
          </a:ln>
        </p:spPr>
        <p:txBody>
          <a:bodyPr vert="horz" lIns="68580" tIns="34290" rIns="68580" bIns="34290" rtlCol="0" anchor="ctr"/>
          <a:lstStyle>
            <a:defPPr>
              <a:defRPr lang="en-US"/>
            </a:defPPr>
            <a:lvl1pPr marL="0" algn="ctr" defTabSz="914400" rtl="0" eaLnBrk="1" latinLnBrk="0" hangingPunct="1">
              <a:defRPr sz="1000" kern="1200">
                <a:solidFill>
                  <a:schemeClr val="tx1">
                    <a:lumMod val="50000"/>
                    <a:lumOff val="50000"/>
                  </a:schemeClr>
                </a:solidFill>
                <a:latin typeface="Avenir Next" charset="0"/>
                <a:ea typeface="Avenir Next" charset="0"/>
                <a:cs typeface="Avenir Nex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93AB873-80E6-4637-8870-CB5D62B2199C}" type="slidenum">
              <a:rPr lang="en-US" sz="750" smtClean="0"/>
              <a:pPr/>
              <a:t>‹#›</a:t>
            </a:fld>
            <a:endParaRPr lang="en-US" sz="750" dirty="0"/>
          </a:p>
        </p:txBody>
      </p:sp>
    </p:spTree>
    <p:extLst>
      <p:ext uri="{BB962C8B-B14F-4D97-AF65-F5344CB8AC3E}">
        <p14:creationId xmlns:p14="http://schemas.microsoft.com/office/powerpoint/2010/main" val="2219535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dark">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Title 3"/>
          <p:cNvSpPr>
            <a:spLocks noGrp="1"/>
          </p:cNvSpPr>
          <p:nvPr>
            <p:ph type="title"/>
          </p:nvPr>
        </p:nvSpPr>
        <p:spPr/>
        <p:txBody>
          <a:bodyPr/>
          <a:lstStyle>
            <a:lvl1pPr>
              <a:defRPr>
                <a:solidFill>
                  <a:schemeClr val="bg1"/>
                </a:solidFill>
                <a:latin typeface="+mn-lt"/>
              </a:defRPr>
            </a:lvl1pPr>
          </a:lstStyle>
          <a:p>
            <a:r>
              <a:rPr lang="en-US"/>
              <a:t>Click to edit Master title style</a:t>
            </a:r>
          </a:p>
        </p:txBody>
      </p:sp>
      <p:grpSp>
        <p:nvGrpSpPr>
          <p:cNvPr id="7" name="Group 6"/>
          <p:cNvGrpSpPr/>
          <p:nvPr userDrawn="1"/>
        </p:nvGrpSpPr>
        <p:grpSpPr>
          <a:xfrm>
            <a:off x="5959266" y="4780713"/>
            <a:ext cx="3108535" cy="365482"/>
            <a:chOff x="5959265" y="4780712"/>
            <a:chExt cx="3108535" cy="365482"/>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15499" y="4780712"/>
              <a:ext cx="352301" cy="365482"/>
            </a:xfrm>
            <a:prstGeom prst="rect">
              <a:avLst/>
            </a:prstGeom>
            <a:noFill/>
            <a:ln>
              <a:noFill/>
            </a:ln>
          </p:spPr>
        </p:pic>
        <p:sp>
          <p:nvSpPr>
            <p:cNvPr id="9" name="Footer Placeholder 97"/>
            <p:cNvSpPr txBox="1">
              <a:spLocks/>
            </p:cNvSpPr>
            <p:nvPr/>
          </p:nvSpPr>
          <p:spPr bwMode="auto">
            <a:xfrm>
              <a:off x="5959265" y="4818912"/>
              <a:ext cx="2769988" cy="271580"/>
            </a:xfrm>
            <a:prstGeom prst="rect">
              <a:avLst/>
            </a:prstGeom>
            <a:noFill/>
            <a:ln>
              <a:noFill/>
            </a:ln>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2018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grpSp>
    </p:spTree>
    <p:extLst>
      <p:ext uri="{BB962C8B-B14F-4D97-AF65-F5344CB8AC3E}">
        <p14:creationId xmlns:p14="http://schemas.microsoft.com/office/powerpoint/2010/main" val="19172047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Screen-2">
    <p:spTree>
      <p:nvGrpSpPr>
        <p:cNvPr id="1" name=""/>
        <p:cNvGrpSpPr/>
        <p:nvPr/>
      </p:nvGrpSpPr>
      <p:grpSpPr>
        <a:xfrm>
          <a:off x="0" y="0"/>
          <a:ext cx="0" cy="0"/>
          <a:chOff x="0" y="0"/>
          <a:chExt cx="0" cy="0"/>
        </a:xfrm>
      </p:grpSpPr>
      <p:sp>
        <p:nvSpPr>
          <p:cNvPr id="7" name="Rectangle 6"/>
          <p:cNvSpPr/>
          <p:nvPr userDrawn="1"/>
        </p:nvSpPr>
        <p:spPr>
          <a:xfrm>
            <a:off x="3657600" y="0"/>
            <a:ext cx="5486400" cy="5143500"/>
          </a:xfrm>
          <a:prstGeom prst="rect">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p:cNvSpPr/>
          <p:nvPr userDrawn="1"/>
        </p:nvSpPr>
        <p:spPr>
          <a:xfrm>
            <a:off x="428618" y="4472375"/>
            <a:ext cx="773739" cy="75702"/>
          </a:xfrm>
          <a:prstGeom prst="rect">
            <a:avLst/>
          </a:prstGeom>
          <a:solidFill>
            <a:srgbClr val="65FFC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dirty="0">
              <a:solidFill>
                <a:srgbClr val="47E0C1"/>
              </a:solidFill>
              <a:latin typeface="Helvetica"/>
              <a:cs typeface="Helvetica"/>
            </a:endParaRPr>
          </a:p>
        </p:txBody>
      </p:sp>
      <p:sp>
        <p:nvSpPr>
          <p:cNvPr id="2" name="Title 1"/>
          <p:cNvSpPr>
            <a:spLocks noGrp="1"/>
          </p:cNvSpPr>
          <p:nvPr>
            <p:ph type="title" hasCustomPrompt="1"/>
          </p:nvPr>
        </p:nvSpPr>
        <p:spPr>
          <a:xfrm>
            <a:off x="336808" y="2057299"/>
            <a:ext cx="2927987" cy="734047"/>
          </a:xfrm>
        </p:spPr>
        <p:txBody>
          <a:bodyPr anchor="ctr"/>
          <a:lstStyle>
            <a:lvl1pPr>
              <a:defRPr sz="2400">
                <a:latin typeface="+mn-lt"/>
              </a:defRPr>
            </a:lvl1pPr>
          </a:lstStyle>
          <a:p>
            <a:r>
              <a:rPr lang="en-US"/>
              <a:t>Click to edit Master title style </a:t>
            </a:r>
          </a:p>
        </p:txBody>
      </p:sp>
      <p:grpSp>
        <p:nvGrpSpPr>
          <p:cNvPr id="8" name="Group 7"/>
          <p:cNvGrpSpPr/>
          <p:nvPr userDrawn="1"/>
        </p:nvGrpSpPr>
        <p:grpSpPr>
          <a:xfrm>
            <a:off x="5959266" y="4780713"/>
            <a:ext cx="3108535" cy="365482"/>
            <a:chOff x="5959265" y="4780712"/>
            <a:chExt cx="3108535" cy="365482"/>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15499" y="4780712"/>
              <a:ext cx="352301" cy="365482"/>
            </a:xfrm>
            <a:prstGeom prst="rect">
              <a:avLst/>
            </a:prstGeom>
            <a:noFill/>
            <a:ln>
              <a:noFill/>
            </a:ln>
          </p:spPr>
        </p:pic>
        <p:sp>
          <p:nvSpPr>
            <p:cNvPr id="10" name="Footer Placeholder 97"/>
            <p:cNvSpPr txBox="1">
              <a:spLocks/>
            </p:cNvSpPr>
            <p:nvPr/>
          </p:nvSpPr>
          <p:spPr bwMode="auto">
            <a:xfrm>
              <a:off x="5959265" y="4818912"/>
              <a:ext cx="2769988" cy="271580"/>
            </a:xfrm>
            <a:prstGeom prst="rect">
              <a:avLst/>
            </a:prstGeom>
            <a:noFill/>
            <a:ln>
              <a:noFill/>
            </a:ln>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2018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grpSp>
    </p:spTree>
    <p:extLst>
      <p:ext uri="{BB962C8B-B14F-4D97-AF65-F5344CB8AC3E}">
        <p14:creationId xmlns:p14="http://schemas.microsoft.com/office/powerpoint/2010/main" val="20820351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3" descr="niilo-isotalo-379496.jpg">
            <a:extLst>
              <a:ext uri="{FF2B5EF4-FFF2-40B4-BE49-F238E27FC236}">
                <a16:creationId xmlns:a16="http://schemas.microsoft.com/office/drawing/2014/main" id="{DE3737D7-DD5D-9149-B7F8-C84BDF92F0AC}"/>
              </a:ext>
            </a:extLst>
          </p:cNvPr>
          <p:cNvPicPr>
            <a:picLocks noChangeAspect="1"/>
          </p:cNvPicPr>
          <p:nvPr userDrawn="1"/>
        </p:nvPicPr>
        <p:blipFill rotWithShape="1">
          <a:blip r:embed="rId2" cstate="email">
            <a:grayscl/>
            <a:alphaModFix/>
            <a:extLst>
              <a:ext uri="{28A0092B-C50C-407E-A947-70E740481C1C}">
                <a14:useLocalDpi xmlns:a14="http://schemas.microsoft.com/office/drawing/2010/main"/>
              </a:ext>
            </a:extLst>
          </a:blip>
          <a:srcRect/>
          <a:stretch/>
        </p:blipFill>
        <p:spPr>
          <a:xfrm>
            <a:off x="0" y="-19050"/>
            <a:ext cx="9144000" cy="5162550"/>
          </a:xfrm>
          <a:prstGeom prst="rect">
            <a:avLst/>
          </a:prstGeom>
        </p:spPr>
      </p:pic>
    </p:spTree>
    <p:extLst>
      <p:ext uri="{BB962C8B-B14F-4D97-AF65-F5344CB8AC3E}">
        <p14:creationId xmlns:p14="http://schemas.microsoft.com/office/powerpoint/2010/main" val="23492819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Rectangle 4"/>
          <p:cNvSpPr/>
          <p:nvPr userDrawn="1"/>
        </p:nvSpPr>
        <p:spPr>
          <a:xfrm>
            <a:off x="1" y="1257"/>
            <a:ext cx="9144001" cy="514099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algn="ctr"/>
            <a:endParaRPr lang="en-US" sz="1406" dirty="0">
              <a:solidFill>
                <a:schemeClr val="bg1">
                  <a:lumMod val="50000"/>
                </a:schemeClr>
              </a:solidFill>
            </a:endParaRPr>
          </a:p>
        </p:txBody>
      </p:sp>
      <p:pic>
        <p:nvPicPr>
          <p:cNvPr id="3" name="Picture 2" descr="foundry white lines.png"/>
          <p:cNvPicPr>
            <a:picLocks noChangeAspect="1"/>
          </p:cNvPicPr>
          <p:nvPr userDrawn="1"/>
        </p:nvPicPr>
        <p:blipFill rotWithShape="1">
          <a:blip r:embed="rId2" cstate="email">
            <a:alphaModFix amt="16000"/>
            <a:extLst>
              <a:ext uri="{28A0092B-C50C-407E-A947-70E740481C1C}">
                <a14:useLocalDpi xmlns:a14="http://schemas.microsoft.com/office/drawing/2010/main"/>
              </a:ext>
            </a:extLst>
          </a:blip>
          <a:srcRect/>
          <a:stretch/>
        </p:blipFill>
        <p:spPr>
          <a:xfrm>
            <a:off x="3990732" y="2"/>
            <a:ext cx="5153268" cy="51435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8578" y="1"/>
            <a:ext cx="2115623" cy="680339"/>
          </a:xfrm>
          <a:prstGeom prst="rect">
            <a:avLst/>
          </a:prstGeom>
        </p:spPr>
      </p:pic>
      <p:sp>
        <p:nvSpPr>
          <p:cNvPr id="2" name="Title 1"/>
          <p:cNvSpPr>
            <a:spLocks noGrp="1"/>
          </p:cNvSpPr>
          <p:nvPr>
            <p:ph type="title"/>
          </p:nvPr>
        </p:nvSpPr>
        <p:spPr>
          <a:xfrm>
            <a:off x="457200" y="2315502"/>
            <a:ext cx="8229600" cy="512497"/>
          </a:xfrm>
        </p:spPr>
        <p:txBody>
          <a:bodyPr anchor="ctr"/>
          <a:lstStyle>
            <a:lvl1pPr algn="l">
              <a:defRPr sz="3200">
                <a:solidFill>
                  <a:srgbClr val="FFFFFF"/>
                </a:solidFill>
                <a:latin typeface="+mn-lt"/>
              </a:defRPr>
            </a:lvl1pPr>
          </a:lstStyle>
          <a:p>
            <a:r>
              <a:rPr lang="en-US"/>
              <a:t>Click to edit Master title style</a:t>
            </a:r>
          </a:p>
        </p:txBody>
      </p:sp>
    </p:spTree>
    <p:extLst>
      <p:ext uri="{BB962C8B-B14F-4D97-AF65-F5344CB8AC3E}">
        <p14:creationId xmlns:p14="http://schemas.microsoft.com/office/powerpoint/2010/main" val="36767657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reaker">
    <p:spTree>
      <p:nvGrpSpPr>
        <p:cNvPr id="1" name=""/>
        <p:cNvGrpSpPr/>
        <p:nvPr/>
      </p:nvGrpSpPr>
      <p:grpSpPr>
        <a:xfrm>
          <a:off x="0" y="0"/>
          <a:ext cx="0" cy="0"/>
          <a:chOff x="0" y="0"/>
          <a:chExt cx="0" cy="0"/>
        </a:xfrm>
      </p:grpSpPr>
      <p:sp>
        <p:nvSpPr>
          <p:cNvPr id="7" name="Shape 175"/>
          <p:cNvSpPr/>
          <p:nvPr userDrawn="1"/>
        </p:nvSpPr>
        <p:spPr>
          <a:xfrm flipH="1" flipV="1">
            <a:off x="619568" y="3016100"/>
            <a:ext cx="589756" cy="0"/>
          </a:xfrm>
          <a:prstGeom prst="line">
            <a:avLst/>
          </a:prstGeom>
          <a:ln w="57150" cmpd="sng">
            <a:solidFill>
              <a:schemeClr val="bg1"/>
            </a:solidFill>
            <a:miter lim="400000"/>
          </a:ln>
        </p:spPr>
        <p:txBody>
          <a:bodyPr lIns="0" tIns="0" rIns="0" bIns="0"/>
          <a:lstStyle/>
          <a:p>
            <a:pPr defTabSz="171424">
              <a:defRPr sz="3200">
                <a:latin typeface="+mn-lt"/>
                <a:ea typeface="+mn-ea"/>
                <a:cs typeface="+mn-cs"/>
                <a:sym typeface="Helvetica"/>
              </a:defRPr>
            </a:pPr>
            <a:endParaRPr sz="3200" dirty="0">
              <a:latin typeface="+mn-lt"/>
            </a:endParaRPr>
          </a:p>
        </p:txBody>
      </p:sp>
      <p:sp>
        <p:nvSpPr>
          <p:cNvPr id="2" name="Slide Number Placeholder 1"/>
          <p:cNvSpPr>
            <a:spLocks noGrp="1"/>
          </p:cNvSpPr>
          <p:nvPr>
            <p:ph type="sldNum" sz="quarter" idx="10"/>
          </p:nvPr>
        </p:nvSpPr>
        <p:spPr/>
        <p:txBody>
          <a:bodyPr/>
          <a:lstStyle/>
          <a:p>
            <a:fld id="{2066355A-084C-D24E-9AD2-7E4FC41EA627}" type="slidenum">
              <a:rPr lang="en-US" smtClean="0"/>
              <a:pPr/>
              <a:t>‹#›</a:t>
            </a:fld>
            <a:endParaRPr lang="en-US" dirty="0"/>
          </a:p>
        </p:txBody>
      </p:sp>
      <p:sp>
        <p:nvSpPr>
          <p:cNvPr id="14" name="Title 13"/>
          <p:cNvSpPr>
            <a:spLocks noGrp="1"/>
          </p:cNvSpPr>
          <p:nvPr>
            <p:ph type="title"/>
          </p:nvPr>
        </p:nvSpPr>
        <p:spPr>
          <a:xfrm>
            <a:off x="457201" y="1433186"/>
            <a:ext cx="6327674" cy="1232645"/>
          </a:xfrm>
        </p:spPr>
        <p:txBody>
          <a:bodyPr anchor="b"/>
          <a:lstStyle>
            <a:lvl1pPr algn="l">
              <a:defRPr sz="4200">
                <a:latin typeface="+mn-lt"/>
              </a:defRPr>
            </a:lvl1pPr>
          </a:lstStyle>
          <a:p>
            <a:r>
              <a:rPr lang="en-US"/>
              <a:t>Click to edit Master title style</a:t>
            </a:r>
          </a:p>
        </p:txBody>
      </p:sp>
      <p:sp>
        <p:nvSpPr>
          <p:cNvPr id="16" name="Text Placeholder 15"/>
          <p:cNvSpPr>
            <a:spLocks noGrp="1"/>
          </p:cNvSpPr>
          <p:nvPr>
            <p:ph type="body" sz="quarter" idx="12"/>
          </p:nvPr>
        </p:nvSpPr>
        <p:spPr>
          <a:xfrm>
            <a:off x="457200" y="2657746"/>
            <a:ext cx="4987162" cy="369332"/>
          </a:xfrm>
        </p:spPr>
        <p:txBody>
          <a:bodyPr vert="horz" wrap="square" lIns="91440" tIns="45720" rIns="91440" bIns="45720" rtlCol="0" anchor="t" anchorCtr="0">
            <a:spAutoFit/>
          </a:bodyPr>
          <a:lstStyle>
            <a:lvl1pPr marL="342826" indent="-342826">
              <a:buNone/>
              <a:defRPr lang="en-US" sz="1800" baseline="0" dirty="0" smtClean="0">
                <a:solidFill>
                  <a:srgbClr val="7F7F7F"/>
                </a:solidFill>
                <a:latin typeface="+mn-lt"/>
                <a:cs typeface="Helvetica Neue Thin"/>
              </a:defRPr>
            </a:lvl1pPr>
            <a:lvl2pPr>
              <a:defRPr lang="en-US" sz="2000" strike="noStrike" cap="none" normalizeH="0" baseline="0" dirty="0" smtClean="0">
                <a:solidFill>
                  <a:schemeClr val="tx1"/>
                </a:solidFill>
                <a:latin typeface="Helvetica Neue"/>
                <a:cs typeface="Helvetica Neue"/>
              </a:defRPr>
            </a:lvl2pPr>
            <a:lvl3pPr>
              <a:defRPr lang="en-US" sz="1500" dirty="0" smtClean="0">
                <a:solidFill>
                  <a:schemeClr val="tx1"/>
                </a:solidFill>
                <a:latin typeface="Helvetica Neue"/>
                <a:cs typeface="Helvetica Neue"/>
              </a:defRPr>
            </a:lvl3pPr>
            <a:lvl4pPr>
              <a:defRPr lang="en-US" sz="1400" dirty="0" smtClean="0">
                <a:solidFill>
                  <a:schemeClr val="tx1"/>
                </a:solidFill>
                <a:latin typeface="Helvetica Neue"/>
                <a:cs typeface="Helvetica Neue"/>
              </a:defRPr>
            </a:lvl4pPr>
            <a:lvl5pPr>
              <a:defRPr lang="en-US" dirty="0">
                <a:solidFill>
                  <a:schemeClr val="tx1"/>
                </a:solidFill>
                <a:latin typeface="Helvetica Neue"/>
                <a:cs typeface="Helvetica Neue"/>
              </a:defRPr>
            </a:lvl5pPr>
          </a:lstStyle>
          <a:p>
            <a:pPr marL="0" lvl="0" indent="0" defTabSz="585164"/>
            <a:r>
              <a:rPr lang="en-US"/>
              <a:t>Click to edit Master text styles</a:t>
            </a:r>
          </a:p>
        </p:txBody>
      </p:sp>
    </p:spTree>
    <p:extLst>
      <p:ext uri="{BB962C8B-B14F-4D97-AF65-F5344CB8AC3E}">
        <p14:creationId xmlns:p14="http://schemas.microsoft.com/office/powerpoint/2010/main" val="31435974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logo + sub">
    <p:spTree>
      <p:nvGrpSpPr>
        <p:cNvPr id="1" name=""/>
        <p:cNvGrpSpPr/>
        <p:nvPr/>
      </p:nvGrpSpPr>
      <p:grpSpPr>
        <a:xfrm>
          <a:off x="0" y="0"/>
          <a:ext cx="0" cy="0"/>
          <a:chOff x="0" y="0"/>
          <a:chExt cx="0" cy="0"/>
        </a:xfrm>
      </p:grpSpPr>
      <p:sp>
        <p:nvSpPr>
          <p:cNvPr id="5" name="Slide Number Placeholder 10"/>
          <p:cNvSpPr>
            <a:spLocks noGrp="1"/>
          </p:cNvSpPr>
          <p:nvPr>
            <p:ph type="sldNum" sz="quarter" idx="14"/>
          </p:nvPr>
        </p:nvSpPr>
        <p:spPr>
          <a:xfrm>
            <a:off x="6756124" y="4757325"/>
            <a:ext cx="2057400" cy="273844"/>
          </a:xfrm>
        </p:spPr>
        <p:txBody>
          <a:bodyPr/>
          <a:lstStyle>
            <a:lvl1pPr>
              <a:defRPr>
                <a:solidFill>
                  <a:schemeClr val="tx1"/>
                </a:solidFill>
              </a:defRPr>
            </a:lvl1pPr>
          </a:lstStyle>
          <a:p>
            <a:fld id="{6788D6B8-9967-6747-A753-B4A97D6190D7}" type="slidenum">
              <a:rPr lang="en-US" smtClean="0"/>
              <a:pPr/>
              <a:t>‹#›</a:t>
            </a:fld>
            <a:endParaRPr lang="en-US" dirty="0"/>
          </a:p>
        </p:txBody>
      </p:sp>
      <p:sp>
        <p:nvSpPr>
          <p:cNvPr id="6" name="Title 5"/>
          <p:cNvSpPr>
            <a:spLocks noGrp="1"/>
          </p:cNvSpPr>
          <p:nvPr>
            <p:ph type="title"/>
          </p:nvPr>
        </p:nvSpPr>
        <p:spPr>
          <a:xfrm>
            <a:off x="457200" y="487050"/>
            <a:ext cx="8229600" cy="346297"/>
          </a:xfrm>
        </p:spPr>
        <p:txBody>
          <a:bodyPr anchor="ctr"/>
          <a:lstStyle>
            <a:lvl1pPr>
              <a:defRPr>
                <a:latin typeface="+mn-lt"/>
              </a:defRPr>
            </a:lvl1pPr>
          </a:lstStyle>
          <a:p>
            <a:r>
              <a:rPr lang="en-US"/>
              <a:t>Click to edit Master title style</a:t>
            </a:r>
          </a:p>
        </p:txBody>
      </p:sp>
      <p:sp>
        <p:nvSpPr>
          <p:cNvPr id="7" name="Slide Number Placeholder 1"/>
          <p:cNvSpPr txBox="1">
            <a:spLocks/>
          </p:cNvSpPr>
          <p:nvPr userDrawn="1"/>
        </p:nvSpPr>
        <p:spPr>
          <a:xfrm>
            <a:off x="8678427" y="129227"/>
            <a:ext cx="405284" cy="274637"/>
          </a:xfrm>
          <a:prstGeom prst="rect">
            <a:avLst/>
          </a:prstGeom>
        </p:spPr>
        <p:txBody>
          <a:bodyPr vert="horz" lIns="68580" tIns="34290" rIns="68580" bIns="34290" rtlCol="0" anchor="ctr"/>
          <a:lstStyle>
            <a:defPPr>
              <a:defRPr lang="en-US"/>
            </a:defPPr>
            <a:lvl1pPr marL="0" algn="ctr" defTabSz="914400" rtl="0" eaLnBrk="1" latinLnBrk="0" hangingPunct="1">
              <a:defRPr sz="1467"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66355A-084C-D24E-9AD2-7E4FC41EA627}" type="slidenum">
              <a:rPr lang="en-US" sz="1100" smtClean="0"/>
              <a:pPr/>
              <a:t>‹#›</a:t>
            </a:fld>
            <a:endParaRPr lang="en-US" sz="1100" dirty="0"/>
          </a:p>
        </p:txBody>
      </p:sp>
    </p:spTree>
    <p:extLst>
      <p:ext uri="{BB962C8B-B14F-4D97-AF65-F5344CB8AC3E}">
        <p14:creationId xmlns:p14="http://schemas.microsoft.com/office/powerpoint/2010/main" val="42213831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Rectangle 4"/>
          <p:cNvSpPr/>
          <p:nvPr userDrawn="1"/>
        </p:nvSpPr>
        <p:spPr>
          <a:xfrm>
            <a:off x="1" y="1257"/>
            <a:ext cx="9144001" cy="514099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algn="ctr"/>
            <a:endParaRPr lang="en-US" sz="1406" dirty="0">
              <a:solidFill>
                <a:prstClr val="white">
                  <a:lumMod val="50000"/>
                </a:prstClr>
              </a:solidFill>
            </a:endParaRPr>
          </a:p>
        </p:txBody>
      </p:sp>
      <p:pic>
        <p:nvPicPr>
          <p:cNvPr id="3" name="Picture 2" descr="foundry white lines.png"/>
          <p:cNvPicPr>
            <a:picLocks noChangeAspect="1"/>
          </p:cNvPicPr>
          <p:nvPr userDrawn="1"/>
        </p:nvPicPr>
        <p:blipFill rotWithShape="1">
          <a:blip r:embed="rId2" cstate="email">
            <a:alphaModFix amt="16000"/>
            <a:extLst>
              <a:ext uri="{28A0092B-C50C-407E-A947-70E740481C1C}">
                <a14:useLocalDpi xmlns:a14="http://schemas.microsoft.com/office/drawing/2010/main"/>
              </a:ext>
            </a:extLst>
          </a:blip>
          <a:srcRect/>
          <a:stretch/>
        </p:blipFill>
        <p:spPr>
          <a:xfrm>
            <a:off x="3990732" y="2"/>
            <a:ext cx="5153268" cy="51435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8578" y="1"/>
            <a:ext cx="2115623" cy="680339"/>
          </a:xfrm>
          <a:prstGeom prst="rect">
            <a:avLst/>
          </a:prstGeom>
        </p:spPr>
      </p:pic>
      <p:sp>
        <p:nvSpPr>
          <p:cNvPr id="2" name="Title 1"/>
          <p:cNvSpPr>
            <a:spLocks noGrp="1"/>
          </p:cNvSpPr>
          <p:nvPr>
            <p:ph type="title"/>
          </p:nvPr>
        </p:nvSpPr>
        <p:spPr>
          <a:xfrm>
            <a:off x="457200" y="2315502"/>
            <a:ext cx="8229600" cy="512497"/>
          </a:xfrm>
        </p:spPr>
        <p:txBody>
          <a:bodyPr anchor="ctr"/>
          <a:lstStyle>
            <a:lvl1pPr algn="l">
              <a:defRPr sz="3200">
                <a:solidFill>
                  <a:srgbClr val="FFFFFF"/>
                </a:solidFill>
                <a:latin typeface="+mn-lt"/>
              </a:defRPr>
            </a:lvl1pPr>
          </a:lstStyle>
          <a:p>
            <a:r>
              <a:rPr lang="en-US"/>
              <a:t>Click to edit Master title style</a:t>
            </a:r>
          </a:p>
        </p:txBody>
      </p:sp>
    </p:spTree>
    <p:extLst>
      <p:ext uri="{BB962C8B-B14F-4D97-AF65-F5344CB8AC3E}">
        <p14:creationId xmlns:p14="http://schemas.microsoft.com/office/powerpoint/2010/main" val="15013552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Split screen">
    <p:spTree>
      <p:nvGrpSpPr>
        <p:cNvPr id="1" name=""/>
        <p:cNvGrpSpPr/>
        <p:nvPr/>
      </p:nvGrpSpPr>
      <p:grpSpPr>
        <a:xfrm>
          <a:off x="0" y="0"/>
          <a:ext cx="0" cy="0"/>
          <a:chOff x="0" y="0"/>
          <a:chExt cx="0" cy="0"/>
        </a:xfrm>
      </p:grpSpPr>
      <p:sp>
        <p:nvSpPr>
          <p:cNvPr id="8" name="Rectangle 7"/>
          <p:cNvSpPr/>
          <p:nvPr userDrawn="1"/>
        </p:nvSpPr>
        <p:spPr>
          <a:xfrm>
            <a:off x="3875418" y="1257"/>
            <a:ext cx="5268584" cy="514099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algn="ctr"/>
            <a:endParaRPr lang="en-US" sz="1406" dirty="0">
              <a:solidFill>
                <a:prstClr val="white">
                  <a:lumMod val="50000"/>
                </a:prstClr>
              </a:solidFill>
            </a:endParaRPr>
          </a:p>
        </p:txBody>
      </p:sp>
      <p:sp>
        <p:nvSpPr>
          <p:cNvPr id="6" name="Title 5"/>
          <p:cNvSpPr>
            <a:spLocks noGrp="1"/>
          </p:cNvSpPr>
          <p:nvPr>
            <p:ph type="title"/>
          </p:nvPr>
        </p:nvSpPr>
        <p:spPr>
          <a:xfrm>
            <a:off x="1" y="2037779"/>
            <a:ext cx="3225800" cy="978729"/>
          </a:xfrm>
        </p:spPr>
        <p:txBody>
          <a:bodyPr vert="horz" lIns="91440" tIns="45720" rIns="91440" bIns="45720" rtlCol="0" anchor="ctr">
            <a:spAutoFit/>
          </a:bodyPr>
          <a:lstStyle>
            <a:lvl1pPr algn="r">
              <a:defRPr lang="en-US" sz="3200" dirty="0">
                <a:latin typeface="+mn-lt"/>
                <a:cs typeface="Helvetica"/>
              </a:defRPr>
            </a:lvl1pPr>
          </a:lstStyle>
          <a:p>
            <a:pPr marL="0" lvl="0" algn="r"/>
            <a:r>
              <a:rPr lang="en-US"/>
              <a:t>Click to edit Master title style</a:t>
            </a:r>
          </a:p>
        </p:txBody>
      </p:sp>
      <p:sp>
        <p:nvSpPr>
          <p:cNvPr id="13" name="L-Shape 12"/>
          <p:cNvSpPr/>
          <p:nvPr userDrawn="1"/>
        </p:nvSpPr>
        <p:spPr>
          <a:xfrm rot="13500000">
            <a:off x="3312662" y="2392533"/>
            <a:ext cx="265048" cy="265046"/>
          </a:xfrm>
          <a:prstGeom prst="corner">
            <a:avLst>
              <a:gd name="adj1" fmla="val 24751"/>
              <a:gd name="adj2" fmla="val 26149"/>
            </a:avLst>
          </a:prstGeom>
          <a:solidFill>
            <a:schemeClr val="bg1">
              <a:lumMod val="5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black">
                  <a:lumMod val="75000"/>
                  <a:lumOff val="25000"/>
                </a:prstClr>
              </a:solidFill>
            </a:endParaRPr>
          </a:p>
        </p:txBody>
      </p:sp>
      <p:sp>
        <p:nvSpPr>
          <p:cNvPr id="14" name="Text Placeholder 13"/>
          <p:cNvSpPr>
            <a:spLocks noGrp="1"/>
          </p:cNvSpPr>
          <p:nvPr>
            <p:ph type="body" sz="quarter" idx="15"/>
          </p:nvPr>
        </p:nvSpPr>
        <p:spPr>
          <a:xfrm>
            <a:off x="4474307" y="2384729"/>
            <a:ext cx="4230078" cy="280654"/>
          </a:xfrm>
        </p:spPr>
        <p:txBody>
          <a:bodyPr wrap="square" anchor="ctr">
            <a:spAutoFit/>
          </a:bodyPr>
          <a:lstStyle>
            <a:lvl1pPr>
              <a:defRPr lang="en-US" sz="1800" smtClean="0">
                <a:solidFill>
                  <a:schemeClr val="bg1"/>
                </a:solidFill>
                <a:latin typeface="Helvetica Light"/>
                <a:cs typeface="Helvetica Light"/>
              </a:defRPr>
            </a:lvl1pPr>
            <a:lvl2pPr>
              <a:defRPr lang="en-US" sz="1800" smtClean="0">
                <a:solidFill>
                  <a:schemeClr val="tx1"/>
                </a:solidFill>
                <a:latin typeface="+mn-lt"/>
                <a:cs typeface="+mn-cs"/>
              </a:defRPr>
            </a:lvl2pPr>
            <a:lvl3pPr>
              <a:defRPr lang="en-US" sz="1800" smtClean="0">
                <a:solidFill>
                  <a:schemeClr val="tx1"/>
                </a:solidFill>
                <a:latin typeface="+mn-lt"/>
                <a:cs typeface="+mn-cs"/>
              </a:defRPr>
            </a:lvl3pPr>
            <a:lvl4pPr>
              <a:defRPr lang="en-US" sz="1800" smtClean="0">
                <a:solidFill>
                  <a:schemeClr val="tx1"/>
                </a:solidFill>
                <a:latin typeface="+mn-lt"/>
                <a:cs typeface="+mn-cs"/>
              </a:defRPr>
            </a:lvl4pPr>
            <a:lvl5pPr>
              <a:defRPr lang="en-US" sz="1800">
                <a:solidFill>
                  <a:schemeClr val="tx1"/>
                </a:solidFill>
                <a:latin typeface="+mn-lt"/>
                <a:cs typeface="+mn-cs"/>
              </a:defRPr>
            </a:lvl5pPr>
          </a:lstStyle>
          <a:p>
            <a:pPr lvl="0">
              <a:lnSpc>
                <a:spcPct val="110000"/>
              </a:lnSpc>
              <a:spcBef>
                <a:spcPts val="2000"/>
              </a:spcBef>
            </a:pPr>
            <a:r>
              <a:rPr lang="en-US"/>
              <a:t>Click to edit Master text styles</a:t>
            </a:r>
          </a:p>
        </p:txBody>
      </p:sp>
      <p:sp>
        <p:nvSpPr>
          <p:cNvPr id="11" name="Slide Number Placeholder 5"/>
          <p:cNvSpPr>
            <a:spLocks noGrp="1"/>
          </p:cNvSpPr>
          <p:nvPr>
            <p:ph type="sldNum" sz="quarter" idx="4"/>
          </p:nvPr>
        </p:nvSpPr>
        <p:spPr>
          <a:xfrm>
            <a:off x="6620480" y="4767264"/>
            <a:ext cx="2133600" cy="273844"/>
          </a:xfrm>
          <a:prstGeom prst="rect">
            <a:avLst/>
          </a:prstGeom>
        </p:spPr>
        <p:txBody>
          <a:bodyPr vert="horz" lIns="91423" tIns="45711" rIns="91423" bIns="45711" rtlCol="0" anchor="ctr"/>
          <a:lstStyle>
            <a:lvl1pPr algn="r">
              <a:defRPr sz="700">
                <a:solidFill>
                  <a:schemeClr val="tx1">
                    <a:lumMod val="65000"/>
                    <a:lumOff val="35000"/>
                  </a:schemeClr>
                </a:solidFill>
                <a:latin typeface="Helvetica Neue Light"/>
              </a:defRPr>
            </a:lvl1pPr>
          </a:lstStyle>
          <a:p>
            <a:fld id="{2066355A-084C-D24E-9AD2-7E4FC41EA627}"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12" name="TextBox 11"/>
          <p:cNvSpPr txBox="1"/>
          <p:nvPr userDrawn="1"/>
        </p:nvSpPr>
        <p:spPr>
          <a:xfrm>
            <a:off x="313903" y="4830940"/>
            <a:ext cx="4522871" cy="170431"/>
          </a:xfrm>
          <a:prstGeom prst="rect">
            <a:avLst/>
          </a:prstGeom>
          <a:noFill/>
        </p:spPr>
        <p:txBody>
          <a:bodyPr wrap="square" rtlCol="0">
            <a:spAutoFit/>
          </a:bodyPr>
          <a:lstStyle/>
          <a:p>
            <a:pPr>
              <a:lnSpc>
                <a:spcPct val="110000"/>
              </a:lnSpc>
              <a:buFont typeface="Arial"/>
              <a:buNone/>
            </a:pPr>
            <a:r>
              <a:rPr lang="en-US" sz="500" dirty="0">
                <a:solidFill>
                  <a:prstClr val="white">
                    <a:lumMod val="50000"/>
                  </a:prstClr>
                </a:solidFill>
                <a:latin typeface="Arial"/>
                <a:cs typeface="Arial"/>
              </a:rPr>
              <a:t>© 2017 Cognizant Digital. Confidential. For internal use only. All rights reserved.</a:t>
            </a:r>
          </a:p>
        </p:txBody>
      </p:sp>
    </p:spTree>
    <p:extLst>
      <p:ext uri="{BB962C8B-B14F-4D97-AF65-F5344CB8AC3E}">
        <p14:creationId xmlns:p14="http://schemas.microsoft.com/office/powerpoint/2010/main" val="22374220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theme" Target="../theme/theme3.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theme" Target="../theme/theme4.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8" Type="http://schemas.openxmlformats.org/officeDocument/2006/relationships/slideLayout" Target="../slideLayouts/slideLayout108.xml"/><Relationship Id="rId3"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image" Target="../media/image26.png"/><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5.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5" Type="http://schemas.openxmlformats.org/officeDocument/2006/relationships/slideLayout" Target="../slideLayouts/slideLayout153.xml"/><Relationship Id="rId10" Type="http://schemas.openxmlformats.org/officeDocument/2006/relationships/image" Target="../media/image35.jpeg"/><Relationship Id="rId4" Type="http://schemas.openxmlformats.org/officeDocument/2006/relationships/slideLayout" Target="../slideLayouts/slideLayout152.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261B0955-C82B-41C7-9FC0-08F13757F284}" type="datetime1">
              <a:rPr lang="en-US" smtClean="0"/>
              <a:t>3/28/2022</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558933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815" r:id="rId38"/>
    <p:sldLayoutId id="2147483827" r:id="rId39"/>
  </p:sldLayoutIdLst>
  <p:hf hd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72C7141F-1075-416F-B85B-2A67B4DBA6BF}" type="datetime1">
              <a:rPr lang="en-US" smtClean="0"/>
              <a:t>3/28/2022</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2021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51737204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816" r:id="rId12"/>
  </p:sldLayoutIdLst>
  <p:hf hd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72C7141F-1075-416F-B85B-2A67B4DBA6BF}" type="datetime1">
              <a:rPr lang="en-US" smtClean="0"/>
              <a:t>3/28/2022</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2018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8350900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Lst>
  <p:hf hd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261B0955-C82B-41C7-9FC0-08F13757F284}" type="datetime1">
              <a:rPr lang="en-US" smtClean="0"/>
              <a:t>3/28/2022</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13183386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800" r:id="rId36"/>
    <p:sldLayoutId id="2147483801" r:id="rId37"/>
  </p:sldLayoutIdLst>
  <p:hf hd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185342"/>
            <a:ext cx="8378952" cy="621030"/>
          </a:xfrm>
          <a:prstGeom prst="rect">
            <a:avLst/>
          </a:prstGeom>
        </p:spPr>
        <p:txBody>
          <a:bodyPr vert="horz" lIns="0" tIns="0" rIns="0" bIns="0" rtlCol="0" anchor="t" anchorCtr="0">
            <a:noAutofit/>
          </a:bodyPr>
          <a:lstStyle/>
          <a:p>
            <a:r>
              <a:rPr lang="en-US"/>
              <a:t>Click to edit Master title style</a:t>
            </a:r>
            <a:br>
              <a:rPr lang="en-US"/>
            </a:br>
            <a:endParaRPr lang="en-US"/>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60386" y="4695413"/>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2021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6" name="Picture 5">
            <a:extLst>
              <a:ext uri="{FF2B5EF4-FFF2-40B4-BE49-F238E27FC236}">
                <a16:creationId xmlns:a16="http://schemas.microsoft.com/office/drawing/2014/main" id="{A75C5FF7-2DC4-5442-BB0D-C1FF3C41C2F6}"/>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black">
          <a:xfrm>
            <a:off x="7723970" y="4834533"/>
            <a:ext cx="1039031" cy="222997"/>
          </a:xfrm>
          <a:prstGeom prst="rect">
            <a:avLst/>
          </a:prstGeom>
        </p:spPr>
      </p:pic>
    </p:spTree>
    <p:extLst>
      <p:ext uri="{BB962C8B-B14F-4D97-AF65-F5344CB8AC3E}">
        <p14:creationId xmlns:p14="http://schemas.microsoft.com/office/powerpoint/2010/main" val="381277791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hf hdr="0" dt="0"/>
  <p:txStyles>
    <p:titleStyle>
      <a:lvl1pPr algn="l" defTabSz="914333" rtl="0" eaLnBrk="1" latinLnBrk="0" hangingPunct="1">
        <a:lnSpc>
          <a:spcPct val="90000"/>
        </a:lnSpc>
        <a:spcBef>
          <a:spcPct val="0"/>
        </a:spcBef>
        <a:buNone/>
        <a:defRPr sz="2000"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33"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42" indent="-171442" algn="l" defTabSz="914333"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30" indent="-171442" algn="l" defTabSz="914333"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60" indent="-115882" algn="l" defTabSz="914333"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796" indent="-173030" algn="l" defTabSz="914333"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15" indent="-228582" algn="l" defTabSz="914333"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498" indent="-228582" algn="l" defTabSz="914333"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080" indent="-228582" algn="l" defTabSz="914333"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080" indent="-228582" algn="l" defTabSz="914333"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35">
          <p15:clr>
            <a:srgbClr val="F26B43"/>
          </p15:clr>
        </p15:guide>
        <p15:guide id="3" pos="3105">
          <p15:clr>
            <a:srgbClr val="F26B43"/>
          </p15:clr>
        </p15:guide>
        <p15:guide id="4" orient="horz" pos="1681">
          <p15:clr>
            <a:srgbClr val="F26B43"/>
          </p15:clr>
        </p15:guide>
        <p15:guide id="5" orient="horz" pos="317">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10" cstate="print">
            <a:extLst>
              <a:ext uri="{28A0092B-C50C-407E-A947-70E740481C1C}">
                <a14:useLocalDpi xmlns:a14="http://schemas.microsoft.com/office/drawing/2010/main" val="0"/>
              </a:ext>
            </a:extLst>
          </a:blip>
          <a:srcRect t="7372"/>
          <a:stretch/>
        </p:blipFill>
        <p:spPr>
          <a:xfrm>
            <a:off x="1626" y="381837"/>
            <a:ext cx="9169203" cy="4780920"/>
          </a:xfrm>
          <a:prstGeom prst="rect">
            <a:avLst/>
          </a:prstGeom>
        </p:spPr>
      </p:pic>
      <p:sp>
        <p:nvSpPr>
          <p:cNvPr id="8" name="Rectangle 42"/>
          <p:cNvSpPr txBox="1">
            <a:spLocks noChangeArrowheads="1"/>
          </p:cNvSpPr>
          <p:nvPr userDrawn="1"/>
        </p:nvSpPr>
        <p:spPr bwMode="auto">
          <a:xfrm>
            <a:off x="3934768" y="4753003"/>
            <a:ext cx="1414305" cy="342900"/>
          </a:xfrm>
          <a:prstGeom prst="rect">
            <a:avLst/>
          </a:prstGeom>
          <a:ln>
            <a:miter lim="800000"/>
            <a:headEnd/>
            <a:tailEnd/>
          </a:ln>
        </p:spPr>
        <p:txBody>
          <a:bodyPr vert="horz" wrap="square" lIns="88405" tIns="44202" rIns="88405" bIns="44202" numCol="1" anchor="t" anchorCtr="0" compatLnSpc="1">
            <a:prstTxWarp prst="textNoShape">
              <a:avLst/>
            </a:prstTxWarp>
          </a:bodyPr>
          <a:lstStyle>
            <a:defPPr>
              <a:defRPr lang="en-US"/>
            </a:defPPr>
            <a:lvl1pPr algn="r" rtl="0" eaLnBrk="0" fontAlgn="base" hangingPunct="0">
              <a:lnSpc>
                <a:spcPct val="110000"/>
              </a:lnSpc>
              <a:spcBef>
                <a:spcPct val="0"/>
              </a:spcBef>
              <a:spcAft>
                <a:spcPct val="0"/>
              </a:spcAft>
              <a:defRPr sz="1000" kern="1200">
                <a:solidFill>
                  <a:schemeClr val="tx1"/>
                </a:solidFill>
                <a:latin typeface="Arial Black"/>
                <a:ea typeface="ＭＳ Ｐゴシック" pitchFamily="-112" charset="-128"/>
                <a:cs typeface="Arial Black"/>
              </a:defRPr>
            </a:lvl1pPr>
            <a:lvl2pPr marL="4572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2pPr>
            <a:lvl3pPr marL="9144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3pPr>
            <a:lvl4pPr marL="13716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4pPr>
            <a:lvl5pPr marL="18288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5pPr>
            <a:lvl6pPr marL="22860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6pPr>
            <a:lvl7pPr marL="27432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7pPr>
            <a:lvl8pPr marL="32004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8pPr>
            <a:lvl9pPr marL="36576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9pPr>
          </a:lstStyle>
          <a:p>
            <a:pPr defTabSz="442031">
              <a:defRPr/>
            </a:pPr>
            <a:fld id="{2908979A-3B3B-0440-81CD-C4B12DF3B898}" type="slidenum">
              <a:rPr lang="en-US" sz="825" b="1" smtClean="0">
                <a:solidFill>
                  <a:srgbClr val="000000"/>
                </a:solidFill>
                <a:latin typeface="Arial Rounded MT Bold" panose="020F0704030504030204" pitchFamily="34" charset="0"/>
              </a:rPr>
              <a:pPr defTabSz="442031">
                <a:defRPr/>
              </a:pPr>
              <a:t>‹#›</a:t>
            </a:fld>
            <a:r>
              <a:rPr lang="en-US" sz="825" b="1">
                <a:solidFill>
                  <a:srgbClr val="000000"/>
                </a:solidFill>
                <a:latin typeface="Arial Rounded MT Bold" panose="020F0704030504030204" pitchFamily="34" charset="0"/>
              </a:rPr>
              <a:t> </a:t>
            </a:r>
            <a:r>
              <a:rPr lang="en-US" sz="825">
                <a:solidFill>
                  <a:srgbClr val="000000"/>
                </a:solidFill>
                <a:latin typeface="Arial Rounded MT Bold" panose="020F0704030504030204" pitchFamily="34" charset="0"/>
              </a:rPr>
              <a:t>|  </a:t>
            </a:r>
            <a:r>
              <a:rPr lang="en-US" sz="825">
                <a:solidFill>
                  <a:prstClr val="black"/>
                </a:solidFill>
                <a:latin typeface="Arial Rounded MT Bold" panose="020F0704030504030204" pitchFamily="34" charset="0"/>
                <a:ea typeface="Arial Bold" pitchFamily="-112" charset="0"/>
                <a:cs typeface="Arial"/>
              </a:rPr>
              <a:t>© 2020, Cognizant</a:t>
            </a:r>
            <a:endParaRPr lang="en-US" sz="900">
              <a:solidFill>
                <a:prstClr val="black"/>
              </a:solidFill>
              <a:latin typeface="Arial Rounded MT Bold" panose="020F0704030504030204" pitchFamily="34" charset="0"/>
              <a:ea typeface="Arial Bold" pitchFamily="-112" charset="0"/>
              <a:cs typeface="Arial"/>
            </a:endParaRPr>
          </a:p>
          <a:p>
            <a:endParaRPr lang="en-US" sz="825" b="1">
              <a:solidFill>
                <a:srgbClr val="000000"/>
              </a:solidFill>
              <a:latin typeface="Arial Rounded MT Bold" panose="020F0704030504030204" pitchFamily="34" charset="0"/>
            </a:endParaRPr>
          </a:p>
        </p:txBody>
      </p:sp>
    </p:spTree>
    <p:extLst>
      <p:ext uri="{BB962C8B-B14F-4D97-AF65-F5344CB8AC3E}">
        <p14:creationId xmlns:p14="http://schemas.microsoft.com/office/powerpoint/2010/main" val="320462713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Lst>
  <p:txStyles>
    <p:titleStyle>
      <a:lvl1pPr algn="ctr" defTabSz="442031" rtl="0" eaLnBrk="1" latinLnBrk="0" hangingPunct="1">
        <a:spcBef>
          <a:spcPct val="0"/>
        </a:spcBef>
        <a:buNone/>
        <a:defRPr sz="4276" kern="1200">
          <a:solidFill>
            <a:schemeClr val="tx1"/>
          </a:solidFill>
          <a:latin typeface="+mj-lt"/>
          <a:ea typeface="+mj-ea"/>
          <a:cs typeface="+mj-cs"/>
        </a:defRPr>
      </a:lvl1pPr>
    </p:titleStyle>
    <p:bodyStyle>
      <a:lvl1pPr marL="331522" indent="-331522" algn="l" defTabSz="442031" rtl="0" eaLnBrk="1" latinLnBrk="0" hangingPunct="1">
        <a:spcBef>
          <a:spcPct val="20000"/>
        </a:spcBef>
        <a:buFont typeface="Arial"/>
        <a:buChar char="•"/>
        <a:defRPr sz="3076" kern="1200">
          <a:solidFill>
            <a:schemeClr val="tx1"/>
          </a:solidFill>
          <a:latin typeface="+mn-lt"/>
          <a:ea typeface="+mn-ea"/>
          <a:cs typeface="+mn-cs"/>
        </a:defRPr>
      </a:lvl1pPr>
      <a:lvl2pPr marL="718300" indent="-276269" algn="l" defTabSz="442031" rtl="0" eaLnBrk="1" latinLnBrk="0" hangingPunct="1">
        <a:spcBef>
          <a:spcPct val="20000"/>
        </a:spcBef>
        <a:buFont typeface="Arial"/>
        <a:buChar char="–"/>
        <a:defRPr sz="2701" kern="1200">
          <a:solidFill>
            <a:schemeClr val="tx1"/>
          </a:solidFill>
          <a:latin typeface="+mn-lt"/>
          <a:ea typeface="+mn-ea"/>
          <a:cs typeface="+mn-cs"/>
        </a:defRPr>
      </a:lvl2pPr>
      <a:lvl3pPr marL="1105077" indent="-221016" algn="l" defTabSz="442031" rtl="0" eaLnBrk="1" latinLnBrk="0" hangingPunct="1">
        <a:spcBef>
          <a:spcPct val="20000"/>
        </a:spcBef>
        <a:buFont typeface="Arial"/>
        <a:buChar char="•"/>
        <a:defRPr sz="2251" kern="1200">
          <a:solidFill>
            <a:schemeClr val="tx1"/>
          </a:solidFill>
          <a:latin typeface="+mn-lt"/>
          <a:ea typeface="+mn-ea"/>
          <a:cs typeface="+mn-cs"/>
        </a:defRPr>
      </a:lvl3pPr>
      <a:lvl4pPr marL="1547107" indent="-221016" algn="l" defTabSz="442031" rtl="0" eaLnBrk="1" latinLnBrk="0" hangingPunct="1">
        <a:spcBef>
          <a:spcPct val="20000"/>
        </a:spcBef>
        <a:buFont typeface="Arial"/>
        <a:buChar char="–"/>
        <a:defRPr sz="1951" kern="1200">
          <a:solidFill>
            <a:schemeClr val="tx1"/>
          </a:solidFill>
          <a:latin typeface="+mn-lt"/>
          <a:ea typeface="+mn-ea"/>
          <a:cs typeface="+mn-cs"/>
        </a:defRPr>
      </a:lvl4pPr>
      <a:lvl5pPr marL="1989139" indent="-221016" algn="l" defTabSz="442031" rtl="0" eaLnBrk="1" latinLnBrk="0" hangingPunct="1">
        <a:spcBef>
          <a:spcPct val="20000"/>
        </a:spcBef>
        <a:buFont typeface="Arial"/>
        <a:buChar char="»"/>
        <a:defRPr sz="1951" kern="1200">
          <a:solidFill>
            <a:schemeClr val="tx1"/>
          </a:solidFill>
          <a:latin typeface="+mn-lt"/>
          <a:ea typeface="+mn-ea"/>
          <a:cs typeface="+mn-cs"/>
        </a:defRPr>
      </a:lvl5pPr>
      <a:lvl6pPr marL="2431169" indent="-221016" algn="l" defTabSz="442031" rtl="0" eaLnBrk="1" latinLnBrk="0" hangingPunct="1">
        <a:spcBef>
          <a:spcPct val="20000"/>
        </a:spcBef>
        <a:buFont typeface="Arial"/>
        <a:buChar char="•"/>
        <a:defRPr sz="1951" kern="1200">
          <a:solidFill>
            <a:schemeClr val="tx1"/>
          </a:solidFill>
          <a:latin typeface="+mn-lt"/>
          <a:ea typeface="+mn-ea"/>
          <a:cs typeface="+mn-cs"/>
        </a:defRPr>
      </a:lvl6pPr>
      <a:lvl7pPr marL="2873199" indent="-221016" algn="l" defTabSz="442031" rtl="0" eaLnBrk="1" latinLnBrk="0" hangingPunct="1">
        <a:spcBef>
          <a:spcPct val="20000"/>
        </a:spcBef>
        <a:buFont typeface="Arial"/>
        <a:buChar char="•"/>
        <a:defRPr sz="1951" kern="1200">
          <a:solidFill>
            <a:schemeClr val="tx1"/>
          </a:solidFill>
          <a:latin typeface="+mn-lt"/>
          <a:ea typeface="+mn-ea"/>
          <a:cs typeface="+mn-cs"/>
        </a:defRPr>
      </a:lvl7pPr>
      <a:lvl8pPr marL="3315231" indent="-221016" algn="l" defTabSz="442031" rtl="0" eaLnBrk="1" latinLnBrk="0" hangingPunct="1">
        <a:spcBef>
          <a:spcPct val="20000"/>
        </a:spcBef>
        <a:buFont typeface="Arial"/>
        <a:buChar char="•"/>
        <a:defRPr sz="1951" kern="1200">
          <a:solidFill>
            <a:schemeClr val="tx1"/>
          </a:solidFill>
          <a:latin typeface="+mn-lt"/>
          <a:ea typeface="+mn-ea"/>
          <a:cs typeface="+mn-cs"/>
        </a:defRPr>
      </a:lvl8pPr>
      <a:lvl9pPr marL="3757260" indent="-221016" algn="l" defTabSz="442031" rtl="0" eaLnBrk="1" latinLnBrk="0" hangingPunct="1">
        <a:spcBef>
          <a:spcPct val="20000"/>
        </a:spcBef>
        <a:buFont typeface="Arial"/>
        <a:buChar char="•"/>
        <a:defRPr sz="1951" kern="1200">
          <a:solidFill>
            <a:schemeClr val="tx1"/>
          </a:solidFill>
          <a:latin typeface="+mn-lt"/>
          <a:ea typeface="+mn-ea"/>
          <a:cs typeface="+mn-cs"/>
        </a:defRPr>
      </a:lvl9pPr>
    </p:bodyStyle>
    <p:otherStyle>
      <a:defPPr>
        <a:defRPr lang="en-US"/>
      </a:defPPr>
      <a:lvl1pPr marL="0" algn="l" defTabSz="442031" rtl="0" eaLnBrk="1" latinLnBrk="0" hangingPunct="1">
        <a:defRPr sz="1800" kern="1200">
          <a:solidFill>
            <a:schemeClr val="tx1"/>
          </a:solidFill>
          <a:latin typeface="+mn-lt"/>
          <a:ea typeface="+mn-ea"/>
          <a:cs typeface="+mn-cs"/>
        </a:defRPr>
      </a:lvl1pPr>
      <a:lvl2pPr marL="442031" algn="l" defTabSz="442031" rtl="0" eaLnBrk="1" latinLnBrk="0" hangingPunct="1">
        <a:defRPr sz="1800" kern="1200">
          <a:solidFill>
            <a:schemeClr val="tx1"/>
          </a:solidFill>
          <a:latin typeface="+mn-lt"/>
          <a:ea typeface="+mn-ea"/>
          <a:cs typeface="+mn-cs"/>
        </a:defRPr>
      </a:lvl2pPr>
      <a:lvl3pPr marL="884061" algn="l" defTabSz="442031" rtl="0" eaLnBrk="1" latinLnBrk="0" hangingPunct="1">
        <a:defRPr sz="1800" kern="1200">
          <a:solidFill>
            <a:schemeClr val="tx1"/>
          </a:solidFill>
          <a:latin typeface="+mn-lt"/>
          <a:ea typeface="+mn-ea"/>
          <a:cs typeface="+mn-cs"/>
        </a:defRPr>
      </a:lvl3pPr>
      <a:lvl4pPr marL="1326093" algn="l" defTabSz="442031" rtl="0" eaLnBrk="1" latinLnBrk="0" hangingPunct="1">
        <a:defRPr sz="1800" kern="1200">
          <a:solidFill>
            <a:schemeClr val="tx1"/>
          </a:solidFill>
          <a:latin typeface="+mn-lt"/>
          <a:ea typeface="+mn-ea"/>
          <a:cs typeface="+mn-cs"/>
        </a:defRPr>
      </a:lvl4pPr>
      <a:lvl5pPr marL="1768122" algn="l" defTabSz="442031" rtl="0" eaLnBrk="1" latinLnBrk="0" hangingPunct="1">
        <a:defRPr sz="1800" kern="1200">
          <a:solidFill>
            <a:schemeClr val="tx1"/>
          </a:solidFill>
          <a:latin typeface="+mn-lt"/>
          <a:ea typeface="+mn-ea"/>
          <a:cs typeface="+mn-cs"/>
        </a:defRPr>
      </a:lvl5pPr>
      <a:lvl6pPr marL="2210153" algn="l" defTabSz="442031" rtl="0" eaLnBrk="1" latinLnBrk="0" hangingPunct="1">
        <a:defRPr sz="1800" kern="1200">
          <a:solidFill>
            <a:schemeClr val="tx1"/>
          </a:solidFill>
          <a:latin typeface="+mn-lt"/>
          <a:ea typeface="+mn-ea"/>
          <a:cs typeface="+mn-cs"/>
        </a:defRPr>
      </a:lvl6pPr>
      <a:lvl7pPr marL="2652184" algn="l" defTabSz="442031" rtl="0" eaLnBrk="1" latinLnBrk="0" hangingPunct="1">
        <a:defRPr sz="1800" kern="1200">
          <a:solidFill>
            <a:schemeClr val="tx1"/>
          </a:solidFill>
          <a:latin typeface="+mn-lt"/>
          <a:ea typeface="+mn-ea"/>
          <a:cs typeface="+mn-cs"/>
        </a:defRPr>
      </a:lvl7pPr>
      <a:lvl8pPr marL="3094215" algn="l" defTabSz="442031" rtl="0" eaLnBrk="1" latinLnBrk="0" hangingPunct="1">
        <a:defRPr sz="1800" kern="1200">
          <a:solidFill>
            <a:schemeClr val="tx1"/>
          </a:solidFill>
          <a:latin typeface="+mn-lt"/>
          <a:ea typeface="+mn-ea"/>
          <a:cs typeface="+mn-cs"/>
        </a:defRPr>
      </a:lvl8pPr>
      <a:lvl9pPr marL="3536246" algn="l" defTabSz="44203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slide" Target="slide28.xml"/><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69.svg"/><Relationship Id="rId5" Type="http://schemas.openxmlformats.org/officeDocument/2006/relationships/image" Target="../media/image68.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jpeg"/><Relationship Id="rId7" Type="http://schemas.openxmlformats.org/officeDocument/2006/relationships/image" Target="../media/image75.emf"/><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image" Target="../media/image74.emf"/><Relationship Id="rId5" Type="http://schemas.openxmlformats.org/officeDocument/2006/relationships/image" Target="../media/image73.jpeg"/><Relationship Id="rId10" Type="http://schemas.openxmlformats.org/officeDocument/2006/relationships/image" Target="../media/image77.png"/><Relationship Id="rId4" Type="http://schemas.openxmlformats.org/officeDocument/2006/relationships/image" Target="../media/image72.jpeg"/><Relationship Id="rId9" Type="http://schemas.openxmlformats.org/officeDocument/2006/relationships/slide" Target="slide22.xml"/></Relationships>
</file>

<file path=ppt/slides/_rels/slide2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3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62.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slide" Target="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slide" Target="slide27.xm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omments" Target="../comments/comment1.xml"/><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44.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slide" Target="slide12.xml"/><Relationship Id="rId4" Type="http://schemas.openxmlformats.org/officeDocument/2006/relationships/image" Target="../media/image44.png"/><Relationship Id="rId9" Type="http://schemas.openxmlformats.org/officeDocument/2006/relationships/image" Target="../media/image49.jpeg"/></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5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8.xml"/><Relationship Id="rId1" Type="http://schemas.openxmlformats.org/officeDocument/2006/relationships/slideLayout" Target="../slideLayouts/slideLayout36.xml"/><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a:xfrm>
            <a:off x="517492" y="1527890"/>
            <a:ext cx="4568857" cy="1371352"/>
          </a:xfrm>
        </p:spPr>
        <p:txBody>
          <a:bodyPr/>
          <a:lstStyle/>
          <a:p>
            <a:r>
              <a:rPr lang="en-US" sz="2800" b="1" dirty="0">
                <a:latin typeface="Tw Cen MT"/>
                <a:cs typeface="Arial"/>
              </a:rPr>
              <a:t>Cognizant’s Proposal to Nationwide Servicing Apps</a:t>
            </a:r>
            <a:endParaRPr lang="en-US" dirty="0"/>
          </a:p>
        </p:txBody>
      </p:sp>
      <p:sp>
        <p:nvSpPr>
          <p:cNvPr id="4" name="Footer Placeholder 3">
            <a:extLst>
              <a:ext uri="{FF2B5EF4-FFF2-40B4-BE49-F238E27FC236}">
                <a16:creationId xmlns:a16="http://schemas.microsoft.com/office/drawing/2014/main" id="{B7D25B54-6779-CD4A-A56B-DDD9A9221720}"/>
              </a:ext>
            </a:extLst>
          </p:cNvPr>
          <p:cNvSpPr>
            <a:spLocks noGrp="1"/>
          </p:cNvSpPr>
          <p:nvPr>
            <p:ph type="ftr" sz="quarter" idx="11"/>
          </p:nvPr>
        </p:nvSpPr>
        <p:spPr/>
        <p:txBody>
          <a:bodyPr/>
          <a:lstStyle/>
          <a:p>
            <a:r>
              <a:rPr lang="en-US" dirty="0"/>
              <a:t>© 2022 Cognizant</a:t>
            </a:r>
          </a:p>
        </p:txBody>
      </p:sp>
      <p:sp>
        <p:nvSpPr>
          <p:cNvPr id="13" name="Text Placeholder 12">
            <a:extLst>
              <a:ext uri="{FF2B5EF4-FFF2-40B4-BE49-F238E27FC236}">
                <a16:creationId xmlns:a16="http://schemas.microsoft.com/office/drawing/2014/main" id="{857CFC46-4918-294E-BE34-E346CD875261}"/>
              </a:ext>
            </a:extLst>
          </p:cNvPr>
          <p:cNvSpPr>
            <a:spLocks noGrp="1"/>
          </p:cNvSpPr>
          <p:nvPr>
            <p:ph type="body" idx="12"/>
          </p:nvPr>
        </p:nvSpPr>
        <p:spPr>
          <a:xfrm>
            <a:off x="567499" y="3167209"/>
            <a:ext cx="3009884" cy="273844"/>
          </a:xfrm>
        </p:spPr>
        <p:txBody>
          <a:bodyPr/>
          <a:lstStyle/>
          <a:p>
            <a:r>
              <a:rPr lang="en-US" dirty="0"/>
              <a:t>March 2022</a:t>
            </a:r>
          </a:p>
        </p:txBody>
      </p:sp>
      <p:sp>
        <p:nvSpPr>
          <p:cNvPr id="5" name="Rectangle 4">
            <a:extLst>
              <a:ext uri="{FF2B5EF4-FFF2-40B4-BE49-F238E27FC236}">
                <a16:creationId xmlns:a16="http://schemas.microsoft.com/office/drawing/2014/main" id="{0D4B40D9-6A52-46DD-A9BF-38AE5DB8AEF5}"/>
              </a:ext>
            </a:extLst>
          </p:cNvPr>
          <p:cNvSpPr/>
          <p:nvPr/>
        </p:nvSpPr>
        <p:spPr>
          <a:xfrm>
            <a:off x="517491" y="2966037"/>
            <a:ext cx="2018239" cy="45719"/>
          </a:xfrm>
          <a:prstGeom prst="rect">
            <a:avLst/>
          </a:prstGeom>
          <a:solidFill>
            <a:srgbClr val="26A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9961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D49B-29A7-43A1-9EEA-6DD99463EA22}"/>
              </a:ext>
            </a:extLst>
          </p:cNvPr>
          <p:cNvSpPr>
            <a:spLocks noGrp="1"/>
          </p:cNvSpPr>
          <p:nvPr>
            <p:ph type="title"/>
          </p:nvPr>
        </p:nvSpPr>
        <p:spPr/>
        <p:txBody>
          <a:bodyPr/>
          <a:lstStyle/>
          <a:p>
            <a:r>
              <a:rPr lang="en-US" dirty="0"/>
              <a:t>Sample App – journey </a:t>
            </a:r>
          </a:p>
        </p:txBody>
      </p:sp>
    </p:spTree>
    <p:extLst>
      <p:ext uri="{BB962C8B-B14F-4D97-AF65-F5344CB8AC3E}">
        <p14:creationId xmlns:p14="http://schemas.microsoft.com/office/powerpoint/2010/main" val="9786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1F402EA4-86B7-467D-BBBC-6D549D305C1A}"/>
              </a:ext>
            </a:extLst>
          </p:cNvPr>
          <p:cNvSpPr txBox="1"/>
          <p:nvPr/>
        </p:nvSpPr>
        <p:spPr>
          <a:xfrm>
            <a:off x="4621989" y="4073552"/>
            <a:ext cx="631649" cy="369332"/>
          </a:xfrm>
          <a:prstGeom prst="rect">
            <a:avLst/>
          </a:prstGeom>
          <a:noFill/>
        </p:spPr>
        <p:txBody>
          <a:bodyPr wrap="square" rtlCol="0">
            <a:spAutoFit/>
          </a:bodyPr>
          <a:lstStyle/>
          <a:p>
            <a:pPr defTabSz="451677"/>
            <a:r>
              <a:rPr lang="en-US" sz="600">
                <a:solidFill>
                  <a:prstClr val="black"/>
                </a:solidFill>
                <a:latin typeface="Century Gothic" panose="020B0502020202020204" pitchFamily="34" charset="0"/>
              </a:rPr>
              <a:t>Cognizant Engagement Lead</a:t>
            </a:r>
          </a:p>
        </p:txBody>
      </p:sp>
      <p:sp>
        <p:nvSpPr>
          <p:cNvPr id="90" name="Rectangle 89">
            <a:extLst>
              <a:ext uri="{FF2B5EF4-FFF2-40B4-BE49-F238E27FC236}">
                <a16:creationId xmlns:a16="http://schemas.microsoft.com/office/drawing/2014/main" id="{7850263F-16B1-4DAA-905D-A9818DD258BB}"/>
              </a:ext>
            </a:extLst>
          </p:cNvPr>
          <p:cNvSpPr/>
          <p:nvPr/>
        </p:nvSpPr>
        <p:spPr>
          <a:xfrm>
            <a:off x="728794" y="1451708"/>
            <a:ext cx="628927" cy="649095"/>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Business Coverage Analysis</a:t>
            </a:r>
          </a:p>
        </p:txBody>
      </p:sp>
      <p:sp>
        <p:nvSpPr>
          <p:cNvPr id="91" name="Rectangle 90">
            <a:extLst>
              <a:ext uri="{FF2B5EF4-FFF2-40B4-BE49-F238E27FC236}">
                <a16:creationId xmlns:a16="http://schemas.microsoft.com/office/drawing/2014/main" id="{40FE0031-6FBA-4902-BF7C-A831D70F10F2}"/>
              </a:ext>
            </a:extLst>
          </p:cNvPr>
          <p:cNvSpPr/>
          <p:nvPr/>
        </p:nvSpPr>
        <p:spPr>
          <a:xfrm>
            <a:off x="728793" y="2437900"/>
            <a:ext cx="625479" cy="72482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Refine existing Tosca scripts / Ruby framework</a:t>
            </a:r>
          </a:p>
        </p:txBody>
      </p:sp>
      <p:sp>
        <p:nvSpPr>
          <p:cNvPr id="92" name="Rectangle 91">
            <a:extLst>
              <a:ext uri="{FF2B5EF4-FFF2-40B4-BE49-F238E27FC236}">
                <a16:creationId xmlns:a16="http://schemas.microsoft.com/office/drawing/2014/main" id="{C3BB1869-43B3-4187-8A8E-D15053EE3657}"/>
              </a:ext>
            </a:extLst>
          </p:cNvPr>
          <p:cNvSpPr/>
          <p:nvPr/>
        </p:nvSpPr>
        <p:spPr>
          <a:xfrm>
            <a:off x="728793" y="3436578"/>
            <a:ext cx="625479" cy="73454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Establish Governance and Processes aligning to the Operating Model</a:t>
            </a:r>
          </a:p>
        </p:txBody>
      </p:sp>
      <p:sp>
        <p:nvSpPr>
          <p:cNvPr id="93" name="Rectangle 92">
            <a:extLst>
              <a:ext uri="{FF2B5EF4-FFF2-40B4-BE49-F238E27FC236}">
                <a16:creationId xmlns:a16="http://schemas.microsoft.com/office/drawing/2014/main" id="{2B7BFC6D-657D-4E94-BE30-4263841C64A4}"/>
              </a:ext>
            </a:extLst>
          </p:cNvPr>
          <p:cNvSpPr/>
          <p:nvPr/>
        </p:nvSpPr>
        <p:spPr>
          <a:xfrm>
            <a:off x="1452652" y="2437900"/>
            <a:ext cx="637824" cy="7248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Identify required maintenance</a:t>
            </a:r>
          </a:p>
        </p:txBody>
      </p:sp>
      <p:sp>
        <p:nvSpPr>
          <p:cNvPr id="94" name="Rectangle 93">
            <a:extLst>
              <a:ext uri="{FF2B5EF4-FFF2-40B4-BE49-F238E27FC236}">
                <a16:creationId xmlns:a16="http://schemas.microsoft.com/office/drawing/2014/main" id="{D55139B4-5329-46DF-82BF-6D4E4850DF7A}"/>
              </a:ext>
            </a:extLst>
          </p:cNvPr>
          <p:cNvSpPr/>
          <p:nvPr/>
        </p:nvSpPr>
        <p:spPr>
          <a:xfrm>
            <a:off x="1458087" y="1451705"/>
            <a:ext cx="637824" cy="649095"/>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Build Hexawise Plans for all App Suites</a:t>
            </a:r>
          </a:p>
        </p:txBody>
      </p:sp>
      <p:sp>
        <p:nvSpPr>
          <p:cNvPr id="95" name="Rectangle 94">
            <a:extLst>
              <a:ext uri="{FF2B5EF4-FFF2-40B4-BE49-F238E27FC236}">
                <a16:creationId xmlns:a16="http://schemas.microsoft.com/office/drawing/2014/main" id="{AB6DF5FA-303B-4C40-82AA-A5CD5FD40A91}"/>
              </a:ext>
            </a:extLst>
          </p:cNvPr>
          <p:cNvSpPr/>
          <p:nvPr/>
        </p:nvSpPr>
        <p:spPr>
          <a:xfrm>
            <a:off x="2380812" y="3095782"/>
            <a:ext cx="579840" cy="695175"/>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Baseline Transformation Plan with Prioritized backlog</a:t>
            </a:r>
          </a:p>
        </p:txBody>
      </p:sp>
      <p:cxnSp>
        <p:nvCxnSpPr>
          <p:cNvPr id="96" name="Straight Arrow Connector 95">
            <a:extLst>
              <a:ext uri="{FF2B5EF4-FFF2-40B4-BE49-F238E27FC236}">
                <a16:creationId xmlns:a16="http://schemas.microsoft.com/office/drawing/2014/main" id="{512526F5-4332-4BDE-9BCC-C79EAE301C73}"/>
              </a:ext>
            </a:extLst>
          </p:cNvPr>
          <p:cNvCxnSpPr>
            <a:cxnSpLocks/>
            <a:stCxn id="90" idx="3"/>
            <a:endCxn id="94" idx="1"/>
          </p:cNvCxnSpPr>
          <p:nvPr/>
        </p:nvCxnSpPr>
        <p:spPr>
          <a:xfrm flipV="1">
            <a:off x="1357721" y="1776253"/>
            <a:ext cx="100366" cy="3"/>
          </a:xfrm>
          <a:prstGeom prst="straightConnector1">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4BED9D85-0D31-4317-AFEF-594B8E192202}"/>
              </a:ext>
            </a:extLst>
          </p:cNvPr>
          <p:cNvCxnSpPr>
            <a:cxnSpLocks/>
            <a:stCxn id="91" idx="3"/>
            <a:endCxn id="93" idx="1"/>
          </p:cNvCxnSpPr>
          <p:nvPr/>
        </p:nvCxnSpPr>
        <p:spPr>
          <a:xfrm>
            <a:off x="1354272" y="2800311"/>
            <a:ext cx="98380" cy="0"/>
          </a:xfrm>
          <a:prstGeom prst="straightConnector1">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B11AD7FA-243C-4C25-82EE-B612B544478C}"/>
              </a:ext>
            </a:extLst>
          </p:cNvPr>
          <p:cNvSpPr/>
          <p:nvPr/>
        </p:nvSpPr>
        <p:spPr>
          <a:xfrm>
            <a:off x="5150495" y="2588905"/>
            <a:ext cx="707145" cy="575521"/>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a:solidFill>
                  <a:schemeClr val="bg1"/>
                </a:solidFill>
                <a:latin typeface="Century Gothic" panose="020B0502020202020204" pitchFamily="34" charset="0"/>
              </a:rPr>
              <a:t>Show and Tell for Delivery Team</a:t>
            </a:r>
          </a:p>
        </p:txBody>
      </p:sp>
      <p:sp>
        <p:nvSpPr>
          <p:cNvPr id="99" name="Rectangle: Rounded Corners 98">
            <a:extLst>
              <a:ext uri="{FF2B5EF4-FFF2-40B4-BE49-F238E27FC236}">
                <a16:creationId xmlns:a16="http://schemas.microsoft.com/office/drawing/2014/main" id="{96D2366A-CAA9-4025-B753-EADB055CAA26}"/>
              </a:ext>
            </a:extLst>
          </p:cNvPr>
          <p:cNvSpPr/>
          <p:nvPr/>
        </p:nvSpPr>
        <p:spPr>
          <a:xfrm>
            <a:off x="667045" y="1399890"/>
            <a:ext cx="1487875" cy="751062"/>
          </a:xfrm>
          <a:prstGeom prst="roundRect">
            <a:avLst>
              <a:gd name="adj" fmla="val 5215"/>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050">
              <a:solidFill>
                <a:schemeClr val="bg1"/>
              </a:solidFill>
              <a:latin typeface="Century Gothic" panose="020B0502020202020204" pitchFamily="34" charset="0"/>
            </a:endParaRPr>
          </a:p>
        </p:txBody>
      </p:sp>
      <p:sp>
        <p:nvSpPr>
          <p:cNvPr id="100" name="Rectangle: Rounded Corners 99">
            <a:extLst>
              <a:ext uri="{FF2B5EF4-FFF2-40B4-BE49-F238E27FC236}">
                <a16:creationId xmlns:a16="http://schemas.microsoft.com/office/drawing/2014/main" id="{A065677C-B574-40BA-AAFE-BB5441E895F4}"/>
              </a:ext>
            </a:extLst>
          </p:cNvPr>
          <p:cNvSpPr/>
          <p:nvPr/>
        </p:nvSpPr>
        <p:spPr>
          <a:xfrm>
            <a:off x="660094" y="2385815"/>
            <a:ext cx="1494827" cy="840994"/>
          </a:xfrm>
          <a:prstGeom prst="roundRect">
            <a:avLst>
              <a:gd name="adj" fmla="val 217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050">
              <a:solidFill>
                <a:schemeClr val="bg1"/>
              </a:solidFill>
              <a:latin typeface="Century Gothic" panose="020B0502020202020204" pitchFamily="34" charset="0"/>
            </a:endParaRPr>
          </a:p>
        </p:txBody>
      </p:sp>
      <p:pic>
        <p:nvPicPr>
          <p:cNvPr id="101" name="Graphic 100" descr="Users">
            <a:extLst>
              <a:ext uri="{FF2B5EF4-FFF2-40B4-BE49-F238E27FC236}">
                <a16:creationId xmlns:a16="http://schemas.microsoft.com/office/drawing/2014/main" id="{76AC503E-FC70-4C45-BCAC-F35CCDCCE9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127" y="1165027"/>
            <a:ext cx="258788" cy="341282"/>
          </a:xfrm>
          <a:prstGeom prst="rect">
            <a:avLst/>
          </a:prstGeom>
        </p:spPr>
      </p:pic>
      <p:pic>
        <p:nvPicPr>
          <p:cNvPr id="102" name="Graphic 101" descr="Users">
            <a:extLst>
              <a:ext uri="{FF2B5EF4-FFF2-40B4-BE49-F238E27FC236}">
                <a16:creationId xmlns:a16="http://schemas.microsoft.com/office/drawing/2014/main" id="{5631037F-2A8C-4764-9D3A-B90E929A1E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856" y="2164687"/>
            <a:ext cx="258788" cy="341282"/>
          </a:xfrm>
          <a:prstGeom prst="rect">
            <a:avLst/>
          </a:prstGeom>
        </p:spPr>
      </p:pic>
      <p:sp>
        <p:nvSpPr>
          <p:cNvPr id="103" name="Rectangle 102">
            <a:extLst>
              <a:ext uri="{FF2B5EF4-FFF2-40B4-BE49-F238E27FC236}">
                <a16:creationId xmlns:a16="http://schemas.microsoft.com/office/drawing/2014/main" id="{3A5DD21B-3B87-4671-A420-4B088AC23D23}"/>
              </a:ext>
            </a:extLst>
          </p:cNvPr>
          <p:cNvSpPr/>
          <p:nvPr/>
        </p:nvSpPr>
        <p:spPr>
          <a:xfrm>
            <a:off x="5904911" y="1002095"/>
            <a:ext cx="981797" cy="5755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Defect fix cadence meetings to ensure the coverage</a:t>
            </a:r>
          </a:p>
        </p:txBody>
      </p:sp>
      <p:sp>
        <p:nvSpPr>
          <p:cNvPr id="104" name="Rectangle 103">
            <a:extLst>
              <a:ext uri="{FF2B5EF4-FFF2-40B4-BE49-F238E27FC236}">
                <a16:creationId xmlns:a16="http://schemas.microsoft.com/office/drawing/2014/main" id="{B636624C-1E92-4127-9939-FEF4A9E3328E}"/>
              </a:ext>
            </a:extLst>
          </p:cNvPr>
          <p:cNvSpPr/>
          <p:nvPr/>
        </p:nvSpPr>
        <p:spPr>
          <a:xfrm>
            <a:off x="4008201" y="2585960"/>
            <a:ext cx="927925" cy="57552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Develop Data Generation Utility</a:t>
            </a:r>
          </a:p>
        </p:txBody>
      </p:sp>
      <p:sp>
        <p:nvSpPr>
          <p:cNvPr id="105" name="Rectangle 104">
            <a:extLst>
              <a:ext uri="{FF2B5EF4-FFF2-40B4-BE49-F238E27FC236}">
                <a16:creationId xmlns:a16="http://schemas.microsoft.com/office/drawing/2014/main" id="{6DA1101F-F365-4DD0-BF8B-1157331FB966}"/>
              </a:ext>
            </a:extLst>
          </p:cNvPr>
          <p:cNvSpPr/>
          <p:nvPr/>
        </p:nvSpPr>
        <p:spPr>
          <a:xfrm>
            <a:off x="3975236" y="1851255"/>
            <a:ext cx="2949427" cy="2064002"/>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200">
              <a:solidFill>
                <a:schemeClr val="bg1"/>
              </a:solidFill>
              <a:latin typeface="Century Gothic" panose="020B0502020202020204" pitchFamily="34" charset="0"/>
            </a:endParaRPr>
          </a:p>
        </p:txBody>
      </p:sp>
      <p:sp>
        <p:nvSpPr>
          <p:cNvPr id="106" name="Rectangle 105">
            <a:extLst>
              <a:ext uri="{FF2B5EF4-FFF2-40B4-BE49-F238E27FC236}">
                <a16:creationId xmlns:a16="http://schemas.microsoft.com/office/drawing/2014/main" id="{450597EF-8BE4-40E0-8893-B462F7B056CD}"/>
              </a:ext>
            </a:extLst>
          </p:cNvPr>
          <p:cNvSpPr/>
          <p:nvPr/>
        </p:nvSpPr>
        <p:spPr>
          <a:xfrm>
            <a:off x="6005644" y="2588905"/>
            <a:ext cx="655531" cy="57552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Monthly transition of Tosca scripts to Delivery team  </a:t>
            </a:r>
          </a:p>
        </p:txBody>
      </p:sp>
      <p:cxnSp>
        <p:nvCxnSpPr>
          <p:cNvPr id="107" name="Straight Arrow Connector 106">
            <a:extLst>
              <a:ext uri="{FF2B5EF4-FFF2-40B4-BE49-F238E27FC236}">
                <a16:creationId xmlns:a16="http://schemas.microsoft.com/office/drawing/2014/main" id="{58B82F4F-D7D7-4BFF-A82A-D57BCD295FC9}"/>
              </a:ext>
            </a:extLst>
          </p:cNvPr>
          <p:cNvCxnSpPr>
            <a:cxnSpLocks/>
            <a:stCxn id="98" idx="3"/>
            <a:endCxn id="106" idx="1"/>
          </p:cNvCxnSpPr>
          <p:nvPr/>
        </p:nvCxnSpPr>
        <p:spPr>
          <a:xfrm flipV="1">
            <a:off x="5857641" y="2876665"/>
            <a:ext cx="148004" cy="1"/>
          </a:xfrm>
          <a:prstGeom prst="straightConnector1">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 name="Rectangle: Rounded Corners 107">
            <a:extLst>
              <a:ext uri="{FF2B5EF4-FFF2-40B4-BE49-F238E27FC236}">
                <a16:creationId xmlns:a16="http://schemas.microsoft.com/office/drawing/2014/main" id="{EC5DD961-6CC1-48E9-9F9B-BD6157AF0DD7}"/>
              </a:ext>
            </a:extLst>
          </p:cNvPr>
          <p:cNvSpPr/>
          <p:nvPr/>
        </p:nvSpPr>
        <p:spPr>
          <a:xfrm>
            <a:off x="5266802" y="4157766"/>
            <a:ext cx="99799" cy="137258"/>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800">
              <a:solidFill>
                <a:prstClr val="black">
                  <a:lumMod val="65000"/>
                  <a:lumOff val="35000"/>
                </a:prstClr>
              </a:solidFill>
              <a:latin typeface="Century Gothic" panose="020B0502020202020204" pitchFamily="34" charset="0"/>
            </a:endParaRPr>
          </a:p>
        </p:txBody>
      </p:sp>
      <p:sp>
        <p:nvSpPr>
          <p:cNvPr id="109" name="TextBox 108">
            <a:extLst>
              <a:ext uri="{FF2B5EF4-FFF2-40B4-BE49-F238E27FC236}">
                <a16:creationId xmlns:a16="http://schemas.microsoft.com/office/drawing/2014/main" id="{D8E1153A-9113-47B6-86BA-4C368AC0A314}"/>
              </a:ext>
            </a:extLst>
          </p:cNvPr>
          <p:cNvSpPr txBox="1"/>
          <p:nvPr/>
        </p:nvSpPr>
        <p:spPr>
          <a:xfrm>
            <a:off x="5312078" y="4141755"/>
            <a:ext cx="679677" cy="184666"/>
          </a:xfrm>
          <a:prstGeom prst="rect">
            <a:avLst/>
          </a:prstGeom>
          <a:noFill/>
        </p:spPr>
        <p:txBody>
          <a:bodyPr wrap="square" rtlCol="0">
            <a:spAutoFit/>
          </a:bodyPr>
          <a:lstStyle/>
          <a:p>
            <a:pPr defTabSz="451677"/>
            <a:r>
              <a:rPr lang="en-US" sz="600" dirty="0">
                <a:solidFill>
                  <a:prstClr val="black"/>
                </a:solidFill>
                <a:latin typeface="Century Gothic" panose="020B0502020202020204" pitchFamily="34" charset="0"/>
              </a:rPr>
              <a:t>Deliverables</a:t>
            </a:r>
          </a:p>
        </p:txBody>
      </p:sp>
      <p:sp>
        <p:nvSpPr>
          <p:cNvPr id="110" name="Rectangle: Rounded Corners 109">
            <a:extLst>
              <a:ext uri="{FF2B5EF4-FFF2-40B4-BE49-F238E27FC236}">
                <a16:creationId xmlns:a16="http://schemas.microsoft.com/office/drawing/2014/main" id="{73A2FBE7-6F95-405D-92E4-0D9777A7BAC8}"/>
              </a:ext>
            </a:extLst>
          </p:cNvPr>
          <p:cNvSpPr/>
          <p:nvPr/>
        </p:nvSpPr>
        <p:spPr>
          <a:xfrm>
            <a:off x="6001313" y="4166122"/>
            <a:ext cx="99799" cy="137258"/>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800">
              <a:solidFill>
                <a:prstClr val="black">
                  <a:lumMod val="65000"/>
                  <a:lumOff val="35000"/>
                </a:prstClr>
              </a:solidFill>
              <a:latin typeface="Century Gothic" panose="020B0502020202020204" pitchFamily="34" charset="0"/>
            </a:endParaRPr>
          </a:p>
        </p:txBody>
      </p:sp>
      <p:sp>
        <p:nvSpPr>
          <p:cNvPr id="111" name="TextBox 110">
            <a:extLst>
              <a:ext uri="{FF2B5EF4-FFF2-40B4-BE49-F238E27FC236}">
                <a16:creationId xmlns:a16="http://schemas.microsoft.com/office/drawing/2014/main" id="{2CE91088-8B2A-4B35-B419-B45276A83E2A}"/>
              </a:ext>
            </a:extLst>
          </p:cNvPr>
          <p:cNvSpPr txBox="1"/>
          <p:nvPr/>
        </p:nvSpPr>
        <p:spPr>
          <a:xfrm>
            <a:off x="6051212" y="4164117"/>
            <a:ext cx="573051" cy="184666"/>
          </a:xfrm>
          <a:prstGeom prst="rect">
            <a:avLst/>
          </a:prstGeom>
          <a:noFill/>
        </p:spPr>
        <p:txBody>
          <a:bodyPr wrap="square" rtlCol="0">
            <a:spAutoFit/>
          </a:bodyPr>
          <a:lstStyle/>
          <a:p>
            <a:pPr defTabSz="451677"/>
            <a:r>
              <a:rPr lang="en-US" sz="600" dirty="0">
                <a:solidFill>
                  <a:prstClr val="black"/>
                </a:solidFill>
                <a:latin typeface="Century Gothic" panose="020B0502020202020204" pitchFamily="34" charset="0"/>
              </a:rPr>
              <a:t>Meetings</a:t>
            </a:r>
          </a:p>
        </p:txBody>
      </p:sp>
      <p:grpSp>
        <p:nvGrpSpPr>
          <p:cNvPr id="112" name="Group 111">
            <a:extLst>
              <a:ext uri="{FF2B5EF4-FFF2-40B4-BE49-F238E27FC236}">
                <a16:creationId xmlns:a16="http://schemas.microsoft.com/office/drawing/2014/main" id="{67895125-238F-4804-B855-8FF0E3E2177A}"/>
              </a:ext>
            </a:extLst>
          </p:cNvPr>
          <p:cNvGrpSpPr/>
          <p:nvPr/>
        </p:nvGrpSpPr>
        <p:grpSpPr>
          <a:xfrm>
            <a:off x="5091964" y="1677261"/>
            <a:ext cx="1569210" cy="238436"/>
            <a:chOff x="9055561" y="2879459"/>
            <a:chExt cx="2666731" cy="307256"/>
          </a:xfrm>
        </p:grpSpPr>
        <p:sp>
          <p:nvSpPr>
            <p:cNvPr id="153" name="Arrow: Curved Up 152">
              <a:extLst>
                <a:ext uri="{FF2B5EF4-FFF2-40B4-BE49-F238E27FC236}">
                  <a16:creationId xmlns:a16="http://schemas.microsoft.com/office/drawing/2014/main" id="{48E6EF5B-C7EA-474E-A639-0DEC598BCA1E}"/>
                </a:ext>
              </a:extLst>
            </p:cNvPr>
            <p:cNvSpPr/>
            <p:nvPr/>
          </p:nvSpPr>
          <p:spPr>
            <a:xfrm>
              <a:off x="9055561" y="2978962"/>
              <a:ext cx="392900" cy="207753"/>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200">
                <a:solidFill>
                  <a:prstClr val="black"/>
                </a:solidFill>
                <a:latin typeface="Century Gothic" panose="020B0502020202020204" pitchFamily="34" charset="0"/>
              </a:endParaRPr>
            </a:p>
          </p:txBody>
        </p:sp>
        <p:sp>
          <p:nvSpPr>
            <p:cNvPr id="154" name="Arrow: Curved Down 153">
              <a:extLst>
                <a:ext uri="{FF2B5EF4-FFF2-40B4-BE49-F238E27FC236}">
                  <a16:creationId xmlns:a16="http://schemas.microsoft.com/office/drawing/2014/main" id="{07F4A51C-AC13-4830-883A-D1D61234E255}"/>
                </a:ext>
              </a:extLst>
            </p:cNvPr>
            <p:cNvSpPr/>
            <p:nvPr/>
          </p:nvSpPr>
          <p:spPr>
            <a:xfrm>
              <a:off x="9203336" y="2879459"/>
              <a:ext cx="392900" cy="20775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200">
                <a:solidFill>
                  <a:prstClr val="black"/>
                </a:solidFill>
                <a:latin typeface="Century Gothic" panose="020B0502020202020204" pitchFamily="34" charset="0"/>
              </a:endParaRPr>
            </a:p>
          </p:txBody>
        </p:sp>
        <p:sp>
          <p:nvSpPr>
            <p:cNvPr id="155" name="TextBox 154">
              <a:extLst>
                <a:ext uri="{FF2B5EF4-FFF2-40B4-BE49-F238E27FC236}">
                  <a16:creationId xmlns:a16="http://schemas.microsoft.com/office/drawing/2014/main" id="{E92B6394-D910-45B4-95DE-E06F74BAE4E7}"/>
                </a:ext>
              </a:extLst>
            </p:cNvPr>
            <p:cNvSpPr txBox="1"/>
            <p:nvPr/>
          </p:nvSpPr>
          <p:spPr>
            <a:xfrm>
              <a:off x="9588171" y="2909445"/>
              <a:ext cx="2134121" cy="267712"/>
            </a:xfrm>
            <a:prstGeom prst="rect">
              <a:avLst/>
            </a:prstGeom>
            <a:noFill/>
          </p:spPr>
          <p:txBody>
            <a:bodyPr wrap="square" rtlCol="0">
              <a:spAutoFit/>
            </a:bodyPr>
            <a:lstStyle/>
            <a:p>
              <a:pPr defTabSz="451677"/>
              <a:r>
                <a:rPr lang="en-US" sz="750" b="1">
                  <a:solidFill>
                    <a:srgbClr val="1F497D"/>
                  </a:solidFill>
                  <a:latin typeface="Century Gothic" panose="020B0502020202020204" pitchFamily="34" charset="0"/>
                </a:rPr>
                <a:t>Iterative script delivery</a:t>
              </a:r>
            </a:p>
          </p:txBody>
        </p:sp>
      </p:grpSp>
      <p:sp>
        <p:nvSpPr>
          <p:cNvPr id="113" name="Rectangle 112">
            <a:extLst>
              <a:ext uri="{FF2B5EF4-FFF2-40B4-BE49-F238E27FC236}">
                <a16:creationId xmlns:a16="http://schemas.microsoft.com/office/drawing/2014/main" id="{C95F1CAF-51AC-4FD8-897A-CB688E9E7C17}"/>
              </a:ext>
            </a:extLst>
          </p:cNvPr>
          <p:cNvSpPr/>
          <p:nvPr/>
        </p:nvSpPr>
        <p:spPr>
          <a:xfrm>
            <a:off x="43431" y="994190"/>
            <a:ext cx="616024" cy="705465"/>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Cognizant team onboarding &amp; Transition</a:t>
            </a:r>
          </a:p>
        </p:txBody>
      </p:sp>
      <p:sp>
        <p:nvSpPr>
          <p:cNvPr id="114" name="TextBox 113">
            <a:extLst>
              <a:ext uri="{FF2B5EF4-FFF2-40B4-BE49-F238E27FC236}">
                <a16:creationId xmlns:a16="http://schemas.microsoft.com/office/drawing/2014/main" id="{ED889889-85D8-4C73-B53C-18060EC765A2}"/>
              </a:ext>
            </a:extLst>
          </p:cNvPr>
          <p:cNvSpPr txBox="1"/>
          <p:nvPr/>
        </p:nvSpPr>
        <p:spPr>
          <a:xfrm>
            <a:off x="-46463" y="626045"/>
            <a:ext cx="849502" cy="213585"/>
          </a:xfrm>
          <a:prstGeom prst="rect">
            <a:avLst/>
          </a:prstGeom>
          <a:noFill/>
        </p:spPr>
        <p:txBody>
          <a:bodyPr wrap="square" rtlCol="0">
            <a:spAutoFit/>
          </a:bodyPr>
          <a:lstStyle/>
          <a:p>
            <a:pPr algn="ctr" defTabSz="451677"/>
            <a:r>
              <a:rPr lang="en-US" sz="788" b="1">
                <a:solidFill>
                  <a:srgbClr val="1F497D"/>
                </a:solidFill>
                <a:latin typeface="Century Gothic" panose="020B0502020202020204" pitchFamily="34" charset="0"/>
              </a:rPr>
              <a:t>Month </a:t>
            </a:r>
            <a:r>
              <a:rPr lang="en-US" sz="788" b="1" dirty="0">
                <a:solidFill>
                  <a:srgbClr val="1F497D"/>
                </a:solidFill>
                <a:latin typeface="Century Gothic" panose="020B0502020202020204" pitchFamily="34" charset="0"/>
              </a:rPr>
              <a:t>0</a:t>
            </a:r>
          </a:p>
        </p:txBody>
      </p:sp>
      <p:sp>
        <p:nvSpPr>
          <p:cNvPr id="115" name="TextBox 114">
            <a:extLst>
              <a:ext uri="{FF2B5EF4-FFF2-40B4-BE49-F238E27FC236}">
                <a16:creationId xmlns:a16="http://schemas.microsoft.com/office/drawing/2014/main" id="{89C74308-183F-470C-94F7-343DA670938C}"/>
              </a:ext>
            </a:extLst>
          </p:cNvPr>
          <p:cNvSpPr txBox="1"/>
          <p:nvPr/>
        </p:nvSpPr>
        <p:spPr>
          <a:xfrm>
            <a:off x="1818073" y="612475"/>
            <a:ext cx="849502" cy="213585"/>
          </a:xfrm>
          <a:prstGeom prst="rect">
            <a:avLst/>
          </a:prstGeom>
          <a:noFill/>
        </p:spPr>
        <p:txBody>
          <a:bodyPr wrap="square" rtlCol="0">
            <a:spAutoFit/>
          </a:bodyPr>
          <a:lstStyle/>
          <a:p>
            <a:pPr algn="ctr" defTabSz="451677"/>
            <a:r>
              <a:rPr lang="en-US" sz="788" b="1">
                <a:solidFill>
                  <a:srgbClr val="1F497D"/>
                </a:solidFill>
                <a:latin typeface="Century Gothic" panose="020B0502020202020204" pitchFamily="34" charset="0"/>
              </a:rPr>
              <a:t>3 months</a:t>
            </a:r>
            <a:endParaRPr lang="en-US" sz="788" b="1" dirty="0">
              <a:solidFill>
                <a:srgbClr val="1F497D"/>
              </a:solidFill>
              <a:latin typeface="Century Gothic" panose="020B0502020202020204" pitchFamily="34" charset="0"/>
            </a:endParaRPr>
          </a:p>
        </p:txBody>
      </p:sp>
      <p:sp>
        <p:nvSpPr>
          <p:cNvPr id="116" name="TextBox 115">
            <a:extLst>
              <a:ext uri="{FF2B5EF4-FFF2-40B4-BE49-F238E27FC236}">
                <a16:creationId xmlns:a16="http://schemas.microsoft.com/office/drawing/2014/main" id="{4BED8DA7-39F9-4B2B-A1EE-318CEA1E1F58}"/>
              </a:ext>
            </a:extLst>
          </p:cNvPr>
          <p:cNvSpPr txBox="1"/>
          <p:nvPr/>
        </p:nvSpPr>
        <p:spPr>
          <a:xfrm>
            <a:off x="5301935" y="611498"/>
            <a:ext cx="849502" cy="213585"/>
          </a:xfrm>
          <a:prstGeom prst="rect">
            <a:avLst/>
          </a:prstGeom>
          <a:noFill/>
        </p:spPr>
        <p:txBody>
          <a:bodyPr wrap="square" rtlCol="0">
            <a:spAutoFit/>
          </a:bodyPr>
          <a:lstStyle/>
          <a:p>
            <a:pPr algn="ctr" defTabSz="451677"/>
            <a:r>
              <a:rPr lang="en-US" sz="788" b="1" dirty="0">
                <a:solidFill>
                  <a:srgbClr val="1F497D"/>
                </a:solidFill>
                <a:latin typeface="Century Gothic" panose="020B0502020202020204" pitchFamily="34" charset="0"/>
              </a:rPr>
              <a:t>4 -</a:t>
            </a:r>
            <a:r>
              <a:rPr lang="en-US" sz="788" b="1">
                <a:solidFill>
                  <a:srgbClr val="1F497D"/>
                </a:solidFill>
                <a:latin typeface="Century Gothic" panose="020B0502020202020204" pitchFamily="34" charset="0"/>
              </a:rPr>
              <a:t>9 months</a:t>
            </a:r>
            <a:endParaRPr lang="en-US" sz="788" b="1" dirty="0">
              <a:solidFill>
                <a:srgbClr val="1F497D"/>
              </a:solidFill>
              <a:latin typeface="Century Gothic" panose="020B0502020202020204" pitchFamily="34" charset="0"/>
            </a:endParaRPr>
          </a:p>
        </p:txBody>
      </p:sp>
      <p:cxnSp>
        <p:nvCxnSpPr>
          <p:cNvPr id="117" name="Straight Connector 116">
            <a:extLst>
              <a:ext uri="{FF2B5EF4-FFF2-40B4-BE49-F238E27FC236}">
                <a16:creationId xmlns:a16="http://schemas.microsoft.com/office/drawing/2014/main" id="{26EE57AB-C304-4BB6-9DC7-910FA552A6CA}"/>
              </a:ext>
            </a:extLst>
          </p:cNvPr>
          <p:cNvCxnSpPr/>
          <p:nvPr/>
        </p:nvCxnSpPr>
        <p:spPr>
          <a:xfrm>
            <a:off x="621532" y="715352"/>
            <a:ext cx="265679" cy="0"/>
          </a:xfrm>
          <a:prstGeom prst="line">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453DD9ED-208A-4F2E-96B9-50827B4B796C}"/>
              </a:ext>
            </a:extLst>
          </p:cNvPr>
          <p:cNvCxnSpPr>
            <a:cxnSpLocks/>
          </p:cNvCxnSpPr>
          <p:nvPr/>
        </p:nvCxnSpPr>
        <p:spPr>
          <a:xfrm flipV="1">
            <a:off x="2568132" y="715352"/>
            <a:ext cx="1037755" cy="4601"/>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952BD799-FBE1-415A-8240-FA8EC537E74C}"/>
              </a:ext>
            </a:extLst>
          </p:cNvPr>
          <p:cNvCxnSpPr>
            <a:cxnSpLocks/>
          </p:cNvCxnSpPr>
          <p:nvPr/>
        </p:nvCxnSpPr>
        <p:spPr>
          <a:xfrm>
            <a:off x="6122067" y="718976"/>
            <a:ext cx="825664" cy="0"/>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454B299-630F-4877-8265-A8321954A2EB}"/>
              </a:ext>
            </a:extLst>
          </p:cNvPr>
          <p:cNvCxnSpPr>
            <a:cxnSpLocks/>
            <a:stCxn id="116" idx="1"/>
          </p:cNvCxnSpPr>
          <p:nvPr/>
        </p:nvCxnSpPr>
        <p:spPr>
          <a:xfrm flipH="1">
            <a:off x="3661793" y="718291"/>
            <a:ext cx="1640142" cy="0"/>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920A9674-9ED3-4134-8ED9-8FEA5B97DC1A}"/>
              </a:ext>
            </a:extLst>
          </p:cNvPr>
          <p:cNvCxnSpPr/>
          <p:nvPr/>
        </p:nvCxnSpPr>
        <p:spPr>
          <a:xfrm flipH="1" flipV="1">
            <a:off x="936121" y="715394"/>
            <a:ext cx="1031774" cy="1"/>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2" name="Graphic 121" descr="Users">
            <a:extLst>
              <a:ext uri="{FF2B5EF4-FFF2-40B4-BE49-F238E27FC236}">
                <a16:creationId xmlns:a16="http://schemas.microsoft.com/office/drawing/2014/main" id="{3A3B4A51-7150-42F1-BE4E-43FE0D6E07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1793" y="4108721"/>
            <a:ext cx="213874" cy="282051"/>
          </a:xfrm>
          <a:prstGeom prst="rect">
            <a:avLst/>
          </a:prstGeom>
        </p:spPr>
      </p:pic>
      <p:sp>
        <p:nvSpPr>
          <p:cNvPr id="123" name="TextBox 122">
            <a:extLst>
              <a:ext uri="{FF2B5EF4-FFF2-40B4-BE49-F238E27FC236}">
                <a16:creationId xmlns:a16="http://schemas.microsoft.com/office/drawing/2014/main" id="{89817826-5866-448C-B184-8A848ADB6DF3}"/>
              </a:ext>
            </a:extLst>
          </p:cNvPr>
          <p:cNvSpPr txBox="1"/>
          <p:nvPr/>
        </p:nvSpPr>
        <p:spPr>
          <a:xfrm>
            <a:off x="3842675" y="4077807"/>
            <a:ext cx="780034" cy="369332"/>
          </a:xfrm>
          <a:prstGeom prst="rect">
            <a:avLst/>
          </a:prstGeom>
          <a:noFill/>
        </p:spPr>
        <p:txBody>
          <a:bodyPr wrap="square" rtlCol="0">
            <a:spAutoFit/>
          </a:bodyPr>
          <a:lstStyle/>
          <a:p>
            <a:pPr defTabSz="451677"/>
            <a:r>
              <a:rPr lang="en-US" sz="600" dirty="0">
                <a:solidFill>
                  <a:prstClr val="black"/>
                </a:solidFill>
                <a:latin typeface="Century Gothic" panose="020B0502020202020204" pitchFamily="34" charset="0"/>
              </a:rPr>
              <a:t>Cognizant Transformation team</a:t>
            </a:r>
          </a:p>
        </p:txBody>
      </p:sp>
      <p:pic>
        <p:nvPicPr>
          <p:cNvPr id="124" name="Graphic 123" descr="User">
            <a:extLst>
              <a:ext uri="{FF2B5EF4-FFF2-40B4-BE49-F238E27FC236}">
                <a16:creationId xmlns:a16="http://schemas.microsoft.com/office/drawing/2014/main" id="{328A6C83-591D-457B-A263-A7A9D2D714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906" y="4150069"/>
            <a:ext cx="155174" cy="204640"/>
          </a:xfrm>
          <a:prstGeom prst="rect">
            <a:avLst/>
          </a:prstGeom>
        </p:spPr>
      </p:pic>
      <p:sp>
        <p:nvSpPr>
          <p:cNvPr id="125" name="Rectangle 124">
            <a:extLst>
              <a:ext uri="{FF2B5EF4-FFF2-40B4-BE49-F238E27FC236}">
                <a16:creationId xmlns:a16="http://schemas.microsoft.com/office/drawing/2014/main" id="{05A0EE90-6EFD-4982-B8A2-0A041698FF93}"/>
              </a:ext>
            </a:extLst>
          </p:cNvPr>
          <p:cNvSpPr/>
          <p:nvPr/>
        </p:nvSpPr>
        <p:spPr>
          <a:xfrm>
            <a:off x="2378755" y="2353039"/>
            <a:ext cx="579840" cy="61324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defTabSz="451677"/>
            <a:r>
              <a:rPr lang="en-US" sz="600" dirty="0">
                <a:solidFill>
                  <a:schemeClr val="bg1"/>
                </a:solidFill>
                <a:latin typeface="Century Gothic" panose="020B0502020202020204" pitchFamily="34" charset="0"/>
              </a:rPr>
              <a:t>Review Transformation Plan with Test Keys</a:t>
            </a:r>
          </a:p>
        </p:txBody>
      </p:sp>
      <p:sp>
        <p:nvSpPr>
          <p:cNvPr id="126" name="Rectangle 125">
            <a:extLst>
              <a:ext uri="{FF2B5EF4-FFF2-40B4-BE49-F238E27FC236}">
                <a16:creationId xmlns:a16="http://schemas.microsoft.com/office/drawing/2014/main" id="{555C2461-A1F9-4E30-BF49-CCC949656462}"/>
              </a:ext>
            </a:extLst>
          </p:cNvPr>
          <p:cNvSpPr/>
          <p:nvPr/>
        </p:nvSpPr>
        <p:spPr>
          <a:xfrm>
            <a:off x="2378755" y="1612119"/>
            <a:ext cx="579840" cy="613248"/>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Create Transformation Plan &amp; Data Generator Roadmap</a:t>
            </a:r>
          </a:p>
        </p:txBody>
      </p:sp>
      <p:sp>
        <p:nvSpPr>
          <p:cNvPr id="127" name="Rectangle: Rounded Corners 126">
            <a:extLst>
              <a:ext uri="{FF2B5EF4-FFF2-40B4-BE49-F238E27FC236}">
                <a16:creationId xmlns:a16="http://schemas.microsoft.com/office/drawing/2014/main" id="{57B58919-D5BA-4B7D-9771-240653A78DF6}"/>
              </a:ext>
            </a:extLst>
          </p:cNvPr>
          <p:cNvSpPr/>
          <p:nvPr/>
        </p:nvSpPr>
        <p:spPr>
          <a:xfrm>
            <a:off x="2322372" y="1561226"/>
            <a:ext cx="692860" cy="2299473"/>
          </a:xfrm>
          <a:prstGeom prst="roundRect">
            <a:avLst>
              <a:gd name="adj" fmla="val 254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050">
              <a:solidFill>
                <a:schemeClr val="bg1"/>
              </a:solidFill>
              <a:latin typeface="Century Gothic" panose="020B0502020202020204" pitchFamily="34" charset="0"/>
            </a:endParaRPr>
          </a:p>
        </p:txBody>
      </p:sp>
      <p:sp>
        <p:nvSpPr>
          <p:cNvPr id="128" name="Arrow: Right 127">
            <a:extLst>
              <a:ext uri="{FF2B5EF4-FFF2-40B4-BE49-F238E27FC236}">
                <a16:creationId xmlns:a16="http://schemas.microsoft.com/office/drawing/2014/main" id="{80139F6C-CBE9-4829-8F7B-275F58727E0A}"/>
              </a:ext>
            </a:extLst>
          </p:cNvPr>
          <p:cNvSpPr/>
          <p:nvPr/>
        </p:nvSpPr>
        <p:spPr>
          <a:xfrm>
            <a:off x="2173743" y="2714743"/>
            <a:ext cx="125004" cy="15106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050">
              <a:solidFill>
                <a:schemeClr val="bg1"/>
              </a:solidFill>
              <a:latin typeface="Century Gothic" panose="020B0502020202020204" pitchFamily="34" charset="0"/>
            </a:endParaRPr>
          </a:p>
        </p:txBody>
      </p:sp>
      <p:sp>
        <p:nvSpPr>
          <p:cNvPr id="129" name="Flowchart: Multidocument 128">
            <a:extLst>
              <a:ext uri="{FF2B5EF4-FFF2-40B4-BE49-F238E27FC236}">
                <a16:creationId xmlns:a16="http://schemas.microsoft.com/office/drawing/2014/main" id="{10A78EF6-48B1-4337-B148-0284EDF20BDE}"/>
              </a:ext>
            </a:extLst>
          </p:cNvPr>
          <p:cNvSpPr/>
          <p:nvPr/>
        </p:nvSpPr>
        <p:spPr>
          <a:xfrm>
            <a:off x="3180634" y="2571751"/>
            <a:ext cx="744317" cy="677430"/>
          </a:xfrm>
          <a:prstGeom prst="flowChartMultidocument">
            <a:avLst/>
          </a:prstGeom>
          <a:solidFill>
            <a:schemeClr val="accent3">
              <a:lumMod val="60000"/>
              <a:lumOff val="40000"/>
            </a:schemeClr>
          </a:solidFill>
          <a:ln w="9525" cap="flat" cmpd="sng" algn="ctr">
            <a:noFill/>
            <a:prstDash val="solid"/>
          </a:ln>
          <a:effectLst/>
        </p:spPr>
        <p:txBody>
          <a:bodyPr rtlCol="0" anchor="ctr"/>
          <a:lstStyle/>
          <a:p>
            <a:pPr algn="ctr" defTabSz="685983">
              <a:defRPr/>
            </a:pPr>
            <a:r>
              <a:rPr lang="en-US" sz="600" kern="0" dirty="0">
                <a:solidFill>
                  <a:srgbClr val="000000"/>
                </a:solidFill>
                <a:latin typeface="Century Gothic" panose="020B0502020202020204" pitchFamily="34" charset="0"/>
              </a:rPr>
              <a:t>Prioritized Automation Backlog</a:t>
            </a:r>
          </a:p>
        </p:txBody>
      </p:sp>
      <p:sp>
        <p:nvSpPr>
          <p:cNvPr id="130" name="Arrow: Bent-Up 129">
            <a:extLst>
              <a:ext uri="{FF2B5EF4-FFF2-40B4-BE49-F238E27FC236}">
                <a16:creationId xmlns:a16="http://schemas.microsoft.com/office/drawing/2014/main" id="{71556CF1-D4BA-4417-BE1B-E915CA4765FF}"/>
              </a:ext>
            </a:extLst>
          </p:cNvPr>
          <p:cNvSpPr/>
          <p:nvPr/>
        </p:nvSpPr>
        <p:spPr>
          <a:xfrm rot="5400000">
            <a:off x="-58495" y="2069850"/>
            <a:ext cx="985695" cy="296531"/>
          </a:xfrm>
          <a:prstGeom prst="bentUpArrow">
            <a:avLst>
              <a:gd name="adj1" fmla="val 22760"/>
              <a:gd name="adj2" fmla="val 25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800">
              <a:solidFill>
                <a:schemeClr val="bg1"/>
              </a:solidFill>
              <a:latin typeface="Calibri"/>
            </a:endParaRPr>
          </a:p>
        </p:txBody>
      </p:sp>
      <p:sp>
        <p:nvSpPr>
          <p:cNvPr id="131" name="Rectangle 130">
            <a:extLst>
              <a:ext uri="{FF2B5EF4-FFF2-40B4-BE49-F238E27FC236}">
                <a16:creationId xmlns:a16="http://schemas.microsoft.com/office/drawing/2014/main" id="{DD81A42E-5475-4BF4-8DF5-A4FD4BE79C9A}"/>
              </a:ext>
            </a:extLst>
          </p:cNvPr>
          <p:cNvSpPr/>
          <p:nvPr/>
        </p:nvSpPr>
        <p:spPr>
          <a:xfrm>
            <a:off x="4008201" y="1900820"/>
            <a:ext cx="927926" cy="57552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Build Tosca/Ruby Automation scripts for all app Suites</a:t>
            </a:r>
          </a:p>
        </p:txBody>
      </p:sp>
      <p:sp>
        <p:nvSpPr>
          <p:cNvPr id="132" name="Rectangle 131">
            <a:extLst>
              <a:ext uri="{FF2B5EF4-FFF2-40B4-BE49-F238E27FC236}">
                <a16:creationId xmlns:a16="http://schemas.microsoft.com/office/drawing/2014/main" id="{3511397A-36D2-4EB1-A809-E144E6157DA8}"/>
              </a:ext>
            </a:extLst>
          </p:cNvPr>
          <p:cNvSpPr/>
          <p:nvPr/>
        </p:nvSpPr>
        <p:spPr>
          <a:xfrm>
            <a:off x="1459721" y="3436578"/>
            <a:ext cx="636190" cy="734542"/>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Build Executive dashboards in Splunk</a:t>
            </a:r>
          </a:p>
        </p:txBody>
      </p:sp>
      <p:sp>
        <p:nvSpPr>
          <p:cNvPr id="133" name="Rectangle: Rounded Corners 132">
            <a:extLst>
              <a:ext uri="{FF2B5EF4-FFF2-40B4-BE49-F238E27FC236}">
                <a16:creationId xmlns:a16="http://schemas.microsoft.com/office/drawing/2014/main" id="{A7EC5BF1-C69F-4202-BC61-306E429F9F0D}"/>
              </a:ext>
            </a:extLst>
          </p:cNvPr>
          <p:cNvSpPr/>
          <p:nvPr/>
        </p:nvSpPr>
        <p:spPr>
          <a:xfrm>
            <a:off x="662142" y="3372068"/>
            <a:ext cx="1494827" cy="840994"/>
          </a:xfrm>
          <a:prstGeom prst="roundRect">
            <a:avLst>
              <a:gd name="adj" fmla="val 217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050">
              <a:solidFill>
                <a:schemeClr val="bg1"/>
              </a:solidFill>
              <a:latin typeface="Century Gothic" panose="020B0502020202020204" pitchFamily="34" charset="0"/>
            </a:endParaRPr>
          </a:p>
        </p:txBody>
      </p:sp>
      <p:sp>
        <p:nvSpPr>
          <p:cNvPr id="134" name="Rectangle 133">
            <a:extLst>
              <a:ext uri="{FF2B5EF4-FFF2-40B4-BE49-F238E27FC236}">
                <a16:creationId xmlns:a16="http://schemas.microsoft.com/office/drawing/2014/main" id="{65C39107-26E5-4427-86DF-39FB6E6E715C}"/>
              </a:ext>
            </a:extLst>
          </p:cNvPr>
          <p:cNvSpPr/>
          <p:nvPr/>
        </p:nvSpPr>
        <p:spPr>
          <a:xfrm>
            <a:off x="4013669" y="3270966"/>
            <a:ext cx="927925" cy="57552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r>
              <a:rPr lang="en-US" sz="600" dirty="0">
                <a:solidFill>
                  <a:schemeClr val="bg1"/>
                </a:solidFill>
                <a:latin typeface="Century Gothic" panose="020B0502020202020204" pitchFamily="34" charset="0"/>
              </a:rPr>
              <a:t>Develop Operational and Analytics Dashboard using Splunk</a:t>
            </a:r>
          </a:p>
        </p:txBody>
      </p:sp>
      <p:cxnSp>
        <p:nvCxnSpPr>
          <p:cNvPr id="135" name="Connector: Elbow 134">
            <a:extLst>
              <a:ext uri="{FF2B5EF4-FFF2-40B4-BE49-F238E27FC236}">
                <a16:creationId xmlns:a16="http://schemas.microsoft.com/office/drawing/2014/main" id="{F821ED4D-435B-479A-9427-5696C082E3A4}"/>
              </a:ext>
            </a:extLst>
          </p:cNvPr>
          <p:cNvCxnSpPr/>
          <p:nvPr/>
        </p:nvCxnSpPr>
        <p:spPr>
          <a:xfrm>
            <a:off x="4942851" y="2188580"/>
            <a:ext cx="214369" cy="688086"/>
          </a:xfrm>
          <a:prstGeom prst="bentConnector3">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Connector: Elbow 135">
            <a:extLst>
              <a:ext uri="{FF2B5EF4-FFF2-40B4-BE49-F238E27FC236}">
                <a16:creationId xmlns:a16="http://schemas.microsoft.com/office/drawing/2014/main" id="{F59F1B97-7BFA-48A6-BE4B-64E23028E87D}"/>
              </a:ext>
            </a:extLst>
          </p:cNvPr>
          <p:cNvCxnSpPr>
            <a:stCxn id="134" idx="3"/>
            <a:endCxn id="98" idx="1"/>
          </p:cNvCxnSpPr>
          <p:nvPr/>
        </p:nvCxnSpPr>
        <p:spPr>
          <a:xfrm flipV="1">
            <a:off x="4941593" y="2876666"/>
            <a:ext cx="208903" cy="682061"/>
          </a:xfrm>
          <a:prstGeom prst="bentConnector3">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7" name="Flowchart: Multidocument 136">
            <a:extLst>
              <a:ext uri="{FF2B5EF4-FFF2-40B4-BE49-F238E27FC236}">
                <a16:creationId xmlns:a16="http://schemas.microsoft.com/office/drawing/2014/main" id="{267FA2CE-8E4C-4616-97FB-46D36F017EF8}"/>
              </a:ext>
            </a:extLst>
          </p:cNvPr>
          <p:cNvSpPr/>
          <p:nvPr/>
        </p:nvSpPr>
        <p:spPr>
          <a:xfrm>
            <a:off x="5163915" y="1027467"/>
            <a:ext cx="541291" cy="562402"/>
          </a:xfrm>
          <a:prstGeom prst="flowChartMultidocument">
            <a:avLst/>
          </a:prstGeom>
          <a:solidFill>
            <a:schemeClr val="accent3">
              <a:lumMod val="60000"/>
              <a:lumOff val="40000"/>
            </a:schemeClr>
          </a:solidFill>
          <a:ln w="9525" cap="flat" cmpd="sng" algn="ctr">
            <a:noFill/>
            <a:prstDash val="solid"/>
          </a:ln>
          <a:effectLst/>
        </p:spPr>
        <p:txBody>
          <a:bodyPr rtlCol="0" anchor="ctr"/>
          <a:lstStyle/>
          <a:p>
            <a:pPr algn="ctr" defTabSz="685983">
              <a:defRPr/>
            </a:pPr>
            <a:r>
              <a:rPr lang="en-US" sz="600" kern="0" dirty="0">
                <a:solidFill>
                  <a:srgbClr val="000000"/>
                </a:solidFill>
                <a:latin typeface="Century Gothic" panose="020B0502020202020204" pitchFamily="34" charset="0"/>
              </a:rPr>
              <a:t>Defect fix Backlog</a:t>
            </a:r>
          </a:p>
        </p:txBody>
      </p:sp>
      <p:cxnSp>
        <p:nvCxnSpPr>
          <p:cNvPr id="138" name="Straight Arrow Connector 137">
            <a:extLst>
              <a:ext uri="{FF2B5EF4-FFF2-40B4-BE49-F238E27FC236}">
                <a16:creationId xmlns:a16="http://schemas.microsoft.com/office/drawing/2014/main" id="{0DD151C1-C551-42F6-9581-7891586084F9}"/>
              </a:ext>
            </a:extLst>
          </p:cNvPr>
          <p:cNvCxnSpPr>
            <a:stCxn id="103" idx="1"/>
          </p:cNvCxnSpPr>
          <p:nvPr/>
        </p:nvCxnSpPr>
        <p:spPr>
          <a:xfrm flipH="1" flipV="1">
            <a:off x="5708855" y="1289854"/>
            <a:ext cx="196056" cy="1"/>
          </a:xfrm>
          <a:prstGeom prst="straightConnector1">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9" name="Rectangle 138">
            <a:extLst>
              <a:ext uri="{FF2B5EF4-FFF2-40B4-BE49-F238E27FC236}">
                <a16:creationId xmlns:a16="http://schemas.microsoft.com/office/drawing/2014/main" id="{CB2495F6-BA81-4E63-AA8B-51BDFB036AE3}"/>
              </a:ext>
            </a:extLst>
          </p:cNvPr>
          <p:cNvSpPr/>
          <p:nvPr/>
        </p:nvSpPr>
        <p:spPr>
          <a:xfrm>
            <a:off x="4342622" y="968308"/>
            <a:ext cx="579840" cy="613248"/>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defTabSz="451677"/>
            <a:r>
              <a:rPr lang="en-US" sz="600" dirty="0">
                <a:solidFill>
                  <a:schemeClr val="bg1"/>
                </a:solidFill>
                <a:latin typeface="Century Gothic" panose="020B0502020202020204" pitchFamily="34" charset="0"/>
              </a:rPr>
              <a:t>Review Defect fix backlog  with ASQEs</a:t>
            </a:r>
          </a:p>
        </p:txBody>
      </p:sp>
      <p:cxnSp>
        <p:nvCxnSpPr>
          <p:cNvPr id="140" name="Straight Arrow Connector 139">
            <a:extLst>
              <a:ext uri="{FF2B5EF4-FFF2-40B4-BE49-F238E27FC236}">
                <a16:creationId xmlns:a16="http://schemas.microsoft.com/office/drawing/2014/main" id="{E03DFD11-9EB5-4502-BA17-2D2362C3E2E4}"/>
              </a:ext>
            </a:extLst>
          </p:cNvPr>
          <p:cNvCxnSpPr>
            <a:stCxn id="137" idx="1"/>
            <a:endCxn id="139" idx="3"/>
          </p:cNvCxnSpPr>
          <p:nvPr/>
        </p:nvCxnSpPr>
        <p:spPr>
          <a:xfrm flipH="1">
            <a:off x="4922462" y="1274511"/>
            <a:ext cx="241453" cy="421"/>
          </a:xfrm>
          <a:prstGeom prst="straightConnector1">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601820C5-6667-4C04-8DB1-A02539544D45}"/>
              </a:ext>
            </a:extLst>
          </p:cNvPr>
          <p:cNvCxnSpPr/>
          <p:nvPr/>
        </p:nvCxnSpPr>
        <p:spPr>
          <a:xfrm>
            <a:off x="3823920" y="2879602"/>
            <a:ext cx="158041" cy="3655"/>
          </a:xfrm>
          <a:prstGeom prst="straightConnector1">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Connector: Elbow 141">
            <a:extLst>
              <a:ext uri="{FF2B5EF4-FFF2-40B4-BE49-F238E27FC236}">
                <a16:creationId xmlns:a16="http://schemas.microsoft.com/office/drawing/2014/main" id="{C2B0C9D3-E453-4430-AE24-B421EFD39C83}"/>
              </a:ext>
            </a:extLst>
          </p:cNvPr>
          <p:cNvCxnSpPr/>
          <p:nvPr/>
        </p:nvCxnSpPr>
        <p:spPr>
          <a:xfrm>
            <a:off x="3028683" y="2710963"/>
            <a:ext cx="168503" cy="168639"/>
          </a:xfrm>
          <a:prstGeom prst="bentConnector3">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40988A7C-9032-4F61-9BE5-75456DDAD41D}"/>
              </a:ext>
            </a:extLst>
          </p:cNvPr>
          <p:cNvCxnSpPr>
            <a:stCxn id="139" idx="1"/>
          </p:cNvCxnSpPr>
          <p:nvPr/>
        </p:nvCxnSpPr>
        <p:spPr>
          <a:xfrm rot="10800000" flipV="1">
            <a:off x="3605887" y="1274931"/>
            <a:ext cx="736735" cy="1308173"/>
          </a:xfrm>
          <a:prstGeom prst="bentConnector2">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4" name="Graphic 143" descr="User">
            <a:extLst>
              <a:ext uri="{FF2B5EF4-FFF2-40B4-BE49-F238E27FC236}">
                <a16:creationId xmlns:a16="http://schemas.microsoft.com/office/drawing/2014/main" id="{EAE8DE86-ED1B-4A21-9798-6C7B3FFF0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856" y="3273211"/>
            <a:ext cx="141068" cy="186036"/>
          </a:xfrm>
          <a:prstGeom prst="rect">
            <a:avLst/>
          </a:prstGeom>
        </p:spPr>
      </p:pic>
      <p:pic>
        <p:nvPicPr>
          <p:cNvPr id="145" name="Graphic 144" descr="User">
            <a:extLst>
              <a:ext uri="{FF2B5EF4-FFF2-40B4-BE49-F238E27FC236}">
                <a16:creationId xmlns:a16="http://schemas.microsoft.com/office/drawing/2014/main" id="{6ADACFDB-805C-4F83-BC4E-5F2551A7AF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8537" y="1441898"/>
            <a:ext cx="141068" cy="186036"/>
          </a:xfrm>
          <a:prstGeom prst="rect">
            <a:avLst/>
          </a:prstGeom>
        </p:spPr>
      </p:pic>
      <p:sp>
        <p:nvSpPr>
          <p:cNvPr id="146" name="Rectangle: Rounded Corners 145">
            <a:extLst>
              <a:ext uri="{FF2B5EF4-FFF2-40B4-BE49-F238E27FC236}">
                <a16:creationId xmlns:a16="http://schemas.microsoft.com/office/drawing/2014/main" id="{4A9C326F-E614-4B87-A3C6-83C160CFADC4}"/>
              </a:ext>
            </a:extLst>
          </p:cNvPr>
          <p:cNvSpPr/>
          <p:nvPr/>
        </p:nvSpPr>
        <p:spPr>
          <a:xfrm>
            <a:off x="6568396" y="4172582"/>
            <a:ext cx="99799" cy="137258"/>
          </a:xfrm>
          <a:prstGeom prst="round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1677"/>
            <a:endParaRPr lang="en-US" sz="1800">
              <a:solidFill>
                <a:prstClr val="black">
                  <a:lumMod val="65000"/>
                  <a:lumOff val="35000"/>
                </a:prstClr>
              </a:solidFill>
              <a:latin typeface="Century Gothic" panose="020B0502020202020204" pitchFamily="34" charset="0"/>
            </a:endParaRPr>
          </a:p>
        </p:txBody>
      </p:sp>
      <p:sp>
        <p:nvSpPr>
          <p:cNvPr id="147" name="TextBox 146">
            <a:extLst>
              <a:ext uri="{FF2B5EF4-FFF2-40B4-BE49-F238E27FC236}">
                <a16:creationId xmlns:a16="http://schemas.microsoft.com/office/drawing/2014/main" id="{D0411AD4-EDA9-4006-9AD7-0DEC53184B5E}"/>
              </a:ext>
            </a:extLst>
          </p:cNvPr>
          <p:cNvSpPr txBox="1"/>
          <p:nvPr/>
        </p:nvSpPr>
        <p:spPr>
          <a:xfrm>
            <a:off x="6624264" y="4139777"/>
            <a:ext cx="514988" cy="184666"/>
          </a:xfrm>
          <a:prstGeom prst="rect">
            <a:avLst/>
          </a:prstGeom>
          <a:noFill/>
        </p:spPr>
        <p:txBody>
          <a:bodyPr wrap="square" rtlCol="0">
            <a:spAutoFit/>
          </a:bodyPr>
          <a:lstStyle/>
          <a:p>
            <a:pPr defTabSz="451677"/>
            <a:r>
              <a:rPr lang="en-US" sz="600" dirty="0">
                <a:solidFill>
                  <a:prstClr val="black"/>
                </a:solidFill>
                <a:latin typeface="Century Gothic" panose="020B0502020202020204" pitchFamily="34" charset="0"/>
              </a:rPr>
              <a:t>Backlog</a:t>
            </a:r>
          </a:p>
        </p:txBody>
      </p:sp>
      <p:pic>
        <p:nvPicPr>
          <p:cNvPr id="148" name="Graphic 147" descr="Users">
            <a:extLst>
              <a:ext uri="{FF2B5EF4-FFF2-40B4-BE49-F238E27FC236}">
                <a16:creationId xmlns:a16="http://schemas.microsoft.com/office/drawing/2014/main" id="{6F3C79D5-C5AE-4D67-A394-D295AB047C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24728" y="4115424"/>
            <a:ext cx="213874" cy="282051"/>
          </a:xfrm>
          <a:prstGeom prst="rect">
            <a:avLst/>
          </a:prstGeom>
        </p:spPr>
      </p:pic>
      <p:sp>
        <p:nvSpPr>
          <p:cNvPr id="149" name="TextBox 148">
            <a:extLst>
              <a:ext uri="{FF2B5EF4-FFF2-40B4-BE49-F238E27FC236}">
                <a16:creationId xmlns:a16="http://schemas.microsoft.com/office/drawing/2014/main" id="{3F9B829C-C4EF-4EFC-9256-18A749C59921}"/>
              </a:ext>
            </a:extLst>
          </p:cNvPr>
          <p:cNvSpPr txBox="1"/>
          <p:nvPr/>
        </p:nvSpPr>
        <p:spPr>
          <a:xfrm>
            <a:off x="3199502" y="4094403"/>
            <a:ext cx="493706" cy="276999"/>
          </a:xfrm>
          <a:prstGeom prst="rect">
            <a:avLst/>
          </a:prstGeom>
          <a:noFill/>
        </p:spPr>
        <p:txBody>
          <a:bodyPr wrap="square" rtlCol="0">
            <a:spAutoFit/>
          </a:bodyPr>
          <a:lstStyle/>
          <a:p>
            <a:pPr defTabSz="451677"/>
            <a:r>
              <a:rPr lang="en-US" sz="600" dirty="0">
                <a:solidFill>
                  <a:prstClr val="black"/>
                </a:solidFill>
                <a:latin typeface="Century Gothic" panose="020B0502020202020204" pitchFamily="34" charset="0"/>
              </a:rPr>
              <a:t>Delivery team</a:t>
            </a:r>
          </a:p>
        </p:txBody>
      </p:sp>
      <p:pic>
        <p:nvPicPr>
          <p:cNvPr id="150" name="Graphic 149" descr="Users">
            <a:extLst>
              <a:ext uri="{FF2B5EF4-FFF2-40B4-BE49-F238E27FC236}">
                <a16:creationId xmlns:a16="http://schemas.microsoft.com/office/drawing/2014/main" id="{8EDB3213-D115-4CE8-9FD2-7124CA8595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4201" y="875245"/>
            <a:ext cx="213874" cy="282051"/>
          </a:xfrm>
          <a:prstGeom prst="rect">
            <a:avLst/>
          </a:prstGeom>
        </p:spPr>
      </p:pic>
      <p:pic>
        <p:nvPicPr>
          <p:cNvPr id="151" name="Graphic 150" descr="Users">
            <a:extLst>
              <a:ext uri="{FF2B5EF4-FFF2-40B4-BE49-F238E27FC236}">
                <a16:creationId xmlns:a16="http://schemas.microsoft.com/office/drawing/2014/main" id="{2C2C703A-D832-4971-AA86-56ED67FDA3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8865" y="1691023"/>
            <a:ext cx="213874" cy="282051"/>
          </a:xfrm>
          <a:prstGeom prst="rect">
            <a:avLst/>
          </a:prstGeom>
        </p:spPr>
      </p:pic>
      <p:pic>
        <p:nvPicPr>
          <p:cNvPr id="152" name="Graphic 151" descr="User">
            <a:extLst>
              <a:ext uri="{FF2B5EF4-FFF2-40B4-BE49-F238E27FC236}">
                <a16:creationId xmlns:a16="http://schemas.microsoft.com/office/drawing/2014/main" id="{102AA00F-2E11-47AA-922B-7B7B50D6A4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4749" y="864842"/>
            <a:ext cx="141068" cy="186036"/>
          </a:xfrm>
          <a:prstGeom prst="rect">
            <a:avLst/>
          </a:prstGeom>
        </p:spPr>
      </p:pic>
      <p:graphicFrame>
        <p:nvGraphicFramePr>
          <p:cNvPr id="156" name="Table 155">
            <a:extLst>
              <a:ext uri="{FF2B5EF4-FFF2-40B4-BE49-F238E27FC236}">
                <a16:creationId xmlns:a16="http://schemas.microsoft.com/office/drawing/2014/main" id="{EFD172E2-5120-4BA7-A7B1-B58636C6432F}"/>
              </a:ext>
            </a:extLst>
          </p:cNvPr>
          <p:cNvGraphicFramePr>
            <a:graphicFrameLocks noGrp="1"/>
          </p:cNvGraphicFramePr>
          <p:nvPr>
            <p:extLst>
              <p:ext uri="{D42A27DB-BD31-4B8C-83A1-F6EECF244321}">
                <p14:modId xmlns:p14="http://schemas.microsoft.com/office/powerpoint/2010/main" val="3093516054"/>
              </p:ext>
            </p:extLst>
          </p:nvPr>
        </p:nvGraphicFramePr>
        <p:xfrm>
          <a:off x="7071526" y="510742"/>
          <a:ext cx="2010795" cy="2133744"/>
        </p:xfrm>
        <a:graphic>
          <a:graphicData uri="http://schemas.openxmlformats.org/drawingml/2006/table">
            <a:tbl>
              <a:tblPr firstRow="1" bandRow="1"/>
              <a:tblGrid>
                <a:gridCol w="987269">
                  <a:extLst>
                    <a:ext uri="{9D8B030D-6E8A-4147-A177-3AD203B41FA5}">
                      <a16:colId xmlns:a16="http://schemas.microsoft.com/office/drawing/2014/main" val="3542238311"/>
                    </a:ext>
                  </a:extLst>
                </a:gridCol>
                <a:gridCol w="532579">
                  <a:extLst>
                    <a:ext uri="{9D8B030D-6E8A-4147-A177-3AD203B41FA5}">
                      <a16:colId xmlns:a16="http://schemas.microsoft.com/office/drawing/2014/main" val="3310018659"/>
                    </a:ext>
                  </a:extLst>
                </a:gridCol>
                <a:gridCol w="490947">
                  <a:extLst>
                    <a:ext uri="{9D8B030D-6E8A-4147-A177-3AD203B41FA5}">
                      <a16:colId xmlns:a16="http://schemas.microsoft.com/office/drawing/2014/main" val="2496770921"/>
                    </a:ext>
                  </a:extLst>
                </a:gridCol>
              </a:tblGrid>
              <a:tr h="177459">
                <a:tc>
                  <a:txBody>
                    <a:bodyPr/>
                    <a:lstStyle>
                      <a:lvl1pPr marL="0" algn="l" defTabSz="589217" rtl="0" eaLnBrk="1" latinLnBrk="0" hangingPunct="1">
                        <a:defRPr sz="2400" b="1" kern="1200">
                          <a:solidFill>
                            <a:schemeClr val="lt1"/>
                          </a:solidFill>
                          <a:latin typeface="Calibri" panose="020F0502020204030204"/>
                        </a:defRPr>
                      </a:lvl1pPr>
                      <a:lvl2pPr marL="589217" algn="l" defTabSz="589217" rtl="0" eaLnBrk="1" latinLnBrk="0" hangingPunct="1">
                        <a:defRPr sz="2400" b="1" kern="1200">
                          <a:solidFill>
                            <a:schemeClr val="lt1"/>
                          </a:solidFill>
                          <a:latin typeface="Calibri" panose="020F0502020204030204"/>
                        </a:defRPr>
                      </a:lvl2pPr>
                      <a:lvl3pPr marL="1178434" algn="l" defTabSz="589217" rtl="0" eaLnBrk="1" latinLnBrk="0" hangingPunct="1">
                        <a:defRPr sz="2400" b="1" kern="1200">
                          <a:solidFill>
                            <a:schemeClr val="lt1"/>
                          </a:solidFill>
                          <a:latin typeface="Calibri" panose="020F0502020204030204"/>
                        </a:defRPr>
                      </a:lvl3pPr>
                      <a:lvl4pPr marL="1767652" algn="l" defTabSz="589217" rtl="0" eaLnBrk="1" latinLnBrk="0" hangingPunct="1">
                        <a:defRPr sz="2400" b="1" kern="1200">
                          <a:solidFill>
                            <a:schemeClr val="lt1"/>
                          </a:solidFill>
                          <a:latin typeface="Calibri" panose="020F0502020204030204"/>
                        </a:defRPr>
                      </a:lvl4pPr>
                      <a:lvl5pPr marL="2356867" algn="l" defTabSz="589217" rtl="0" eaLnBrk="1" latinLnBrk="0" hangingPunct="1">
                        <a:defRPr sz="2400" b="1" kern="1200">
                          <a:solidFill>
                            <a:schemeClr val="lt1"/>
                          </a:solidFill>
                          <a:latin typeface="Calibri" panose="020F0502020204030204"/>
                        </a:defRPr>
                      </a:lvl5pPr>
                      <a:lvl6pPr marL="2946085" algn="l" defTabSz="589217" rtl="0" eaLnBrk="1" latinLnBrk="0" hangingPunct="1">
                        <a:defRPr sz="2400" b="1" kern="1200">
                          <a:solidFill>
                            <a:schemeClr val="lt1"/>
                          </a:solidFill>
                          <a:latin typeface="Calibri" panose="020F0502020204030204"/>
                        </a:defRPr>
                      </a:lvl6pPr>
                      <a:lvl7pPr marL="3535302" algn="l" defTabSz="589217" rtl="0" eaLnBrk="1" latinLnBrk="0" hangingPunct="1">
                        <a:defRPr sz="2400" b="1" kern="1200">
                          <a:solidFill>
                            <a:schemeClr val="lt1"/>
                          </a:solidFill>
                          <a:latin typeface="Calibri" panose="020F0502020204030204"/>
                        </a:defRPr>
                      </a:lvl7pPr>
                      <a:lvl8pPr marL="4124520" algn="l" defTabSz="589217" rtl="0" eaLnBrk="1" latinLnBrk="0" hangingPunct="1">
                        <a:defRPr sz="2400" b="1" kern="1200">
                          <a:solidFill>
                            <a:schemeClr val="lt1"/>
                          </a:solidFill>
                          <a:latin typeface="Calibri" panose="020F0502020204030204"/>
                        </a:defRPr>
                      </a:lvl8pPr>
                      <a:lvl9pPr marL="4713738" algn="l" defTabSz="589217" rtl="0" eaLnBrk="1" latinLnBrk="0" hangingPunct="1">
                        <a:defRPr sz="2400" b="1" kern="1200">
                          <a:solidFill>
                            <a:schemeClr val="lt1"/>
                          </a:solidFill>
                          <a:latin typeface="Calibri" panose="020F0502020204030204"/>
                        </a:defRPr>
                      </a:lvl9pPr>
                    </a:lstStyle>
                    <a:p>
                      <a:r>
                        <a:rPr lang="en-US" sz="700">
                          <a:latin typeface="Century Gothic" panose="020B0502020202020204" pitchFamily="34" charset="0"/>
                        </a:rPr>
                        <a:t>Activity / Deliverable</a:t>
                      </a:r>
                    </a:p>
                  </a:txBody>
                  <a:tcPr marL="68598" marR="68598" marT="34299" marB="34299">
                    <a:lnL w="12700" cmpd="sng">
                      <a:solidFill>
                        <a:srgbClr val="FFFFFF"/>
                      </a:solidFill>
                    </a:lnL>
                    <a:lnR w="12700" cmpd="sng">
                      <a:solidFill>
                        <a:srgbClr val="FFFFFF"/>
                      </a:solidFill>
                    </a:lnR>
                    <a:lnT w="12700" cmpd="sng">
                      <a:solidFill>
                        <a:srgbClr val="FFFFFF"/>
                      </a:solidFill>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lvl1pPr marL="0" algn="l" defTabSz="589217" rtl="0" eaLnBrk="1" latinLnBrk="0" hangingPunct="1">
                        <a:defRPr sz="2400" b="1" kern="1200">
                          <a:solidFill>
                            <a:schemeClr val="lt1"/>
                          </a:solidFill>
                          <a:latin typeface="Calibri" panose="020F0502020204030204"/>
                        </a:defRPr>
                      </a:lvl1pPr>
                      <a:lvl2pPr marL="589217" algn="l" defTabSz="589217" rtl="0" eaLnBrk="1" latinLnBrk="0" hangingPunct="1">
                        <a:defRPr sz="2400" b="1" kern="1200">
                          <a:solidFill>
                            <a:schemeClr val="lt1"/>
                          </a:solidFill>
                          <a:latin typeface="Calibri" panose="020F0502020204030204"/>
                        </a:defRPr>
                      </a:lvl2pPr>
                      <a:lvl3pPr marL="1178434" algn="l" defTabSz="589217" rtl="0" eaLnBrk="1" latinLnBrk="0" hangingPunct="1">
                        <a:defRPr sz="2400" b="1" kern="1200">
                          <a:solidFill>
                            <a:schemeClr val="lt1"/>
                          </a:solidFill>
                          <a:latin typeface="Calibri" panose="020F0502020204030204"/>
                        </a:defRPr>
                      </a:lvl3pPr>
                      <a:lvl4pPr marL="1767652" algn="l" defTabSz="589217" rtl="0" eaLnBrk="1" latinLnBrk="0" hangingPunct="1">
                        <a:defRPr sz="2400" b="1" kern="1200">
                          <a:solidFill>
                            <a:schemeClr val="lt1"/>
                          </a:solidFill>
                          <a:latin typeface="Calibri" panose="020F0502020204030204"/>
                        </a:defRPr>
                      </a:lvl4pPr>
                      <a:lvl5pPr marL="2356867" algn="l" defTabSz="589217" rtl="0" eaLnBrk="1" latinLnBrk="0" hangingPunct="1">
                        <a:defRPr sz="2400" b="1" kern="1200">
                          <a:solidFill>
                            <a:schemeClr val="lt1"/>
                          </a:solidFill>
                          <a:latin typeface="Calibri" panose="020F0502020204030204"/>
                        </a:defRPr>
                      </a:lvl5pPr>
                      <a:lvl6pPr marL="2946085" algn="l" defTabSz="589217" rtl="0" eaLnBrk="1" latinLnBrk="0" hangingPunct="1">
                        <a:defRPr sz="2400" b="1" kern="1200">
                          <a:solidFill>
                            <a:schemeClr val="lt1"/>
                          </a:solidFill>
                          <a:latin typeface="Calibri" panose="020F0502020204030204"/>
                        </a:defRPr>
                      </a:lvl6pPr>
                      <a:lvl7pPr marL="3535302" algn="l" defTabSz="589217" rtl="0" eaLnBrk="1" latinLnBrk="0" hangingPunct="1">
                        <a:defRPr sz="2400" b="1" kern="1200">
                          <a:solidFill>
                            <a:schemeClr val="lt1"/>
                          </a:solidFill>
                          <a:latin typeface="Calibri" panose="020F0502020204030204"/>
                        </a:defRPr>
                      </a:lvl7pPr>
                      <a:lvl8pPr marL="4124520" algn="l" defTabSz="589217" rtl="0" eaLnBrk="1" latinLnBrk="0" hangingPunct="1">
                        <a:defRPr sz="2400" b="1" kern="1200">
                          <a:solidFill>
                            <a:schemeClr val="lt1"/>
                          </a:solidFill>
                          <a:latin typeface="Calibri" panose="020F0502020204030204"/>
                        </a:defRPr>
                      </a:lvl8pPr>
                      <a:lvl9pPr marL="4713738" algn="l" defTabSz="589217" rtl="0" eaLnBrk="1" latinLnBrk="0" hangingPunct="1">
                        <a:defRPr sz="2400" b="1" kern="1200">
                          <a:solidFill>
                            <a:schemeClr val="lt1"/>
                          </a:solidFill>
                          <a:latin typeface="Calibri" panose="020F0502020204030204"/>
                        </a:defRPr>
                      </a:lvl9pPr>
                    </a:lstStyle>
                    <a:p>
                      <a:pPr algn="ctr"/>
                      <a:r>
                        <a:rPr lang="en-US" sz="500">
                          <a:latin typeface="Century Gothic" panose="020B0502020202020204" pitchFamily="34" charset="0"/>
                        </a:rPr>
                        <a:t>Nationwide</a:t>
                      </a:r>
                    </a:p>
                  </a:txBody>
                  <a:tcPr marL="68598" marR="68598" marT="34299" marB="34299">
                    <a:lnL w="12700" cmpd="sng">
                      <a:solidFill>
                        <a:srgbClr val="FFFFFF"/>
                      </a:solidFill>
                    </a:lnL>
                    <a:lnR w="12700" cmpd="sng">
                      <a:solidFill>
                        <a:srgbClr val="FFFFFF"/>
                      </a:solidFill>
                    </a:lnR>
                    <a:lnT w="12700" cmpd="sng">
                      <a:solidFill>
                        <a:srgbClr val="FFFFFF"/>
                      </a:solidFill>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lvl1pPr marL="0" algn="l" defTabSz="589217" rtl="0" eaLnBrk="1" latinLnBrk="0" hangingPunct="1">
                        <a:defRPr sz="2400" b="1" kern="1200">
                          <a:solidFill>
                            <a:schemeClr val="lt1"/>
                          </a:solidFill>
                          <a:latin typeface="Calibri" panose="020F0502020204030204"/>
                        </a:defRPr>
                      </a:lvl1pPr>
                      <a:lvl2pPr marL="589217" algn="l" defTabSz="589217" rtl="0" eaLnBrk="1" latinLnBrk="0" hangingPunct="1">
                        <a:defRPr sz="2400" b="1" kern="1200">
                          <a:solidFill>
                            <a:schemeClr val="lt1"/>
                          </a:solidFill>
                          <a:latin typeface="Calibri" panose="020F0502020204030204"/>
                        </a:defRPr>
                      </a:lvl2pPr>
                      <a:lvl3pPr marL="1178434" algn="l" defTabSz="589217" rtl="0" eaLnBrk="1" latinLnBrk="0" hangingPunct="1">
                        <a:defRPr sz="2400" b="1" kern="1200">
                          <a:solidFill>
                            <a:schemeClr val="lt1"/>
                          </a:solidFill>
                          <a:latin typeface="Calibri" panose="020F0502020204030204"/>
                        </a:defRPr>
                      </a:lvl3pPr>
                      <a:lvl4pPr marL="1767652" algn="l" defTabSz="589217" rtl="0" eaLnBrk="1" latinLnBrk="0" hangingPunct="1">
                        <a:defRPr sz="2400" b="1" kern="1200">
                          <a:solidFill>
                            <a:schemeClr val="lt1"/>
                          </a:solidFill>
                          <a:latin typeface="Calibri" panose="020F0502020204030204"/>
                        </a:defRPr>
                      </a:lvl4pPr>
                      <a:lvl5pPr marL="2356867" algn="l" defTabSz="589217" rtl="0" eaLnBrk="1" latinLnBrk="0" hangingPunct="1">
                        <a:defRPr sz="2400" b="1" kern="1200">
                          <a:solidFill>
                            <a:schemeClr val="lt1"/>
                          </a:solidFill>
                          <a:latin typeface="Calibri" panose="020F0502020204030204"/>
                        </a:defRPr>
                      </a:lvl5pPr>
                      <a:lvl6pPr marL="2946085" algn="l" defTabSz="589217" rtl="0" eaLnBrk="1" latinLnBrk="0" hangingPunct="1">
                        <a:defRPr sz="2400" b="1" kern="1200">
                          <a:solidFill>
                            <a:schemeClr val="lt1"/>
                          </a:solidFill>
                          <a:latin typeface="Calibri" panose="020F0502020204030204"/>
                        </a:defRPr>
                      </a:lvl6pPr>
                      <a:lvl7pPr marL="3535302" algn="l" defTabSz="589217" rtl="0" eaLnBrk="1" latinLnBrk="0" hangingPunct="1">
                        <a:defRPr sz="2400" b="1" kern="1200">
                          <a:solidFill>
                            <a:schemeClr val="lt1"/>
                          </a:solidFill>
                          <a:latin typeface="Calibri" panose="020F0502020204030204"/>
                        </a:defRPr>
                      </a:lvl7pPr>
                      <a:lvl8pPr marL="4124520" algn="l" defTabSz="589217" rtl="0" eaLnBrk="1" latinLnBrk="0" hangingPunct="1">
                        <a:defRPr sz="2400" b="1" kern="1200">
                          <a:solidFill>
                            <a:schemeClr val="lt1"/>
                          </a:solidFill>
                          <a:latin typeface="Calibri" panose="020F0502020204030204"/>
                        </a:defRPr>
                      </a:lvl8pPr>
                      <a:lvl9pPr marL="4713738" algn="l" defTabSz="589217" rtl="0" eaLnBrk="1" latinLnBrk="0" hangingPunct="1">
                        <a:defRPr sz="2400" b="1" kern="1200">
                          <a:solidFill>
                            <a:schemeClr val="lt1"/>
                          </a:solidFill>
                          <a:latin typeface="Calibri" panose="020F0502020204030204"/>
                        </a:defRPr>
                      </a:lvl9pPr>
                    </a:lstStyle>
                    <a:p>
                      <a:pPr algn="ctr"/>
                      <a:r>
                        <a:rPr lang="en-US" sz="500">
                          <a:latin typeface="Century Gothic" panose="020B0502020202020204" pitchFamily="34" charset="0"/>
                        </a:rPr>
                        <a:t>Cognizant</a:t>
                      </a:r>
                    </a:p>
                  </a:txBody>
                  <a:tcPr marL="68598" marR="68598" marT="34299" marB="34299">
                    <a:lnL w="12700" cmpd="sng">
                      <a:solidFill>
                        <a:srgbClr val="FFFFFF"/>
                      </a:solidFill>
                    </a:lnL>
                    <a:lnR w="12700" cmpd="sng">
                      <a:solidFill>
                        <a:srgbClr val="FFFFFF"/>
                      </a:solidFill>
                    </a:lnR>
                    <a:lnT w="12700" cmpd="sng">
                      <a:solidFill>
                        <a:srgbClr val="FFFFFF"/>
                      </a:solidFill>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0033A0"/>
                    </a:solidFill>
                  </a:tcPr>
                </a:tc>
                <a:extLst>
                  <a:ext uri="{0D108BD9-81ED-4DB2-BD59-A6C34878D82A}">
                    <a16:rowId xmlns:a16="http://schemas.microsoft.com/office/drawing/2014/main" val="303530971"/>
                  </a:ext>
                </a:extLst>
              </a:tr>
              <a:tr h="158276">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r>
                        <a:rPr lang="en-US" sz="600" b="1" dirty="0">
                          <a:solidFill>
                            <a:schemeClr val="tx2">
                              <a:lumMod val="75000"/>
                              <a:lumOff val="25000"/>
                            </a:schemeClr>
                          </a:solidFill>
                          <a:latin typeface="Century Gothic" panose="020B0502020202020204" pitchFamily="34" charset="0"/>
                        </a:rPr>
                        <a:t>Test Automation Strategy Creation</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C</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R, A</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4758342"/>
                  </a:ext>
                </a:extLst>
              </a:tr>
              <a:tr h="158276">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r>
                        <a:rPr lang="en-US" sz="600" b="1">
                          <a:solidFill>
                            <a:schemeClr val="tx2">
                              <a:lumMod val="75000"/>
                              <a:lumOff val="25000"/>
                            </a:schemeClr>
                          </a:solidFill>
                          <a:latin typeface="Century Gothic" panose="020B0502020202020204" pitchFamily="34" charset="0"/>
                        </a:rPr>
                        <a:t>Test Automation Strategy</a:t>
                      </a:r>
                      <a:r>
                        <a:rPr lang="en-US" sz="600" b="1" baseline="0">
                          <a:solidFill>
                            <a:schemeClr val="tx2">
                              <a:lumMod val="75000"/>
                              <a:lumOff val="25000"/>
                            </a:schemeClr>
                          </a:solidFill>
                          <a:latin typeface="Century Gothic" panose="020B0502020202020204" pitchFamily="34" charset="0"/>
                        </a:rPr>
                        <a:t> Sign Off</a:t>
                      </a:r>
                      <a:endParaRPr lang="en-US" sz="600" b="1">
                        <a:solidFill>
                          <a:schemeClr val="tx2">
                            <a:lumMod val="75000"/>
                            <a:lumOff val="25000"/>
                          </a:schemeClr>
                        </a:solidFill>
                        <a:latin typeface="Century Gothic" panose="020B0502020202020204" pitchFamily="34" charset="0"/>
                      </a:endParaRP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R, A</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I</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9326514"/>
                  </a:ext>
                </a:extLst>
              </a:tr>
              <a:tr h="100725">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r>
                        <a:rPr lang="en-US" sz="600" b="1">
                          <a:solidFill>
                            <a:schemeClr val="tx2">
                              <a:lumMod val="75000"/>
                              <a:lumOff val="25000"/>
                            </a:schemeClr>
                          </a:solidFill>
                          <a:latin typeface="Century Gothic" panose="020B0502020202020204" pitchFamily="34" charset="0"/>
                        </a:rPr>
                        <a:t>Business Flow Creation</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dirty="0">
                          <a:solidFill>
                            <a:schemeClr val="tx2">
                              <a:lumMod val="75000"/>
                              <a:lumOff val="25000"/>
                            </a:schemeClr>
                          </a:solidFill>
                          <a:latin typeface="Century Gothic" panose="020B0502020202020204" pitchFamily="34" charset="0"/>
                        </a:rPr>
                        <a:t>C</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R,A</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11136732"/>
                  </a:ext>
                </a:extLst>
              </a:tr>
              <a:tr h="100725">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r>
                        <a:rPr lang="en-US" sz="600" b="1" dirty="0">
                          <a:solidFill>
                            <a:schemeClr val="tx2">
                              <a:lumMod val="75000"/>
                              <a:lumOff val="25000"/>
                            </a:schemeClr>
                          </a:solidFill>
                          <a:latin typeface="Century Gothic" panose="020B0502020202020204" pitchFamily="34" charset="0"/>
                        </a:rPr>
                        <a:t>Business Flow Sign off</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R, A</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I</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06579151"/>
                  </a:ext>
                </a:extLst>
              </a:tr>
              <a:tr h="215827">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r>
                        <a:rPr lang="en-US" sz="600" b="1" dirty="0">
                          <a:solidFill>
                            <a:schemeClr val="tx2">
                              <a:lumMod val="75000"/>
                              <a:lumOff val="25000"/>
                            </a:schemeClr>
                          </a:solidFill>
                          <a:latin typeface="Century Gothic" panose="020B0502020202020204" pitchFamily="34" charset="0"/>
                        </a:rPr>
                        <a:t>Tosca/Ruby Automation Suite</a:t>
                      </a:r>
                      <a:r>
                        <a:rPr lang="en-US" sz="600" b="1" baseline="0" dirty="0">
                          <a:solidFill>
                            <a:schemeClr val="tx2">
                              <a:lumMod val="75000"/>
                              <a:lumOff val="25000"/>
                            </a:schemeClr>
                          </a:solidFill>
                          <a:latin typeface="Century Gothic" panose="020B0502020202020204" pitchFamily="34" charset="0"/>
                        </a:rPr>
                        <a:t> Design</a:t>
                      </a:r>
                      <a:endParaRPr lang="en-US" sz="600" b="1" dirty="0">
                        <a:solidFill>
                          <a:schemeClr val="tx2">
                            <a:lumMod val="75000"/>
                            <a:lumOff val="25000"/>
                          </a:schemeClr>
                        </a:solidFill>
                        <a:latin typeface="Century Gothic" panose="020B0502020202020204" pitchFamily="34" charset="0"/>
                      </a:endParaRP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I</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R, A</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22059278"/>
                  </a:ext>
                </a:extLst>
              </a:tr>
              <a:tr h="215827">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r>
                        <a:rPr lang="en-US" sz="600" b="1" dirty="0">
                          <a:solidFill>
                            <a:schemeClr val="tx2">
                              <a:lumMod val="75000"/>
                              <a:lumOff val="25000"/>
                            </a:schemeClr>
                          </a:solidFill>
                          <a:latin typeface="Century Gothic" panose="020B0502020202020204" pitchFamily="34" charset="0"/>
                        </a:rPr>
                        <a:t>Tosca/Ruby Automation Suite Acceptance &amp; Sign off</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R, A</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I</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27206448"/>
                  </a:ext>
                </a:extLst>
              </a:tr>
              <a:tr h="215827">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r>
                        <a:rPr lang="en-US" sz="600" b="1" dirty="0">
                          <a:solidFill>
                            <a:schemeClr val="tx2">
                              <a:lumMod val="75000"/>
                              <a:lumOff val="25000"/>
                            </a:schemeClr>
                          </a:solidFill>
                          <a:latin typeface="Century Gothic" panose="020B0502020202020204" pitchFamily="34" charset="0"/>
                        </a:rPr>
                        <a:t>Tosca Business Flow Knowledge Management</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a:solidFill>
                            <a:schemeClr val="tx2">
                              <a:lumMod val="75000"/>
                              <a:lumOff val="25000"/>
                            </a:schemeClr>
                          </a:solidFill>
                          <a:latin typeface="Century Gothic" panose="020B0502020202020204" pitchFamily="34" charset="0"/>
                        </a:rPr>
                        <a:t>I</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589217" rtl="0" eaLnBrk="1" latinLnBrk="0" hangingPunct="1">
                        <a:defRPr sz="2400" kern="1200">
                          <a:solidFill>
                            <a:schemeClr val="dk1"/>
                          </a:solidFill>
                          <a:latin typeface="Calibri" panose="020F0502020204030204"/>
                        </a:defRPr>
                      </a:lvl1pPr>
                      <a:lvl2pPr marL="589217" algn="l" defTabSz="589217" rtl="0" eaLnBrk="1" latinLnBrk="0" hangingPunct="1">
                        <a:defRPr sz="2400" kern="1200">
                          <a:solidFill>
                            <a:schemeClr val="dk1"/>
                          </a:solidFill>
                          <a:latin typeface="Calibri" panose="020F0502020204030204"/>
                        </a:defRPr>
                      </a:lvl2pPr>
                      <a:lvl3pPr marL="1178434" algn="l" defTabSz="589217" rtl="0" eaLnBrk="1" latinLnBrk="0" hangingPunct="1">
                        <a:defRPr sz="2400" kern="1200">
                          <a:solidFill>
                            <a:schemeClr val="dk1"/>
                          </a:solidFill>
                          <a:latin typeface="Calibri" panose="020F0502020204030204"/>
                        </a:defRPr>
                      </a:lvl3pPr>
                      <a:lvl4pPr marL="1767652" algn="l" defTabSz="589217" rtl="0" eaLnBrk="1" latinLnBrk="0" hangingPunct="1">
                        <a:defRPr sz="2400" kern="1200">
                          <a:solidFill>
                            <a:schemeClr val="dk1"/>
                          </a:solidFill>
                          <a:latin typeface="Calibri" panose="020F0502020204030204"/>
                        </a:defRPr>
                      </a:lvl4pPr>
                      <a:lvl5pPr marL="2356867" algn="l" defTabSz="589217" rtl="0" eaLnBrk="1" latinLnBrk="0" hangingPunct="1">
                        <a:defRPr sz="2400" kern="1200">
                          <a:solidFill>
                            <a:schemeClr val="dk1"/>
                          </a:solidFill>
                          <a:latin typeface="Calibri" panose="020F0502020204030204"/>
                        </a:defRPr>
                      </a:lvl5pPr>
                      <a:lvl6pPr marL="2946085" algn="l" defTabSz="589217" rtl="0" eaLnBrk="1" latinLnBrk="0" hangingPunct="1">
                        <a:defRPr sz="2400" kern="1200">
                          <a:solidFill>
                            <a:schemeClr val="dk1"/>
                          </a:solidFill>
                          <a:latin typeface="Calibri" panose="020F0502020204030204"/>
                        </a:defRPr>
                      </a:lvl6pPr>
                      <a:lvl7pPr marL="3535302" algn="l" defTabSz="589217" rtl="0" eaLnBrk="1" latinLnBrk="0" hangingPunct="1">
                        <a:defRPr sz="2400" kern="1200">
                          <a:solidFill>
                            <a:schemeClr val="dk1"/>
                          </a:solidFill>
                          <a:latin typeface="Calibri" panose="020F0502020204030204"/>
                        </a:defRPr>
                      </a:lvl7pPr>
                      <a:lvl8pPr marL="4124520" algn="l" defTabSz="589217" rtl="0" eaLnBrk="1" latinLnBrk="0" hangingPunct="1">
                        <a:defRPr sz="2400" kern="1200">
                          <a:solidFill>
                            <a:schemeClr val="dk1"/>
                          </a:solidFill>
                          <a:latin typeface="Calibri" panose="020F0502020204030204"/>
                        </a:defRPr>
                      </a:lvl8pPr>
                      <a:lvl9pPr marL="4713738" algn="l" defTabSz="589217" rtl="0" eaLnBrk="1" latinLnBrk="0" hangingPunct="1">
                        <a:defRPr sz="2400" kern="1200">
                          <a:solidFill>
                            <a:schemeClr val="dk1"/>
                          </a:solidFill>
                          <a:latin typeface="Calibri" panose="020F0502020204030204"/>
                        </a:defRPr>
                      </a:lvl9pPr>
                    </a:lstStyle>
                    <a:p>
                      <a:pPr algn="ctr"/>
                      <a:r>
                        <a:rPr lang="en-US" sz="600" b="1" dirty="0">
                          <a:solidFill>
                            <a:schemeClr val="tx2">
                              <a:lumMod val="75000"/>
                              <a:lumOff val="25000"/>
                            </a:schemeClr>
                          </a:solidFill>
                          <a:latin typeface="Century Gothic" panose="020B0502020202020204" pitchFamily="34" charset="0"/>
                        </a:rPr>
                        <a:t>R, A</a:t>
                      </a:r>
                    </a:p>
                  </a:txBody>
                  <a:tcPr marL="68598" marR="68598" marT="34299" marB="34299">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76542860"/>
                  </a:ext>
                </a:extLst>
              </a:tr>
            </a:tbl>
          </a:graphicData>
        </a:graphic>
      </p:graphicFrame>
      <p:sp>
        <p:nvSpPr>
          <p:cNvPr id="157" name="TextBox 156">
            <a:extLst>
              <a:ext uri="{FF2B5EF4-FFF2-40B4-BE49-F238E27FC236}">
                <a16:creationId xmlns:a16="http://schemas.microsoft.com/office/drawing/2014/main" id="{691CEDE8-F13C-474F-B2C5-3A375BCAC5C0}"/>
              </a:ext>
            </a:extLst>
          </p:cNvPr>
          <p:cNvSpPr txBox="1"/>
          <p:nvPr/>
        </p:nvSpPr>
        <p:spPr>
          <a:xfrm>
            <a:off x="7180654" y="2710962"/>
            <a:ext cx="1963346" cy="276999"/>
          </a:xfrm>
          <a:prstGeom prst="rect">
            <a:avLst/>
          </a:prstGeom>
          <a:noFill/>
        </p:spPr>
        <p:txBody>
          <a:bodyPr wrap="square" rtlCol="0">
            <a:spAutoFit/>
          </a:bodyPr>
          <a:lstStyle/>
          <a:p>
            <a:pPr defTabSz="685983"/>
            <a:r>
              <a:rPr lang="en-US" sz="600" b="1">
                <a:solidFill>
                  <a:srgbClr val="0033A0"/>
                </a:solidFill>
                <a:latin typeface="Century Gothic" panose="020B0502020202020204" pitchFamily="34" charset="0"/>
              </a:rPr>
              <a:t>R – Responsible , A – Accountable, </a:t>
            </a:r>
          </a:p>
          <a:p>
            <a:pPr defTabSz="685983"/>
            <a:r>
              <a:rPr lang="en-US" sz="600" b="1">
                <a:solidFill>
                  <a:srgbClr val="0033A0"/>
                </a:solidFill>
                <a:latin typeface="Century Gothic" panose="020B0502020202020204" pitchFamily="34" charset="0"/>
              </a:rPr>
              <a:t>C – Consulted, I - Informed</a:t>
            </a:r>
          </a:p>
        </p:txBody>
      </p:sp>
      <p:sp>
        <p:nvSpPr>
          <p:cNvPr id="158" name="Title 1">
            <a:extLst>
              <a:ext uri="{FF2B5EF4-FFF2-40B4-BE49-F238E27FC236}">
                <a16:creationId xmlns:a16="http://schemas.microsoft.com/office/drawing/2014/main" id="{362040D1-5729-4D2F-AD4A-4808622E907D}"/>
              </a:ext>
            </a:extLst>
          </p:cNvPr>
          <p:cNvSpPr>
            <a:spLocks noGrp="1"/>
          </p:cNvSpPr>
          <p:nvPr>
            <p:ph type="title"/>
          </p:nvPr>
        </p:nvSpPr>
        <p:spPr>
          <a:xfrm>
            <a:off x="322221" y="235343"/>
            <a:ext cx="8677399" cy="537640"/>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Execution Approach - Review, Signoff, Transition and Handover</a:t>
            </a:r>
          </a:p>
        </p:txBody>
      </p:sp>
      <p:sp>
        <p:nvSpPr>
          <p:cNvPr id="72" name="TextBox 71">
            <a:extLst>
              <a:ext uri="{FF2B5EF4-FFF2-40B4-BE49-F238E27FC236}">
                <a16:creationId xmlns:a16="http://schemas.microsoft.com/office/drawing/2014/main" id="{C0440379-1397-43B5-A51F-32B85249E35D}"/>
              </a:ext>
            </a:extLst>
          </p:cNvPr>
          <p:cNvSpPr txBox="1"/>
          <p:nvPr/>
        </p:nvSpPr>
        <p:spPr>
          <a:xfrm rot="19489938">
            <a:off x="1983921" y="2400300"/>
            <a:ext cx="3747408" cy="207749"/>
          </a:xfrm>
          <a:prstGeom prst="rect">
            <a:avLst/>
          </a:prstGeom>
          <a:solidFill>
            <a:srgbClr val="FF0000"/>
          </a:solidFill>
        </p:spPr>
        <p:txBody>
          <a:bodyPr wrap="square" lIns="0" tIns="0" rIns="0" bIns="0" rtlCol="0">
            <a:spAutoFit/>
          </a:bodyPr>
          <a:lstStyle/>
          <a:p>
            <a:pPr algn="ctr"/>
            <a:r>
              <a:rPr lang="en-IN" dirty="0">
                <a:solidFill>
                  <a:schemeClr val="tx2"/>
                </a:solidFill>
              </a:rPr>
              <a:t>Bring in CI/CD pipeline</a:t>
            </a:r>
          </a:p>
        </p:txBody>
      </p:sp>
      <p:sp>
        <p:nvSpPr>
          <p:cNvPr id="2" name="TextBox 1">
            <a:extLst>
              <a:ext uri="{FF2B5EF4-FFF2-40B4-BE49-F238E27FC236}">
                <a16:creationId xmlns:a16="http://schemas.microsoft.com/office/drawing/2014/main" id="{8A83C637-E5DD-4704-A057-F2274A7301CA}"/>
              </a:ext>
            </a:extLst>
          </p:cNvPr>
          <p:cNvSpPr txBox="1"/>
          <p:nvPr/>
        </p:nvSpPr>
        <p:spPr>
          <a:xfrm>
            <a:off x="7036406" y="3050631"/>
            <a:ext cx="2010795" cy="1077218"/>
          </a:xfrm>
          <a:prstGeom prst="rect">
            <a:avLst/>
          </a:prstGeom>
          <a:ln>
            <a:solidFill>
              <a:schemeClr val="accent1"/>
            </a:solidFill>
          </a:ln>
        </p:spPr>
        <p:txBody>
          <a:bodyPr wrap="square" lIns="0" tIns="0" rIns="0" bIns="0" rtlCol="0">
            <a:spAutoFit/>
          </a:bodyPr>
          <a:lstStyle/>
          <a:p>
            <a:pPr algn="l"/>
            <a:r>
              <a:rPr lang="en-US" sz="1000" dirty="0">
                <a:solidFill>
                  <a:schemeClr val="tx2"/>
                </a:solidFill>
              </a:rPr>
              <a:t>Reusables from ESS:</a:t>
            </a:r>
          </a:p>
          <a:p>
            <a:pPr algn="l"/>
            <a:endParaRPr lang="en-US" sz="1000" dirty="0">
              <a:solidFill>
                <a:schemeClr val="tx2"/>
              </a:solidFill>
            </a:endParaRPr>
          </a:p>
          <a:p>
            <a:pPr marL="342900" indent="-342900" algn="l">
              <a:buAutoNum type="alphaLcParenR"/>
            </a:pPr>
            <a:r>
              <a:rPr lang="en-US" sz="1000" dirty="0">
                <a:solidFill>
                  <a:schemeClr val="tx2"/>
                </a:solidFill>
              </a:rPr>
              <a:t>TOSCA automation framework</a:t>
            </a:r>
          </a:p>
          <a:p>
            <a:pPr marL="342900" indent="-342900" algn="l">
              <a:buAutoNum type="alphaLcParenR"/>
            </a:pPr>
            <a:r>
              <a:rPr lang="en-US" sz="1000" dirty="0">
                <a:solidFill>
                  <a:schemeClr val="tx2"/>
                </a:solidFill>
              </a:rPr>
              <a:t>Process templates</a:t>
            </a:r>
          </a:p>
          <a:p>
            <a:pPr marL="342900" indent="-342900" algn="l">
              <a:buAutoNum type="alphaLcParenR"/>
            </a:pPr>
            <a:r>
              <a:rPr lang="en-US" sz="1000" dirty="0">
                <a:solidFill>
                  <a:schemeClr val="tx2"/>
                </a:solidFill>
              </a:rPr>
              <a:t>Knowledge management framework</a:t>
            </a:r>
            <a:endParaRPr lang="en-IN" sz="1000" dirty="0">
              <a:solidFill>
                <a:schemeClr val="tx2"/>
              </a:solidFill>
            </a:endParaRPr>
          </a:p>
        </p:txBody>
      </p:sp>
      <p:sp>
        <p:nvSpPr>
          <p:cNvPr id="3" name="TextBox 2">
            <a:extLst>
              <a:ext uri="{FF2B5EF4-FFF2-40B4-BE49-F238E27FC236}">
                <a16:creationId xmlns:a16="http://schemas.microsoft.com/office/drawing/2014/main" id="{5F410FAF-166A-454E-8EB5-9A3453751877}"/>
              </a:ext>
            </a:extLst>
          </p:cNvPr>
          <p:cNvSpPr txBox="1"/>
          <p:nvPr/>
        </p:nvSpPr>
        <p:spPr>
          <a:xfrm>
            <a:off x="-1121869" y="2865811"/>
            <a:ext cx="1695485" cy="1454244"/>
          </a:xfrm>
          <a:prstGeom prst="rect">
            <a:avLst/>
          </a:prstGeom>
        </p:spPr>
        <p:txBody>
          <a:bodyPr wrap="square" lIns="0" tIns="0" rIns="0" bIns="0" rtlCol="0">
            <a:spAutoFit/>
          </a:bodyPr>
          <a:lstStyle/>
          <a:p>
            <a:pPr algn="l"/>
            <a:r>
              <a:rPr lang="en-US" dirty="0">
                <a:solidFill>
                  <a:srgbClr val="FF0000"/>
                </a:solidFill>
              </a:rPr>
              <a:t>Add 5 tracks, and CI/CD pipelines – </a:t>
            </a:r>
          </a:p>
          <a:p>
            <a:pPr algn="l"/>
            <a:endParaRPr lang="en-US" dirty="0">
              <a:solidFill>
                <a:srgbClr val="FF0000"/>
              </a:solidFill>
            </a:endParaRPr>
          </a:p>
          <a:p>
            <a:pPr algn="l"/>
            <a:r>
              <a:rPr lang="en-US" dirty="0">
                <a:solidFill>
                  <a:srgbClr val="FF0000"/>
                </a:solidFill>
              </a:rPr>
              <a:t>Leverage best practices and templates built for ESS</a:t>
            </a:r>
          </a:p>
        </p:txBody>
      </p:sp>
    </p:spTree>
    <p:extLst>
      <p:ext uri="{BB962C8B-B14F-4D97-AF65-F5344CB8AC3E}">
        <p14:creationId xmlns:p14="http://schemas.microsoft.com/office/powerpoint/2010/main" val="2054271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229" y="208356"/>
            <a:ext cx="8677399" cy="537640"/>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Servicing - Proposed Scope</a:t>
            </a:r>
          </a:p>
        </p:txBody>
      </p:sp>
      <p:sp>
        <p:nvSpPr>
          <p:cNvPr id="6" name="TextBox 5">
            <a:extLst>
              <a:ext uri="{FF2B5EF4-FFF2-40B4-BE49-F238E27FC236}">
                <a16:creationId xmlns:a16="http://schemas.microsoft.com/office/drawing/2014/main" id="{8E40C4E8-EFEF-4252-82A8-D8D8346535BE}"/>
              </a:ext>
            </a:extLst>
          </p:cNvPr>
          <p:cNvSpPr txBox="1"/>
          <p:nvPr/>
        </p:nvSpPr>
        <p:spPr>
          <a:xfrm>
            <a:off x="116080" y="512704"/>
            <a:ext cx="6801870" cy="138499"/>
          </a:xfrm>
          <a:prstGeom prst="rect">
            <a:avLst/>
          </a:prstGeom>
        </p:spPr>
        <p:txBody>
          <a:bodyPr wrap="square" lIns="0" tIns="0" rIns="0" bIns="0" rtlCol="0">
            <a:spAutoFit/>
          </a:bodyPr>
          <a:lstStyle/>
          <a:p>
            <a:pPr algn="l"/>
            <a:r>
              <a:rPr lang="en-US" sz="900" dirty="0">
                <a:solidFill>
                  <a:schemeClr val="tx2"/>
                </a:solidFill>
              </a:rPr>
              <a:t>A Hybrid model of automation by swiftly leveraging the existing Ruby and Tosca automation scripts in place is proposed</a:t>
            </a:r>
            <a:endParaRPr lang="en-US" sz="800" dirty="0">
              <a:solidFill>
                <a:schemeClr val="tx2"/>
              </a:solidFill>
            </a:endParaRPr>
          </a:p>
        </p:txBody>
      </p:sp>
      <p:sp>
        <p:nvSpPr>
          <p:cNvPr id="8" name="TextBox 7">
            <a:extLst>
              <a:ext uri="{FF2B5EF4-FFF2-40B4-BE49-F238E27FC236}">
                <a16:creationId xmlns:a16="http://schemas.microsoft.com/office/drawing/2014/main" id="{31AC029D-D714-4D41-850E-D79B9AF21D70}"/>
              </a:ext>
            </a:extLst>
          </p:cNvPr>
          <p:cNvSpPr txBox="1"/>
          <p:nvPr/>
        </p:nvSpPr>
        <p:spPr>
          <a:xfrm>
            <a:off x="6848959" y="737418"/>
            <a:ext cx="2053329" cy="446276"/>
          </a:xfrm>
          <a:prstGeom prst="rect">
            <a:avLst/>
          </a:prstGeom>
          <a:noFill/>
        </p:spPr>
        <p:txBody>
          <a:bodyPr wrap="square" lIns="91440" tIns="45720" rIns="91440" bIns="45720" anchor="t">
            <a:spAutoFit/>
          </a:bodyPr>
          <a:lstStyle/>
          <a:p>
            <a:pPr>
              <a:spcAft>
                <a:spcPts val="600"/>
              </a:spcAft>
              <a:defRPr/>
            </a:pPr>
            <a:r>
              <a:rPr lang="en-US" sz="900" b="1" dirty="0">
                <a:solidFill>
                  <a:srgbClr val="00B050"/>
                </a:solidFill>
                <a:cs typeface="Arial"/>
              </a:rPr>
              <a:t>Ruby/TOSCA &amp; TOSCA-DI:-</a:t>
            </a:r>
          </a:p>
          <a:p>
            <a:pPr>
              <a:spcAft>
                <a:spcPts val="600"/>
              </a:spcAft>
              <a:defRPr/>
            </a:pPr>
            <a:r>
              <a:rPr lang="en-US" sz="900" b="1" dirty="0">
                <a:solidFill>
                  <a:schemeClr val="tx2"/>
                </a:solidFill>
              </a:rPr>
              <a:t>Total Scripts = 1200</a:t>
            </a:r>
          </a:p>
        </p:txBody>
      </p:sp>
      <p:sp>
        <p:nvSpPr>
          <p:cNvPr id="13" name="TextBox 12">
            <a:extLst>
              <a:ext uri="{FF2B5EF4-FFF2-40B4-BE49-F238E27FC236}">
                <a16:creationId xmlns:a16="http://schemas.microsoft.com/office/drawing/2014/main" id="{0E11BC44-B3A6-412C-85FC-8E951184F039}"/>
              </a:ext>
            </a:extLst>
          </p:cNvPr>
          <p:cNvSpPr txBox="1"/>
          <p:nvPr/>
        </p:nvSpPr>
        <p:spPr>
          <a:xfrm>
            <a:off x="6909670" y="1269909"/>
            <a:ext cx="1992618" cy="1338828"/>
          </a:xfrm>
          <a:prstGeom prst="rect">
            <a:avLst/>
          </a:prstGeom>
          <a:noFill/>
        </p:spPr>
        <p:txBody>
          <a:bodyPr wrap="square">
            <a:spAutoFit/>
          </a:bodyPr>
          <a:lstStyle/>
          <a:p>
            <a:pPr algn="just"/>
            <a:r>
              <a:rPr lang="en-US" sz="900" b="1" dirty="0">
                <a:solidFill>
                  <a:srgbClr val="00B050"/>
                </a:solidFill>
                <a:cs typeface="Arial"/>
              </a:rPr>
              <a:t>Out of Scope:-  </a:t>
            </a:r>
            <a:r>
              <a:rPr lang="en-US" sz="900" b="1" dirty="0">
                <a:solidFill>
                  <a:schemeClr val="tx2"/>
                </a:solidFill>
              </a:rPr>
              <a:t>(No Automation Data)</a:t>
            </a:r>
          </a:p>
          <a:p>
            <a:pPr marL="171450" indent="-171450" algn="just">
              <a:buFont typeface="Arial" panose="020B0604020202020204" pitchFamily="34" charset="0"/>
              <a:buChar char="•"/>
            </a:pPr>
            <a:endParaRPr lang="en-US" sz="900" dirty="0">
              <a:solidFill>
                <a:schemeClr val="tx2"/>
              </a:solidFill>
            </a:endParaRPr>
          </a:p>
          <a:p>
            <a:pPr marL="171450" indent="-171450" algn="just">
              <a:buFont typeface="Arial" panose="020B0604020202020204" pitchFamily="34" charset="0"/>
              <a:buChar char="•"/>
            </a:pPr>
            <a:r>
              <a:rPr lang="en-US" sz="900" dirty="0">
                <a:solidFill>
                  <a:schemeClr val="tx2"/>
                </a:solidFill>
              </a:rPr>
              <a:t>NBP Turbo, </a:t>
            </a:r>
          </a:p>
          <a:p>
            <a:pPr marL="171450" indent="-171450" algn="just">
              <a:buFont typeface="Arial" panose="020B0604020202020204" pitchFamily="34" charset="0"/>
              <a:buChar char="•"/>
            </a:pPr>
            <a:r>
              <a:rPr lang="en-US" sz="900" dirty="0">
                <a:solidFill>
                  <a:schemeClr val="tx2"/>
                </a:solidFill>
              </a:rPr>
              <a:t>Policy Turbo, </a:t>
            </a:r>
          </a:p>
          <a:p>
            <a:pPr marL="171450" indent="-171450" algn="just">
              <a:buFont typeface="Arial" panose="020B0604020202020204" pitchFamily="34" charset="0"/>
              <a:buChar char="•"/>
            </a:pPr>
            <a:r>
              <a:rPr lang="en-US" sz="900" dirty="0">
                <a:solidFill>
                  <a:schemeClr val="tx2"/>
                </a:solidFill>
              </a:rPr>
              <a:t>Quality Transformation (QWT), </a:t>
            </a:r>
          </a:p>
          <a:p>
            <a:pPr marL="171450" indent="-171450" algn="just">
              <a:buFont typeface="Arial" panose="020B0604020202020204" pitchFamily="34" charset="0"/>
              <a:buChar char="•"/>
            </a:pPr>
            <a:r>
              <a:rPr lang="en-US" sz="900" dirty="0">
                <a:solidFill>
                  <a:schemeClr val="tx2"/>
                </a:solidFill>
              </a:rPr>
              <a:t>Active X Manager, </a:t>
            </a:r>
          </a:p>
          <a:p>
            <a:pPr marL="171450" indent="-171450" algn="just">
              <a:buFont typeface="Arial" panose="020B0604020202020204" pitchFamily="34" charset="0"/>
              <a:buChar char="•"/>
            </a:pPr>
            <a:r>
              <a:rPr lang="en-US" sz="900" dirty="0">
                <a:solidFill>
                  <a:schemeClr val="tx2"/>
                </a:solidFill>
              </a:rPr>
              <a:t>IDZ Reporter, </a:t>
            </a:r>
          </a:p>
          <a:p>
            <a:pPr marL="171450" indent="-171450" algn="just">
              <a:buFont typeface="Arial" panose="020B0604020202020204" pitchFamily="34" charset="0"/>
              <a:buChar char="•"/>
            </a:pPr>
            <a:r>
              <a:rPr lang="en-US" sz="900" dirty="0">
                <a:solidFill>
                  <a:schemeClr val="tx2"/>
                </a:solidFill>
              </a:rPr>
              <a:t>BRG Macros</a:t>
            </a:r>
          </a:p>
        </p:txBody>
      </p:sp>
      <p:pic>
        <p:nvPicPr>
          <p:cNvPr id="9" name="Picture 8">
            <a:hlinkClick r:id="rId3" action="ppaction://hlinksldjump"/>
            <a:extLst>
              <a:ext uri="{FF2B5EF4-FFF2-40B4-BE49-F238E27FC236}">
                <a16:creationId xmlns:a16="http://schemas.microsoft.com/office/drawing/2014/main" id="{77D127AA-F359-4571-B038-2F34A2DF5728}"/>
              </a:ext>
            </a:extLst>
          </p:cNvPr>
          <p:cNvPicPr>
            <a:picLocks noChangeAspect="1"/>
          </p:cNvPicPr>
          <p:nvPr/>
        </p:nvPicPr>
        <p:blipFill>
          <a:blip r:embed="rId4"/>
          <a:stretch>
            <a:fillRect/>
          </a:stretch>
        </p:blipFill>
        <p:spPr>
          <a:xfrm>
            <a:off x="7823202" y="125615"/>
            <a:ext cx="1079086" cy="371888"/>
          </a:xfrm>
          <a:prstGeom prst="rect">
            <a:avLst/>
          </a:prstGeom>
        </p:spPr>
      </p:pic>
      <p:sp>
        <p:nvSpPr>
          <p:cNvPr id="3" name="TextBox 2">
            <a:extLst>
              <a:ext uri="{FF2B5EF4-FFF2-40B4-BE49-F238E27FC236}">
                <a16:creationId xmlns:a16="http://schemas.microsoft.com/office/drawing/2014/main" id="{397D9B63-5392-43D9-AA53-C9768D8549DA}"/>
              </a:ext>
            </a:extLst>
          </p:cNvPr>
          <p:cNvSpPr txBox="1"/>
          <p:nvPr/>
        </p:nvSpPr>
        <p:spPr>
          <a:xfrm>
            <a:off x="6978661" y="2694952"/>
            <a:ext cx="1923627" cy="246221"/>
          </a:xfrm>
          <a:prstGeom prst="rect">
            <a:avLst/>
          </a:prstGeom>
        </p:spPr>
        <p:txBody>
          <a:bodyPr wrap="square" lIns="0" tIns="0" rIns="0" bIns="0" rtlCol="0">
            <a:spAutoFit/>
          </a:bodyPr>
          <a:lstStyle/>
          <a:p>
            <a:pPr algn="l"/>
            <a:r>
              <a:rPr lang="en-US" sz="800" b="1" i="0" u="none" strike="noStrike" dirty="0">
                <a:solidFill>
                  <a:srgbClr val="FF0000"/>
                </a:solidFill>
                <a:effectLst/>
                <a:latin typeface="Arial"/>
                <a:cs typeface="Arial"/>
              </a:rPr>
              <a:t>**  </a:t>
            </a:r>
            <a:r>
              <a:rPr lang="en-US" sz="800" i="0" u="none" strike="noStrike" dirty="0">
                <a:solidFill>
                  <a:schemeClr val="tx2"/>
                </a:solidFill>
                <a:effectLst/>
                <a:latin typeface="Arial"/>
                <a:cs typeface="Arial"/>
              </a:rPr>
              <a:t>lack of standard measurement criteria for coverage </a:t>
            </a:r>
            <a:endParaRPr lang="en-IN" dirty="0">
              <a:solidFill>
                <a:schemeClr val="tx2"/>
              </a:solidFill>
            </a:endParaRPr>
          </a:p>
        </p:txBody>
      </p:sp>
      <p:graphicFrame>
        <p:nvGraphicFramePr>
          <p:cNvPr id="7" name="Table 6">
            <a:extLst>
              <a:ext uri="{FF2B5EF4-FFF2-40B4-BE49-F238E27FC236}">
                <a16:creationId xmlns:a16="http://schemas.microsoft.com/office/drawing/2014/main" id="{A40EB77E-F807-4456-80B4-AECF59731ADA}"/>
              </a:ext>
            </a:extLst>
          </p:cNvPr>
          <p:cNvGraphicFramePr>
            <a:graphicFrameLocks noGrp="1"/>
          </p:cNvGraphicFramePr>
          <p:nvPr>
            <p:extLst>
              <p:ext uri="{D42A27DB-BD31-4B8C-83A1-F6EECF244321}">
                <p14:modId xmlns:p14="http://schemas.microsoft.com/office/powerpoint/2010/main" val="1359602973"/>
              </p:ext>
            </p:extLst>
          </p:nvPr>
        </p:nvGraphicFramePr>
        <p:xfrm>
          <a:off x="116080" y="857675"/>
          <a:ext cx="6801873" cy="3486116"/>
        </p:xfrm>
        <a:graphic>
          <a:graphicData uri="http://schemas.openxmlformats.org/drawingml/2006/table">
            <a:tbl>
              <a:tblPr/>
              <a:tblGrid>
                <a:gridCol w="1459198">
                  <a:extLst>
                    <a:ext uri="{9D8B030D-6E8A-4147-A177-3AD203B41FA5}">
                      <a16:colId xmlns:a16="http://schemas.microsoft.com/office/drawing/2014/main" val="3700116300"/>
                    </a:ext>
                  </a:extLst>
                </a:gridCol>
                <a:gridCol w="355149">
                  <a:extLst>
                    <a:ext uri="{9D8B030D-6E8A-4147-A177-3AD203B41FA5}">
                      <a16:colId xmlns:a16="http://schemas.microsoft.com/office/drawing/2014/main" val="2157108863"/>
                    </a:ext>
                  </a:extLst>
                </a:gridCol>
                <a:gridCol w="648533">
                  <a:extLst>
                    <a:ext uri="{9D8B030D-6E8A-4147-A177-3AD203B41FA5}">
                      <a16:colId xmlns:a16="http://schemas.microsoft.com/office/drawing/2014/main" val="1470234719"/>
                    </a:ext>
                  </a:extLst>
                </a:gridCol>
                <a:gridCol w="293384">
                  <a:extLst>
                    <a:ext uri="{9D8B030D-6E8A-4147-A177-3AD203B41FA5}">
                      <a16:colId xmlns:a16="http://schemas.microsoft.com/office/drawing/2014/main" val="2181231372"/>
                    </a:ext>
                  </a:extLst>
                </a:gridCol>
                <a:gridCol w="293384">
                  <a:extLst>
                    <a:ext uri="{9D8B030D-6E8A-4147-A177-3AD203B41FA5}">
                      <a16:colId xmlns:a16="http://schemas.microsoft.com/office/drawing/2014/main" val="487959188"/>
                    </a:ext>
                  </a:extLst>
                </a:gridCol>
                <a:gridCol w="370590">
                  <a:extLst>
                    <a:ext uri="{9D8B030D-6E8A-4147-A177-3AD203B41FA5}">
                      <a16:colId xmlns:a16="http://schemas.microsoft.com/office/drawing/2014/main" val="4255484617"/>
                    </a:ext>
                  </a:extLst>
                </a:gridCol>
                <a:gridCol w="355149">
                  <a:extLst>
                    <a:ext uri="{9D8B030D-6E8A-4147-A177-3AD203B41FA5}">
                      <a16:colId xmlns:a16="http://schemas.microsoft.com/office/drawing/2014/main" val="3751234156"/>
                    </a:ext>
                  </a:extLst>
                </a:gridCol>
                <a:gridCol w="355149">
                  <a:extLst>
                    <a:ext uri="{9D8B030D-6E8A-4147-A177-3AD203B41FA5}">
                      <a16:colId xmlns:a16="http://schemas.microsoft.com/office/drawing/2014/main" val="4272441823"/>
                    </a:ext>
                  </a:extLst>
                </a:gridCol>
                <a:gridCol w="355149">
                  <a:extLst>
                    <a:ext uri="{9D8B030D-6E8A-4147-A177-3AD203B41FA5}">
                      <a16:colId xmlns:a16="http://schemas.microsoft.com/office/drawing/2014/main" val="216064942"/>
                    </a:ext>
                  </a:extLst>
                </a:gridCol>
                <a:gridCol w="355149">
                  <a:extLst>
                    <a:ext uri="{9D8B030D-6E8A-4147-A177-3AD203B41FA5}">
                      <a16:colId xmlns:a16="http://schemas.microsoft.com/office/drawing/2014/main" val="1733235928"/>
                    </a:ext>
                  </a:extLst>
                </a:gridCol>
                <a:gridCol w="355149">
                  <a:extLst>
                    <a:ext uri="{9D8B030D-6E8A-4147-A177-3AD203B41FA5}">
                      <a16:colId xmlns:a16="http://schemas.microsoft.com/office/drawing/2014/main" val="4217035886"/>
                    </a:ext>
                  </a:extLst>
                </a:gridCol>
                <a:gridCol w="393752">
                  <a:extLst>
                    <a:ext uri="{9D8B030D-6E8A-4147-A177-3AD203B41FA5}">
                      <a16:colId xmlns:a16="http://schemas.microsoft.com/office/drawing/2014/main" val="2141221254"/>
                    </a:ext>
                  </a:extLst>
                </a:gridCol>
                <a:gridCol w="393752">
                  <a:extLst>
                    <a:ext uri="{9D8B030D-6E8A-4147-A177-3AD203B41FA5}">
                      <a16:colId xmlns:a16="http://schemas.microsoft.com/office/drawing/2014/main" val="212645344"/>
                    </a:ext>
                  </a:extLst>
                </a:gridCol>
                <a:gridCol w="409193">
                  <a:extLst>
                    <a:ext uri="{9D8B030D-6E8A-4147-A177-3AD203B41FA5}">
                      <a16:colId xmlns:a16="http://schemas.microsoft.com/office/drawing/2014/main" val="1150905466"/>
                    </a:ext>
                  </a:extLst>
                </a:gridCol>
                <a:gridCol w="409193">
                  <a:extLst>
                    <a:ext uri="{9D8B030D-6E8A-4147-A177-3AD203B41FA5}">
                      <a16:colId xmlns:a16="http://schemas.microsoft.com/office/drawing/2014/main" val="673281021"/>
                    </a:ext>
                  </a:extLst>
                </a:gridCol>
              </a:tblGrid>
              <a:tr h="138591">
                <a:tc rowSpan="2">
                  <a:txBody>
                    <a:bodyPr/>
                    <a:lstStyle/>
                    <a:p>
                      <a:pPr algn="ctr" rtl="0" fontAlgn="ctr"/>
                      <a:r>
                        <a:rPr lang="en-IN" sz="500" b="1" i="0" u="none" strike="noStrike">
                          <a:solidFill>
                            <a:srgbClr val="FFFFFF"/>
                          </a:solidFill>
                          <a:effectLst/>
                          <a:latin typeface="Arial" panose="020B0604020202020204" pitchFamily="34" charset="0"/>
                        </a:rPr>
                        <a:t>Application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Appl Tech Stack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Current Automation Tool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Team's Recomm. Tool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Our Recommendation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Scrum Line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Hexawise Plan Exists(Y/N)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Insprint Automation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Current Cases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Regression Automation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rtl="0" fontAlgn="ctr"/>
                      <a:r>
                        <a:rPr lang="en-IN" sz="500" b="1" i="0" u="none" strike="noStrike">
                          <a:solidFill>
                            <a:srgbClr val="FFFFFF"/>
                          </a:solidFill>
                          <a:effectLst/>
                          <a:latin typeface="Arial" panose="020B0604020202020204" pitchFamily="34" charset="0"/>
                        </a:rPr>
                        <a:t>Execution Time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gridSpan="4">
                  <a:txBody>
                    <a:bodyPr/>
                    <a:lstStyle/>
                    <a:p>
                      <a:pPr algn="ctr" rtl="0" fontAlgn="b"/>
                      <a:r>
                        <a:rPr lang="en-IN" sz="500" b="1" i="0" u="none" strike="noStrike">
                          <a:solidFill>
                            <a:srgbClr val="FFFFFF"/>
                          </a:solidFill>
                          <a:effectLst/>
                          <a:latin typeface="Arial" panose="020B0604020202020204" pitchFamily="34" charset="0"/>
                        </a:rPr>
                        <a:t>Hybrid Model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19986484"/>
                  </a:ext>
                </a:extLst>
              </a:tr>
              <a:tr h="172045">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500" b="1" i="0" u="none" strike="noStrike">
                          <a:solidFill>
                            <a:srgbClr val="FFFFFF"/>
                          </a:solidFill>
                          <a:effectLst/>
                          <a:latin typeface="Arial" panose="020B0604020202020204" pitchFamily="34" charset="0"/>
                        </a:rPr>
                        <a:t>New scripts -RUBY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rtl="0" fontAlgn="t"/>
                      <a:r>
                        <a:rPr lang="en-IN" sz="500" b="1" i="0" u="none" strike="noStrike">
                          <a:solidFill>
                            <a:srgbClr val="FFFFFF"/>
                          </a:solidFill>
                          <a:effectLst/>
                          <a:latin typeface="Arial" panose="020B0604020202020204" pitchFamily="34" charset="0"/>
                        </a:rPr>
                        <a:t>Maintainance-RUBY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rtl="0" fontAlgn="t"/>
                      <a:r>
                        <a:rPr lang="en-IN" sz="500" b="1" i="0" u="none" strike="noStrike">
                          <a:solidFill>
                            <a:srgbClr val="FFFFFF"/>
                          </a:solidFill>
                          <a:effectLst/>
                          <a:latin typeface="Arial" panose="020B0604020202020204" pitchFamily="34" charset="0"/>
                        </a:rPr>
                        <a:t>New scripts -TOSCA</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rtl="0" fontAlgn="t"/>
                      <a:r>
                        <a:rPr lang="en-IN" sz="500" b="1" i="0" u="none" strike="noStrike">
                          <a:solidFill>
                            <a:srgbClr val="FFFFFF"/>
                          </a:solidFill>
                          <a:effectLst/>
                          <a:latin typeface="Arial" panose="020B0604020202020204" pitchFamily="34" charset="0"/>
                        </a:rPr>
                        <a:t>Maintainance-TOSCA</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15407691"/>
                  </a:ext>
                </a:extLst>
              </a:tr>
              <a:tr h="258068">
                <a:tc>
                  <a:txBody>
                    <a:bodyPr/>
                    <a:lstStyle/>
                    <a:p>
                      <a:pPr algn="ctr" rtl="0" fontAlgn="ctr"/>
                      <a:r>
                        <a:rPr lang="en-IN" sz="500" b="1" i="0" u="none" strike="noStrike">
                          <a:solidFill>
                            <a:srgbClr val="000000"/>
                          </a:solidFill>
                          <a:effectLst/>
                          <a:latin typeface="Arial" panose="020B0604020202020204" pitchFamily="34" charset="0"/>
                        </a:rPr>
                        <a:t>Internet Servicing - Policy (ISP)</a:t>
                      </a:r>
                      <a:br>
                        <a:rPr lang="en-IN" sz="500" b="1" i="0" u="none" strike="noStrike">
                          <a:solidFill>
                            <a:srgbClr val="000000"/>
                          </a:solidFill>
                          <a:effectLst/>
                          <a:latin typeface="Arial" panose="020B0604020202020204" pitchFamily="34" charset="0"/>
                        </a:rPr>
                      </a:br>
                      <a:r>
                        <a:rPr lang="en-IN" sz="500" b="1" i="0" u="none" strike="noStrike">
                          <a:solidFill>
                            <a:srgbClr val="000000"/>
                          </a:solidFill>
                          <a:effectLst/>
                          <a:latin typeface="Arial" panose="020B0604020202020204" pitchFamily="34" charset="0"/>
                        </a:rPr>
                        <a:t>12 online integrations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Angular 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500" b="1" i="0" u="none" strike="noStrike">
                          <a:solidFill>
                            <a:srgbClr val="000000"/>
                          </a:solidFill>
                          <a:effectLst/>
                          <a:latin typeface="Arial" panose="020B0604020202020204" pitchFamily="34" charset="0"/>
                        </a:rPr>
                        <a:t>Ruby / Watir Selenium/ Zalenium/ Custom built Gems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Ace of Hearts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75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IN" sz="500" b="1" i="0" u="none" strike="noStrike">
                          <a:solidFill>
                            <a:srgbClr val="000000"/>
                          </a:solidFill>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2087180"/>
                  </a:ext>
                </a:extLst>
              </a:tr>
              <a:tr h="228406">
                <a:tc>
                  <a:txBody>
                    <a:bodyPr/>
                    <a:lstStyle/>
                    <a:p>
                      <a:pPr algn="ctr" rtl="0" fontAlgn="ctr"/>
                      <a:r>
                        <a:rPr lang="en-US" sz="500" b="1" i="0" u="none" strike="noStrike">
                          <a:solidFill>
                            <a:srgbClr val="000000"/>
                          </a:solidFill>
                          <a:effectLst/>
                          <a:latin typeface="Arial" panose="020B0604020202020204" pitchFamily="34" charset="0"/>
                        </a:rPr>
                        <a:t>Internet Servicing Claims</a:t>
                      </a:r>
                      <a:br>
                        <a:rPr lang="en-US" sz="500" b="1" i="0" u="none" strike="noStrike">
                          <a:solidFill>
                            <a:srgbClr val="000000"/>
                          </a:solidFill>
                          <a:effectLst/>
                          <a:latin typeface="Arial" panose="020B0604020202020204" pitchFamily="34" charset="0"/>
                        </a:rPr>
                      </a:br>
                      <a:r>
                        <a:rPr lang="en-US" sz="500" b="1" i="0" u="none" strike="noStrike">
                          <a:solidFill>
                            <a:srgbClr val="000000"/>
                          </a:solidFill>
                          <a:effectLst/>
                          <a:latin typeface="Arial" panose="020B0604020202020204" pitchFamily="34" charset="0"/>
                        </a:rPr>
                        <a:t>11 online integrations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Angular JS/ Angular 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 / Watir Selenium/ Zalenium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Montenegro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60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IN" sz="500" b="1" i="0" u="none" strike="noStrike">
                          <a:solidFill>
                            <a:srgbClr val="000000"/>
                          </a:solidFill>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5592258"/>
                  </a:ext>
                </a:extLst>
              </a:tr>
              <a:tr h="228406">
                <a:tc>
                  <a:txBody>
                    <a:bodyPr/>
                    <a:lstStyle/>
                    <a:p>
                      <a:pPr algn="ctr" rtl="0" fontAlgn="ctr"/>
                      <a:r>
                        <a:rPr lang="en-IN" sz="500" b="1" i="0" u="none" strike="noStrike">
                          <a:solidFill>
                            <a:srgbClr val="000000"/>
                          </a:solidFill>
                          <a:effectLst/>
                          <a:latin typeface="Arial" panose="020B0604020202020204" pitchFamily="34" charset="0"/>
                        </a:rPr>
                        <a:t>TPI-Autofill</a:t>
                      </a:r>
                      <a:br>
                        <a:rPr lang="en-IN" sz="500" b="1" i="0" u="none" strike="noStrike">
                          <a:solidFill>
                            <a:srgbClr val="000000"/>
                          </a:solidFill>
                          <a:effectLst/>
                          <a:latin typeface="Arial" panose="020B0604020202020204" pitchFamily="34" charset="0"/>
                        </a:rPr>
                      </a:br>
                      <a:r>
                        <a:rPr lang="en-IN" sz="500" b="1" i="0" u="none" strike="noStrike">
                          <a:solidFill>
                            <a:srgbClr val="000000"/>
                          </a:solidFill>
                          <a:effectLst/>
                          <a:latin typeface="Arial" panose="020B0604020202020204" pitchFamily="34" charset="0"/>
                        </a:rPr>
                        <a:t>2 online integrations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JS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pl-PL" sz="500" b="1" i="0" u="none" strike="noStrike">
                          <a:solidFill>
                            <a:srgbClr val="000000"/>
                          </a:solidFill>
                          <a:effectLst/>
                          <a:latin typeface="Arial" panose="020B0604020202020204" pitchFamily="34" charset="0"/>
                        </a:rPr>
                        <a:t>Ruby / Watir Selenium/ Zalenium / 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Astralis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60%</a:t>
                      </a:r>
                      <a:r>
                        <a:rPr lang="en-IN" sz="500" b="1" i="0" u="none" strike="noStrike">
                          <a:solidFill>
                            <a:srgbClr val="FF0000"/>
                          </a:solidFill>
                          <a:effectLst/>
                          <a:latin typeface="Arial" panose="020B0604020202020204" pitchFamily="34" charset="0"/>
                        </a:rPr>
                        <a:t>''</a:t>
                      </a:r>
                      <a:endParaRPr lang="en-IN" sz="500" b="1"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500" b="1" i="0" u="none" strike="noStrike">
                          <a:solidFill>
                            <a:srgbClr val="000000"/>
                          </a:solidFill>
                          <a:effectLst/>
                          <a:latin typeface="Arial" panose="020B060402020202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500" b="1" i="0" u="none" strike="noStrike">
                          <a:solidFill>
                            <a:srgbClr val="000000"/>
                          </a:solidFill>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5992326"/>
                  </a:ext>
                </a:extLst>
              </a:tr>
              <a:tr h="172045">
                <a:tc>
                  <a:txBody>
                    <a:bodyPr/>
                    <a:lstStyle/>
                    <a:p>
                      <a:pPr algn="ctr" rtl="0" fontAlgn="ctr"/>
                      <a:r>
                        <a:rPr lang="en-IN" sz="500" b="1" i="0" u="none" strike="noStrike">
                          <a:solidFill>
                            <a:srgbClr val="000000"/>
                          </a:solidFill>
                          <a:effectLst/>
                          <a:latin typeface="Arial" panose="020B0604020202020204" pitchFamily="34" charset="0"/>
                        </a:rPr>
                        <a:t>Internet Servicing - Commercial (ISC-Comm)</a:t>
                      </a:r>
                      <a:br>
                        <a:rPr lang="en-IN" sz="500" b="1" i="0" u="none" strike="noStrike">
                          <a:solidFill>
                            <a:srgbClr val="000000"/>
                          </a:solidFill>
                          <a:effectLst/>
                          <a:latin typeface="Arial" panose="020B0604020202020204" pitchFamily="34" charset="0"/>
                        </a:rPr>
                      </a:br>
                      <a:r>
                        <a:rPr lang="en-IN" sz="500" b="1" i="0" u="none" strike="noStrike">
                          <a:solidFill>
                            <a:srgbClr val="000000"/>
                          </a:solidFill>
                          <a:effectLst/>
                          <a:latin typeface="Arial" panose="020B0604020202020204" pitchFamily="34" charset="0"/>
                        </a:rPr>
                        <a:t>15 online integrations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Angular 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 / Watir Selenium/ Zalenium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Ace of Clubs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240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IN" sz="500" b="1" i="0" u="none" strike="noStrike">
                          <a:solidFill>
                            <a:srgbClr val="000000"/>
                          </a:solidFill>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6119250"/>
                  </a:ext>
                </a:extLst>
              </a:tr>
              <a:tr h="344090">
                <a:tc>
                  <a:txBody>
                    <a:bodyPr/>
                    <a:lstStyle/>
                    <a:p>
                      <a:pPr algn="ctr" rtl="0" fontAlgn="ctr"/>
                      <a:r>
                        <a:rPr lang="en-IN" sz="500" b="1" i="0" u="none" strike="noStrike">
                          <a:solidFill>
                            <a:srgbClr val="000000"/>
                          </a:solidFill>
                          <a:effectLst/>
                          <a:latin typeface="Arial" panose="020B0604020202020204" pitchFamily="34" charset="0"/>
                        </a:rPr>
                        <a:t>Internet Servicing - Billing (ISB)</a:t>
                      </a:r>
                      <a:br>
                        <a:rPr lang="en-IN" sz="500" b="1" i="0" u="none" strike="noStrike">
                          <a:solidFill>
                            <a:srgbClr val="000000"/>
                          </a:solidFill>
                          <a:effectLst/>
                          <a:latin typeface="Arial" panose="020B0604020202020204" pitchFamily="34" charset="0"/>
                        </a:rPr>
                      </a:br>
                      <a:r>
                        <a:rPr lang="en-IN" sz="500" b="1" i="0" u="none" strike="noStrike">
                          <a:solidFill>
                            <a:srgbClr val="000000"/>
                          </a:solidFill>
                          <a:effectLst/>
                          <a:latin typeface="Arial" panose="020B0604020202020204" pitchFamily="34" charset="0"/>
                        </a:rPr>
                        <a:t>2 online integrations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Angular 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 / Watir Selenium/ Zalenium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500" b="1" i="0" u="none" strike="noStrike">
                          <a:solidFill>
                            <a:srgbClr val="000000"/>
                          </a:solidFill>
                          <a:effectLst/>
                          <a:latin typeface="Arial" panose="020B0604020202020204" pitchFamily="34" charset="0"/>
                        </a:rPr>
                        <a:t>Concierge / Atlantis / Ace of Diamonds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240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IN" sz="500" b="1" i="0" u="none" strike="noStrike">
                          <a:solidFill>
                            <a:srgbClr val="000000"/>
                          </a:solidFill>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0658820"/>
                  </a:ext>
                </a:extLst>
              </a:tr>
              <a:tr h="172045">
                <a:tc>
                  <a:txBody>
                    <a:bodyPr/>
                    <a:lstStyle/>
                    <a:p>
                      <a:pPr algn="ctr" rtl="0" fontAlgn="ctr"/>
                      <a:r>
                        <a:rPr lang="en-US" sz="500" b="1" i="0" u="none" strike="noStrike">
                          <a:solidFill>
                            <a:srgbClr val="000000"/>
                          </a:solidFill>
                          <a:effectLst/>
                          <a:latin typeface="Arial" panose="020B0604020202020204" pitchFamily="34" charset="0"/>
                        </a:rPr>
                        <a:t>AWD10 PL</a:t>
                      </a:r>
                      <a:br>
                        <a:rPr lang="en-US" sz="500" b="1" i="0" u="none" strike="noStrike">
                          <a:solidFill>
                            <a:srgbClr val="000000"/>
                          </a:solidFill>
                          <a:effectLst/>
                          <a:latin typeface="Arial" panose="020B0604020202020204" pitchFamily="34" charset="0"/>
                        </a:rPr>
                      </a:br>
                      <a:r>
                        <a:rPr lang="en-US" sz="500" b="1" i="0" u="none" strike="noStrike">
                          <a:solidFill>
                            <a:srgbClr val="000000"/>
                          </a:solidFill>
                          <a:effectLst/>
                          <a:latin typeface="Arial" panose="020B0604020202020204" pitchFamily="34" charset="0"/>
                        </a:rPr>
                        <a:t>1 Batch (Yes)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Java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 / Jmeter / Mule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All Wheel Drive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515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87%</a:t>
                      </a:r>
                      <a:r>
                        <a:rPr lang="en-IN" sz="500" b="1" i="0" u="none" strike="noStrike">
                          <a:solidFill>
                            <a:srgbClr val="FF0000"/>
                          </a:solidFill>
                          <a:effectLst/>
                          <a:latin typeface="Arial" panose="020B0604020202020204" pitchFamily="34" charset="0"/>
                        </a:rPr>
                        <a:t>"</a:t>
                      </a:r>
                      <a:endParaRPr lang="en-IN" sz="500" b="1"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780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IN" sz="500" b="1" i="0" u="none" strike="noStrike">
                          <a:solidFill>
                            <a:srgbClr val="000000"/>
                          </a:solidFill>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3901992"/>
                  </a:ext>
                </a:extLst>
              </a:tr>
              <a:tr h="138591">
                <a:tc>
                  <a:txBody>
                    <a:bodyPr/>
                    <a:lstStyle/>
                    <a:p>
                      <a:pPr algn="ctr" rtl="0" fontAlgn="ctr"/>
                      <a:r>
                        <a:rPr lang="en-IN" sz="500" b="1" i="0" u="none" strike="noStrike">
                          <a:solidFill>
                            <a:srgbClr val="000000"/>
                          </a:solidFill>
                          <a:effectLst/>
                          <a:latin typeface="Arial" panose="020B0604020202020204" pitchFamily="34" charset="0"/>
                        </a:rPr>
                        <a:t>AWD 10 CL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Java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 / Jmeter / Mule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Darth Vader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480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IN" sz="500" b="1" i="0" u="none" strike="noStrike">
                          <a:solidFill>
                            <a:srgbClr val="000000"/>
                          </a:solidFill>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591445"/>
                  </a:ext>
                </a:extLst>
              </a:tr>
              <a:tr h="258068">
                <a:tc>
                  <a:txBody>
                    <a:bodyPr/>
                    <a:lstStyle/>
                    <a:p>
                      <a:pPr algn="ctr" rtl="0" fontAlgn="ctr"/>
                      <a:r>
                        <a:rPr lang="en-IN" sz="500" b="1" i="0" u="none" strike="noStrike">
                          <a:solidFill>
                            <a:srgbClr val="000000"/>
                          </a:solidFill>
                          <a:effectLst/>
                          <a:latin typeface="Arial" panose="020B0604020202020204" pitchFamily="34" charset="0"/>
                        </a:rPr>
                        <a:t>AWD10-NF</a:t>
                      </a:r>
                      <a:br>
                        <a:rPr lang="en-IN" sz="500" b="1" i="0" u="none" strike="noStrike">
                          <a:solidFill>
                            <a:srgbClr val="000000"/>
                          </a:solidFill>
                          <a:effectLst/>
                          <a:latin typeface="Arial" panose="020B0604020202020204" pitchFamily="34" charset="0"/>
                        </a:rPr>
                      </a:br>
                      <a:r>
                        <a:rPr lang="en-IN" sz="500" b="1" i="0" u="none" strike="noStrike">
                          <a:solidFill>
                            <a:srgbClr val="000000"/>
                          </a:solidFill>
                          <a:effectLst/>
                          <a:latin typeface="Arial" panose="020B0604020202020204" pitchFamily="34" charset="0"/>
                        </a:rPr>
                        <a:t>1 Online (Yes)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Java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 / Jmeter / Mule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Team Fighting Mongoose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520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80%</a:t>
                      </a:r>
                      <a:r>
                        <a:rPr lang="en-IN" sz="500" b="1" i="0" u="none" strike="noStrike">
                          <a:solidFill>
                            <a:srgbClr val="FF0000"/>
                          </a:solidFill>
                          <a:effectLst/>
                          <a:latin typeface="Arial" panose="020B0604020202020204" pitchFamily="34" charset="0"/>
                        </a:rPr>
                        <a:t>"</a:t>
                      </a:r>
                      <a:endParaRPr lang="en-IN" sz="500" b="1"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420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IN" sz="500" b="1" i="0" u="none" strike="noStrike">
                          <a:solidFill>
                            <a:srgbClr val="000000"/>
                          </a:solidFill>
                          <a:effectLst/>
                          <a:latin typeface="Arial" panose="020B0604020202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33409"/>
                  </a:ext>
                </a:extLst>
              </a:tr>
              <a:tr h="228406">
                <a:tc>
                  <a:txBody>
                    <a:bodyPr/>
                    <a:lstStyle/>
                    <a:p>
                      <a:pPr algn="ctr" rtl="0" fontAlgn="ctr"/>
                      <a:r>
                        <a:rPr lang="en-US" sz="500" b="1" i="0" u="none" strike="noStrike">
                          <a:solidFill>
                            <a:srgbClr val="000000"/>
                          </a:solidFill>
                          <a:effectLst/>
                          <a:latin typeface="Arial" panose="020B0604020202020204" pitchFamily="34" charset="0"/>
                        </a:rPr>
                        <a:t>Artemis - Servicing</a:t>
                      </a:r>
                      <a:br>
                        <a:rPr lang="en-US" sz="500" b="1" i="0" u="none" strike="noStrike">
                          <a:solidFill>
                            <a:srgbClr val="000000"/>
                          </a:solidFill>
                          <a:effectLst/>
                          <a:latin typeface="Arial" panose="020B0604020202020204" pitchFamily="34" charset="0"/>
                        </a:rPr>
                      </a:br>
                      <a:r>
                        <a:rPr lang="en-US" sz="500" b="1" i="0" u="none" strike="noStrike">
                          <a:solidFill>
                            <a:srgbClr val="000000"/>
                          </a:solidFill>
                          <a:effectLst/>
                          <a:latin typeface="Arial" panose="020B0604020202020204" pitchFamily="34" charset="0"/>
                        </a:rPr>
                        <a:t>Policy Center, Billing, Documents, Claims (all online)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Angular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Zeal Team 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240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2993308"/>
                  </a:ext>
                </a:extLst>
              </a:tr>
              <a:tr h="172045">
                <a:tc>
                  <a:txBody>
                    <a:bodyPr/>
                    <a:lstStyle/>
                    <a:p>
                      <a:pPr algn="ctr" rtl="0" fontAlgn="ctr"/>
                      <a:r>
                        <a:rPr lang="en-US" sz="500" b="1" i="0" u="none" strike="noStrike">
                          <a:solidFill>
                            <a:srgbClr val="000000"/>
                          </a:solidFill>
                          <a:effectLst/>
                          <a:latin typeface="Arial" panose="020B0604020202020204" pitchFamily="34" charset="0"/>
                        </a:rPr>
                        <a:t>Artemis - Sales</a:t>
                      </a:r>
                      <a:br>
                        <a:rPr lang="en-US" sz="500" b="1" i="0" u="none" strike="noStrike">
                          <a:solidFill>
                            <a:srgbClr val="000000"/>
                          </a:solidFill>
                          <a:effectLst/>
                          <a:latin typeface="Arial" panose="020B0604020202020204" pitchFamily="34" charset="0"/>
                        </a:rPr>
                      </a:br>
                      <a:r>
                        <a:rPr lang="en-US" sz="500" b="1" i="0" u="none" strike="noStrike">
                          <a:solidFill>
                            <a:srgbClr val="000000"/>
                          </a:solidFill>
                          <a:effectLst/>
                          <a:latin typeface="Arial" panose="020B0604020202020204" pitchFamily="34" charset="0"/>
                        </a:rPr>
                        <a:t>Get Sales Lead, Permissions (all online)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Angular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Kryptonites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60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331094"/>
                  </a:ext>
                </a:extLst>
              </a:tr>
              <a:tr h="258068">
                <a:tc>
                  <a:txBody>
                    <a:bodyPr/>
                    <a:lstStyle/>
                    <a:p>
                      <a:pPr algn="ctr" rtl="0" fontAlgn="ctr"/>
                      <a:r>
                        <a:rPr lang="en-IN" sz="500" b="1" i="0" u="none" strike="noStrike">
                          <a:solidFill>
                            <a:srgbClr val="000000"/>
                          </a:solidFill>
                          <a:effectLst/>
                          <a:latin typeface="Arial" panose="020B0604020202020204" pitchFamily="34" charset="0"/>
                        </a:rPr>
                        <a:t>WIN (1 Online)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Groovy Grails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Red Hot Techie Pepper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600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TBD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2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360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4260723"/>
                  </a:ext>
                </a:extLst>
              </a:tr>
              <a:tr h="138591">
                <a:tc>
                  <a:txBody>
                    <a:bodyPr/>
                    <a:lstStyle/>
                    <a:p>
                      <a:pPr algn="ctr" rtl="0" fontAlgn="ctr"/>
                      <a:r>
                        <a:rPr lang="en-US" sz="500" b="1" i="0" u="none" strike="noStrike">
                          <a:solidFill>
                            <a:srgbClr val="000000"/>
                          </a:solidFill>
                          <a:effectLst/>
                          <a:latin typeface="Arial" panose="020B0604020202020204" pitchFamily="34" charset="0"/>
                        </a:rPr>
                        <a:t>Call Log Database  (1 Online)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Angular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Ruby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Top Gear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80%</a:t>
                      </a:r>
                      <a:r>
                        <a:rPr lang="en-IN" sz="500" b="1" i="0" u="none" strike="noStrike">
                          <a:solidFill>
                            <a:srgbClr val="FF0000"/>
                          </a:solidFill>
                          <a:effectLst/>
                          <a:latin typeface="Arial" panose="020B0604020202020204" pitchFamily="34" charset="0"/>
                        </a:rPr>
                        <a:t>"</a:t>
                      </a:r>
                      <a:endParaRPr lang="en-IN" sz="500" b="1"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120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412598"/>
                  </a:ext>
                </a:extLst>
              </a:tr>
              <a:tr h="258068">
                <a:tc>
                  <a:txBody>
                    <a:bodyPr/>
                    <a:lstStyle/>
                    <a:p>
                      <a:pPr algn="ctr" rtl="0" fontAlgn="ctr"/>
                      <a:r>
                        <a:rPr lang="en-IN" sz="500" b="1" i="0" u="none" strike="noStrike">
                          <a:solidFill>
                            <a:srgbClr val="000000"/>
                          </a:solidFill>
                          <a:effectLst/>
                          <a:latin typeface="Arial" panose="020B0604020202020204" pitchFamily="34" charset="0"/>
                        </a:rPr>
                        <a:t>Knowledge Advantage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PHP, HTML, JS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Selenium / New Relic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Selenium /New Relic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Top Gear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2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117213"/>
                  </a:ext>
                </a:extLst>
              </a:tr>
              <a:tr h="172045">
                <a:tc>
                  <a:txBody>
                    <a:bodyPr/>
                    <a:lstStyle/>
                    <a:p>
                      <a:pPr algn="ctr" rtl="0" fontAlgn="ctr"/>
                      <a:r>
                        <a:rPr lang="en-IN" sz="500" b="1" i="0" u="none" strike="noStrike">
                          <a:solidFill>
                            <a:srgbClr val="000000"/>
                          </a:solidFill>
                          <a:effectLst/>
                          <a:latin typeface="Arial" panose="020B0604020202020204" pitchFamily="34" charset="0"/>
                        </a:rPr>
                        <a:t>Telematic, SmartRide Experience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500" b="1" i="0" u="none" strike="noStrike">
                          <a:solidFill>
                            <a:srgbClr val="000000"/>
                          </a:solidFill>
                          <a:effectLst/>
                          <a:latin typeface="Arial" panose="020B0604020202020204" pitchFamily="34" charset="0"/>
                        </a:rPr>
                        <a:t>Ruby / Selenium / Postman / Soap UI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Tosca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Ace of Spades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85%</a:t>
                      </a:r>
                      <a:r>
                        <a:rPr lang="en-IN" sz="500" b="1" i="0" u="none" strike="noStrike">
                          <a:solidFill>
                            <a:srgbClr val="FF0000"/>
                          </a:solidFill>
                          <a:effectLst/>
                          <a:latin typeface="Arial" panose="020B0604020202020204" pitchFamily="34" charset="0"/>
                        </a:rPr>
                        <a:t>"</a:t>
                      </a:r>
                      <a:endParaRPr lang="en-IN" sz="500" b="1"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30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500" b="1" i="0" u="none" strike="noStrike">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7857866"/>
                  </a:ext>
                </a:extLst>
              </a:tr>
              <a:tr h="148150">
                <a:tc>
                  <a:txBody>
                    <a:bodyPr/>
                    <a:lstStyle/>
                    <a:p>
                      <a:pPr algn="l" rtl="0" fontAlgn="t"/>
                      <a:r>
                        <a:rPr lang="en-IN" sz="500" b="0"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t"/>
                      <a:r>
                        <a:rPr lang="en-IN" sz="900" b="1"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t"/>
                      <a:r>
                        <a:rPr lang="en-IN" sz="900" b="1"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rtl="0" fontAlgn="t"/>
                      <a:r>
                        <a:rPr lang="en-IN" sz="500" b="0"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rtl="0" fontAlgn="t"/>
                      <a:r>
                        <a:rPr lang="en-IN" sz="500" b="0"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rtl="0" fontAlgn="t"/>
                      <a:r>
                        <a:rPr lang="en-IN" sz="500" b="0"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t"/>
                      <a:r>
                        <a:rPr lang="en-IN" sz="900" b="1"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t"/>
                      <a:r>
                        <a:rPr lang="en-IN" sz="900" b="1"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t"/>
                      <a:r>
                        <a:rPr lang="en-IN" sz="900" b="1" i="0" u="none" strike="noStrike">
                          <a:solidFill>
                            <a:srgbClr val="000000"/>
                          </a:solidFill>
                          <a:effectLst/>
                          <a:latin typeface="Arial" panose="020B0604020202020204" pitchFamily="34" charset="0"/>
                        </a:rPr>
                        <a:t>Total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t"/>
                      <a:r>
                        <a:rPr lang="en-IN" sz="900" b="1"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t"/>
                      <a:r>
                        <a:rPr lang="en-IN" sz="900" b="1" i="0" u="none" strike="noStrike">
                          <a:solidFill>
                            <a:srgbClr val="000000"/>
                          </a:solidFill>
                          <a:effectLst/>
                          <a:latin typeface="Arial" panose="020B060402020202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b"/>
                      <a:r>
                        <a:rPr lang="en-IN" sz="900" b="1" i="0" u="none" strike="noStrike">
                          <a:solidFill>
                            <a:srgbClr val="000000"/>
                          </a:solidFill>
                          <a:effectLst/>
                          <a:latin typeface="Arial" panose="020B0604020202020204" pitchFamily="34" charset="0"/>
                        </a:rPr>
                        <a:t>259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b"/>
                      <a:r>
                        <a:rPr lang="en-IN" sz="900" b="1" i="0" u="none" strike="noStrike">
                          <a:solidFill>
                            <a:srgbClr val="000000"/>
                          </a:solidFill>
                          <a:effectLst/>
                          <a:latin typeface="Arial" panose="020B0604020202020204" pitchFamily="34" charset="0"/>
                        </a:rPr>
                        <a:t>211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b"/>
                      <a:r>
                        <a:rPr lang="en-IN" sz="900" b="1" i="0" u="none" strike="noStrike">
                          <a:solidFill>
                            <a:srgbClr val="000000"/>
                          </a:solidFill>
                          <a:effectLst/>
                          <a:latin typeface="Arial" panose="020B0604020202020204" pitchFamily="34" charset="0"/>
                        </a:rPr>
                        <a:t>598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b"/>
                      <a:r>
                        <a:rPr lang="en-IN" sz="900" b="1" i="0" u="none" strike="noStrike" dirty="0">
                          <a:solidFill>
                            <a:srgbClr val="000000"/>
                          </a:solidFill>
                          <a:effectLst/>
                          <a:latin typeface="Arial" panose="020B0604020202020204" pitchFamily="34" charset="0"/>
                        </a:rPr>
                        <a:t>138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77214373"/>
                  </a:ext>
                </a:extLst>
              </a:tr>
            </a:tbl>
          </a:graphicData>
        </a:graphic>
      </p:graphicFrame>
    </p:spTree>
    <p:extLst>
      <p:ext uri="{BB962C8B-B14F-4D97-AF65-F5344CB8AC3E}">
        <p14:creationId xmlns:p14="http://schemas.microsoft.com/office/powerpoint/2010/main" val="4045361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a:extLst>
              <a:ext uri="{FF2B5EF4-FFF2-40B4-BE49-F238E27FC236}">
                <a16:creationId xmlns:a16="http://schemas.microsoft.com/office/drawing/2014/main" id="{362040D1-5729-4D2F-AD4A-4808622E907D}"/>
              </a:ext>
            </a:extLst>
          </p:cNvPr>
          <p:cNvSpPr>
            <a:spLocks noGrp="1"/>
          </p:cNvSpPr>
          <p:nvPr>
            <p:ph type="title"/>
          </p:nvPr>
        </p:nvSpPr>
        <p:spPr>
          <a:xfrm>
            <a:off x="322221" y="235343"/>
            <a:ext cx="8677399" cy="537640"/>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Team Structure</a:t>
            </a:r>
          </a:p>
        </p:txBody>
      </p:sp>
      <p:graphicFrame>
        <p:nvGraphicFramePr>
          <p:cNvPr id="3" name="Table 2">
            <a:extLst>
              <a:ext uri="{FF2B5EF4-FFF2-40B4-BE49-F238E27FC236}">
                <a16:creationId xmlns:a16="http://schemas.microsoft.com/office/drawing/2014/main" id="{84702FEE-FC0B-4B2A-BDD7-015717E26372}"/>
              </a:ext>
            </a:extLst>
          </p:cNvPr>
          <p:cNvGraphicFramePr>
            <a:graphicFrameLocks noGrp="1"/>
          </p:cNvGraphicFramePr>
          <p:nvPr>
            <p:extLst>
              <p:ext uri="{D42A27DB-BD31-4B8C-83A1-F6EECF244321}">
                <p14:modId xmlns:p14="http://schemas.microsoft.com/office/powerpoint/2010/main" val="1433131535"/>
              </p:ext>
            </p:extLst>
          </p:nvPr>
        </p:nvGraphicFramePr>
        <p:xfrm>
          <a:off x="864635" y="621942"/>
          <a:ext cx="7414730" cy="3113147"/>
        </p:xfrm>
        <a:graphic>
          <a:graphicData uri="http://schemas.openxmlformats.org/drawingml/2006/table">
            <a:tbl>
              <a:tblPr/>
              <a:tblGrid>
                <a:gridCol w="492974">
                  <a:extLst>
                    <a:ext uri="{9D8B030D-6E8A-4147-A177-3AD203B41FA5}">
                      <a16:colId xmlns:a16="http://schemas.microsoft.com/office/drawing/2014/main" val="2859831124"/>
                    </a:ext>
                  </a:extLst>
                </a:gridCol>
                <a:gridCol w="1820985">
                  <a:extLst>
                    <a:ext uri="{9D8B030D-6E8A-4147-A177-3AD203B41FA5}">
                      <a16:colId xmlns:a16="http://schemas.microsoft.com/office/drawing/2014/main" val="1813718928"/>
                    </a:ext>
                  </a:extLst>
                </a:gridCol>
                <a:gridCol w="1680136">
                  <a:extLst>
                    <a:ext uri="{9D8B030D-6E8A-4147-A177-3AD203B41FA5}">
                      <a16:colId xmlns:a16="http://schemas.microsoft.com/office/drawing/2014/main" val="519586200"/>
                    </a:ext>
                  </a:extLst>
                </a:gridCol>
                <a:gridCol w="674066">
                  <a:extLst>
                    <a:ext uri="{9D8B030D-6E8A-4147-A177-3AD203B41FA5}">
                      <a16:colId xmlns:a16="http://schemas.microsoft.com/office/drawing/2014/main" val="2796934218"/>
                    </a:ext>
                  </a:extLst>
                </a:gridCol>
                <a:gridCol w="855159">
                  <a:extLst>
                    <a:ext uri="{9D8B030D-6E8A-4147-A177-3AD203B41FA5}">
                      <a16:colId xmlns:a16="http://schemas.microsoft.com/office/drawing/2014/main" val="3404797154"/>
                    </a:ext>
                  </a:extLst>
                </a:gridCol>
                <a:gridCol w="1267647">
                  <a:extLst>
                    <a:ext uri="{9D8B030D-6E8A-4147-A177-3AD203B41FA5}">
                      <a16:colId xmlns:a16="http://schemas.microsoft.com/office/drawing/2014/main" val="929980867"/>
                    </a:ext>
                  </a:extLst>
                </a:gridCol>
                <a:gridCol w="623763">
                  <a:extLst>
                    <a:ext uri="{9D8B030D-6E8A-4147-A177-3AD203B41FA5}">
                      <a16:colId xmlns:a16="http://schemas.microsoft.com/office/drawing/2014/main" val="3528891233"/>
                    </a:ext>
                  </a:extLst>
                </a:gridCol>
              </a:tblGrid>
              <a:tr h="449160">
                <a:tc>
                  <a:txBody>
                    <a:bodyPr/>
                    <a:lstStyle/>
                    <a:p>
                      <a:pPr algn="l" fontAlgn="t"/>
                      <a:r>
                        <a:rPr lang="en-IN" sz="700" b="1" i="0" u="none" strike="noStrike">
                          <a:solidFill>
                            <a:srgbClr val="000000"/>
                          </a:solidFill>
                          <a:effectLst/>
                          <a:latin typeface="Calibri" panose="020F0502020204030204" pitchFamily="34" charset="0"/>
                        </a:rPr>
                        <a:t>Group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700" b="1" i="0" u="none" strike="noStrike">
                          <a:solidFill>
                            <a:srgbClr val="000000"/>
                          </a:solidFill>
                          <a:effectLst/>
                          <a:latin typeface="Calibri" panose="020F0502020204030204" pitchFamily="34" charset="0"/>
                        </a:rPr>
                        <a:t>Application Names (Current)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700" b="1" i="0" u="none" strike="noStrike">
                          <a:solidFill>
                            <a:srgbClr val="000000"/>
                          </a:solidFill>
                          <a:effectLst/>
                          <a:latin typeface="Calibri" panose="020F0502020204030204" pitchFamily="34" charset="0"/>
                        </a:rPr>
                        <a:t>Application Names (Proposed)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700" b="1" i="0" u="none" strike="noStrike">
                          <a:solidFill>
                            <a:srgbClr val="000000"/>
                          </a:solidFill>
                          <a:effectLst/>
                          <a:latin typeface="Calibri" panose="020F0502020204030204" pitchFamily="34" charset="0"/>
                        </a:rPr>
                        <a:t>SEPM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700" b="1" i="0" u="none" strike="noStrike">
                          <a:solidFill>
                            <a:srgbClr val="000000"/>
                          </a:solidFill>
                          <a:effectLst/>
                          <a:latin typeface="Calibri" panose="020F0502020204030204" pitchFamily="34" charset="0"/>
                        </a:rPr>
                        <a:t>Nationwide ASQE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700" b="1" i="0" u="none" strike="noStrike">
                          <a:solidFill>
                            <a:srgbClr val="000000"/>
                          </a:solidFill>
                          <a:effectLst/>
                          <a:latin typeface="Calibri" panose="020F0502020204030204" pitchFamily="34" charset="0"/>
                        </a:rPr>
                        <a:t>Nationwide FTE (Current)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700" b="1" i="0" u="none" strike="noStrike">
                          <a:solidFill>
                            <a:srgbClr val="000000"/>
                          </a:solidFill>
                          <a:effectLst/>
                          <a:latin typeface="Calibri" panose="020F0502020204030204" pitchFamily="34" charset="0"/>
                        </a:rPr>
                        <a:t>Nationwide FTE (Proposed)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43124813"/>
                  </a:ext>
                </a:extLst>
              </a:tr>
              <a:tr h="449160">
                <a:tc>
                  <a:txBody>
                    <a:bodyPr/>
                    <a:lstStyle/>
                    <a:p>
                      <a:pPr algn="l" fontAlgn="t"/>
                      <a:r>
                        <a:rPr lang="en-IN" sz="700" b="1" i="0" u="none" strike="noStrike">
                          <a:solidFill>
                            <a:srgbClr val="000000"/>
                          </a:solidFill>
                          <a:effectLst/>
                          <a:latin typeface="Calibri" panose="020F0502020204030204" pitchFamily="34" charset="0"/>
                        </a:rPr>
                        <a:t>Group 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Artemis - Servicing</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Artemis - Sales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Artemis - Servicing</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Artemis - Sales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1" i="0" u="none" strike="noStrike">
                          <a:solidFill>
                            <a:srgbClr val="000000"/>
                          </a:solidFill>
                          <a:effectLst/>
                          <a:latin typeface="Calibri" panose="020F0502020204030204" pitchFamily="34" charset="0"/>
                        </a:rPr>
                        <a:t>Mike Smith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May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Dwayne Trego</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Kris Burton</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Ian Mariasy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339641"/>
                  </a:ext>
                </a:extLst>
              </a:tr>
              <a:tr h="717625">
                <a:tc>
                  <a:txBody>
                    <a:bodyPr/>
                    <a:lstStyle/>
                    <a:p>
                      <a:pPr algn="l" fontAlgn="t"/>
                      <a:r>
                        <a:rPr lang="en-IN" sz="700" b="1" i="0" u="none" strike="noStrike">
                          <a:solidFill>
                            <a:srgbClr val="000000"/>
                          </a:solidFill>
                          <a:effectLst/>
                          <a:latin typeface="Calibri" panose="020F0502020204030204" pitchFamily="34" charset="0"/>
                        </a:rPr>
                        <a:t>Group 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dirty="0">
                          <a:solidFill>
                            <a:srgbClr val="000000"/>
                          </a:solidFill>
                          <a:effectLst/>
                          <a:latin typeface="Calibri" panose="020F0502020204030204" pitchFamily="34" charset="0"/>
                        </a:rPr>
                        <a:t>Internet Servicing - Policy (ISP)</a:t>
                      </a:r>
                      <a:br>
                        <a:rPr lang="en-US" sz="700" b="0" i="0" u="none" strike="noStrike" dirty="0">
                          <a:solidFill>
                            <a:srgbClr val="000000"/>
                          </a:solidFill>
                          <a:effectLst/>
                          <a:latin typeface="Calibri" panose="020F0502020204030204" pitchFamily="34" charset="0"/>
                        </a:rPr>
                      </a:br>
                      <a:r>
                        <a:rPr lang="en-US" sz="700" b="0" i="0" u="none" strike="noStrike" dirty="0">
                          <a:solidFill>
                            <a:srgbClr val="000000"/>
                          </a:solidFill>
                          <a:effectLst/>
                          <a:latin typeface="Calibri" panose="020F0502020204030204" pitchFamily="34" charset="0"/>
                        </a:rPr>
                        <a:t>Internet Servicing - Commercial (ISC-Comm)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Internet Servicing - Policy (ISP)</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Internet Servicing - Commercial (ISC-Comm)</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Internet Servicing - Billing (ISB)</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1" i="0" u="none" strike="noStrike">
                          <a:solidFill>
                            <a:srgbClr val="000000"/>
                          </a:solidFill>
                          <a:effectLst/>
                          <a:latin typeface="Calibri" panose="020F0502020204030204" pitchFamily="34" charset="0"/>
                        </a:rPr>
                        <a:t>Julia Ashley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May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Tyler Coble</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David Nulter </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Joann Slezak</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4581786"/>
                  </a:ext>
                </a:extLst>
              </a:tr>
              <a:tr h="299441">
                <a:tc>
                  <a:txBody>
                    <a:bodyPr/>
                    <a:lstStyle/>
                    <a:p>
                      <a:pPr algn="l" fontAlgn="t"/>
                      <a:r>
                        <a:rPr lang="en-IN" sz="700" b="1" i="0" u="none" strike="noStrike">
                          <a:solidFill>
                            <a:srgbClr val="000000"/>
                          </a:solidFill>
                          <a:effectLst/>
                          <a:latin typeface="Calibri" panose="020F0502020204030204" pitchFamily="34" charset="0"/>
                        </a:rPr>
                        <a:t>Group 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US" sz="700" b="0" i="0" u="none" strike="noStrike">
                          <a:solidFill>
                            <a:srgbClr val="000000"/>
                          </a:solidFill>
                          <a:effectLst/>
                          <a:latin typeface="Calibri" panose="020F0502020204030204" pitchFamily="34" charset="0"/>
                        </a:rPr>
                        <a:t>Internet Servicing Claims</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Telematic, SmartRide Experience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US" sz="700" b="0" i="0" u="none" strike="noStrike">
                          <a:solidFill>
                            <a:srgbClr val="000000"/>
                          </a:solidFill>
                          <a:effectLst/>
                          <a:latin typeface="Calibri" panose="020F0502020204030204" pitchFamily="34" charset="0"/>
                        </a:rPr>
                        <a:t>Internet Servicing Claims</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Telematic, SmartRide Experience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IN" sz="700" b="1" i="0" u="none" strike="noStrike">
                          <a:solidFill>
                            <a:srgbClr val="000000"/>
                          </a:solidFill>
                          <a:effectLst/>
                          <a:latin typeface="Calibri" panose="020F0502020204030204" pitchFamily="34" charset="0"/>
                        </a:rPr>
                        <a:t>Suldan Guled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IN" sz="700" b="0" i="0" u="none" strike="noStrike">
                          <a:solidFill>
                            <a:srgbClr val="000000"/>
                          </a:solidFill>
                          <a:effectLst/>
                          <a:latin typeface="Calibri" panose="020F0502020204030204" pitchFamily="34" charset="0"/>
                        </a:rPr>
                        <a:t>May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IN" sz="700" b="0" i="0" u="none" strike="noStrike">
                          <a:solidFill>
                            <a:srgbClr val="000000"/>
                          </a:solidFill>
                          <a:effectLst/>
                          <a:latin typeface="Calibri" panose="020F0502020204030204" pitchFamily="34" charset="0"/>
                        </a:rPr>
                        <a:t>Jacob Markusic (ISC)</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TBD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IN" sz="700" b="0" i="0" u="none" strike="noStrike">
                          <a:solidFill>
                            <a:srgbClr val="000000"/>
                          </a:solidFill>
                          <a:effectLst/>
                          <a:latin typeface="Calibri" panose="020F0502020204030204" pitchFamily="34" charset="0"/>
                        </a:rPr>
                        <a:t>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75751786"/>
                  </a:ext>
                </a:extLst>
              </a:tr>
              <a:tr h="299441">
                <a:tc>
                  <a:txBody>
                    <a:bodyPr/>
                    <a:lstStyle/>
                    <a:p>
                      <a:pPr algn="l" fontAlgn="t"/>
                      <a:r>
                        <a:rPr lang="en-IN" sz="700" b="1" i="0" u="none" strike="noStrike">
                          <a:solidFill>
                            <a:srgbClr val="000000"/>
                          </a:solidFill>
                          <a:effectLst/>
                          <a:latin typeface="Calibri" panose="020F0502020204030204" pitchFamily="34" charset="0"/>
                        </a:rPr>
                        <a:t>Group 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TPI-Autofill</a:t>
                      </a:r>
                      <a:br>
                        <a:rPr lang="en-IN" sz="700" b="0" i="0" u="none" strike="noStrike">
                          <a:solidFill>
                            <a:srgbClr val="000000"/>
                          </a:solidFill>
                          <a:effectLst/>
                          <a:latin typeface="Calibri" panose="020F0502020204030204" pitchFamily="34" charset="0"/>
                        </a:rPr>
                      </a:br>
                      <a:endParaRPr lang="en-IN" sz="7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TPI-Autofill</a:t>
                      </a:r>
                      <a:br>
                        <a:rPr lang="en-IN" sz="700" b="0" i="0" u="none" strike="noStrike">
                          <a:solidFill>
                            <a:srgbClr val="000000"/>
                          </a:solidFill>
                          <a:effectLst/>
                          <a:latin typeface="Calibri" panose="020F0502020204030204" pitchFamily="34" charset="0"/>
                        </a:rPr>
                      </a:br>
                      <a:endParaRPr lang="en-IN" sz="7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1" i="0" u="none" strike="noStrike">
                          <a:solidFill>
                            <a:srgbClr val="000000"/>
                          </a:solidFill>
                          <a:effectLst/>
                          <a:latin typeface="Calibri" panose="020F0502020204030204" pitchFamily="34" charset="0"/>
                        </a:rPr>
                        <a:t>Tina Carter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May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TBD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807826"/>
                  </a:ext>
                </a:extLst>
              </a:tr>
              <a:tr h="449160">
                <a:tc>
                  <a:txBody>
                    <a:bodyPr/>
                    <a:lstStyle/>
                    <a:p>
                      <a:pPr algn="l" fontAlgn="t"/>
                      <a:r>
                        <a:rPr lang="en-IN" sz="700" b="1" i="0" u="none" strike="noStrike">
                          <a:solidFill>
                            <a:srgbClr val="000000"/>
                          </a:solidFill>
                          <a:effectLst/>
                          <a:latin typeface="Calibri" panose="020F0502020204030204" pitchFamily="34" charset="0"/>
                        </a:rPr>
                        <a:t>Group 5</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Calibri" panose="020F0502020204030204" pitchFamily="34" charset="0"/>
                        </a:rPr>
                        <a:t>AWD10-NF </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Knowledge Advantage</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Call Log Database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Calibri" panose="020F0502020204030204" pitchFamily="34" charset="0"/>
                        </a:rPr>
                        <a:t>AWD10-NF </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Knowledge Advantage</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Call Log Database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1" i="0" u="none" strike="noStrike">
                          <a:solidFill>
                            <a:srgbClr val="000000"/>
                          </a:solidFill>
                          <a:effectLst/>
                          <a:latin typeface="Calibri" panose="020F0502020204030204" pitchFamily="34" charset="0"/>
                        </a:rPr>
                        <a:t>Greg Moore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Kay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Edward Artler</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Kaleb Kok</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Teresa Byers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079483"/>
                  </a:ext>
                </a:extLst>
              </a:tr>
              <a:tr h="449160">
                <a:tc>
                  <a:txBody>
                    <a:bodyPr/>
                    <a:lstStyle/>
                    <a:p>
                      <a:pPr algn="l" fontAlgn="t"/>
                      <a:r>
                        <a:rPr lang="en-IN" sz="700" b="1" i="0" u="none" strike="noStrike">
                          <a:solidFill>
                            <a:srgbClr val="000000"/>
                          </a:solidFill>
                          <a:effectLst/>
                          <a:latin typeface="Calibri" panose="020F0502020204030204" pitchFamily="34" charset="0"/>
                        </a:rPr>
                        <a:t>Group 6</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Calibri" panose="020F0502020204030204" pitchFamily="34" charset="0"/>
                        </a:rPr>
                        <a:t>AWD 10 - P&amp;C - Personal Lines</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AWD 10 - P&amp;C - Commercial</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WIN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Calibri" panose="020F0502020204030204" pitchFamily="34" charset="0"/>
                        </a:rPr>
                        <a:t>AWD 10 - P&amp;C - Personal Lines</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AWD 10 - P&amp;C - Commercial</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WIN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1" i="0" u="none" strike="noStrike" dirty="0">
                          <a:solidFill>
                            <a:srgbClr val="000000"/>
                          </a:solidFill>
                          <a:effectLst/>
                          <a:latin typeface="Calibri" panose="020F0502020204030204" pitchFamily="34" charset="0"/>
                        </a:rPr>
                        <a:t>Greg Price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Kay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a:solidFill>
                            <a:srgbClr val="000000"/>
                          </a:solidFill>
                          <a:effectLst/>
                          <a:latin typeface="Calibri" panose="020F0502020204030204" pitchFamily="34" charset="0"/>
                        </a:rPr>
                        <a:t>Shannon Stasek</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Kay Thambireddy</a:t>
                      </a:r>
                      <a:br>
                        <a:rPr lang="en-IN" sz="700" b="0" i="0" u="none" strike="noStrike">
                          <a:solidFill>
                            <a:srgbClr val="000000"/>
                          </a:solidFill>
                          <a:effectLst/>
                          <a:latin typeface="Calibri" panose="020F0502020204030204" pitchFamily="34" charset="0"/>
                        </a:rPr>
                      </a:br>
                      <a:r>
                        <a:rPr lang="en-IN" sz="700" b="0" i="0" u="none" strike="noStrike">
                          <a:solidFill>
                            <a:srgbClr val="000000"/>
                          </a:solidFill>
                          <a:effectLst/>
                          <a:latin typeface="Calibri" panose="020F0502020204030204" pitchFamily="34" charset="0"/>
                        </a:rPr>
                        <a:t>Debora Lipetz</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700" b="0" i="0" u="none" strike="noStrike" dirty="0">
                          <a:solidFill>
                            <a:srgbClr val="000000"/>
                          </a:solidFill>
                          <a:effectLst/>
                          <a:latin typeface="Calibri" panose="020F0502020204030204" pitchFamily="34" charset="0"/>
                        </a:rPr>
                        <a:t>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4772975"/>
                  </a:ext>
                </a:extLst>
              </a:tr>
            </a:tbl>
          </a:graphicData>
        </a:graphic>
      </p:graphicFrame>
      <p:sp>
        <p:nvSpPr>
          <p:cNvPr id="2" name="TextBox 1">
            <a:extLst>
              <a:ext uri="{FF2B5EF4-FFF2-40B4-BE49-F238E27FC236}">
                <a16:creationId xmlns:a16="http://schemas.microsoft.com/office/drawing/2014/main" id="{70FDE9BA-C6EE-44C6-8BB2-C1BAB4AFBE7E}"/>
              </a:ext>
            </a:extLst>
          </p:cNvPr>
          <p:cNvSpPr txBox="1"/>
          <p:nvPr/>
        </p:nvSpPr>
        <p:spPr>
          <a:xfrm>
            <a:off x="228600" y="3831336"/>
            <a:ext cx="3849624" cy="415498"/>
          </a:xfrm>
          <a:prstGeom prst="rect">
            <a:avLst/>
          </a:prstGeom>
        </p:spPr>
        <p:txBody>
          <a:bodyPr wrap="square" lIns="0" tIns="0" rIns="0" bIns="0" rtlCol="0">
            <a:spAutoFit/>
          </a:bodyPr>
          <a:lstStyle/>
          <a:p>
            <a:pPr algn="l"/>
            <a:r>
              <a:rPr lang="en-US" dirty="0">
                <a:solidFill>
                  <a:schemeClr val="tx2"/>
                </a:solidFill>
              </a:rPr>
              <a:t>Note:</a:t>
            </a:r>
          </a:p>
          <a:p>
            <a:pPr algn="l"/>
            <a:r>
              <a:rPr lang="en-US" dirty="0">
                <a:solidFill>
                  <a:schemeClr val="tx2"/>
                </a:solidFill>
              </a:rPr>
              <a:t>Leverage Existing resources from ESS</a:t>
            </a:r>
            <a:endParaRPr lang="en-IN" dirty="0">
              <a:solidFill>
                <a:schemeClr val="tx2"/>
              </a:solidFill>
            </a:endParaRPr>
          </a:p>
        </p:txBody>
      </p:sp>
      <p:sp>
        <p:nvSpPr>
          <p:cNvPr id="4" name="TextBox 3">
            <a:extLst>
              <a:ext uri="{FF2B5EF4-FFF2-40B4-BE49-F238E27FC236}">
                <a16:creationId xmlns:a16="http://schemas.microsoft.com/office/drawing/2014/main" id="{710F5AC8-4632-4541-A485-0847D5FF0453}"/>
              </a:ext>
            </a:extLst>
          </p:cNvPr>
          <p:cNvSpPr txBox="1"/>
          <p:nvPr/>
        </p:nvSpPr>
        <p:spPr>
          <a:xfrm>
            <a:off x="4572000" y="3882887"/>
            <a:ext cx="3929270" cy="415498"/>
          </a:xfrm>
          <a:prstGeom prst="rect">
            <a:avLst/>
          </a:prstGeom>
        </p:spPr>
        <p:txBody>
          <a:bodyPr wrap="square" lIns="0" tIns="0" rIns="0" bIns="0" rtlCol="0">
            <a:spAutoFit/>
          </a:bodyPr>
          <a:lstStyle/>
          <a:p>
            <a:pPr algn="l"/>
            <a:r>
              <a:rPr lang="en-US" dirty="0">
                <a:solidFill>
                  <a:schemeClr val="tx2"/>
                </a:solidFill>
              </a:rPr>
              <a:t>Based on start of this </a:t>
            </a:r>
            <a:r>
              <a:rPr lang="en-US" dirty="0" err="1">
                <a:solidFill>
                  <a:schemeClr val="tx2"/>
                </a:solidFill>
              </a:rPr>
              <a:t>proj</a:t>
            </a:r>
            <a:r>
              <a:rPr lang="en-US" dirty="0">
                <a:solidFill>
                  <a:schemeClr val="tx2"/>
                </a:solidFill>
              </a:rPr>
              <a:t> resources will be planned from key BSA’s</a:t>
            </a:r>
          </a:p>
        </p:txBody>
      </p:sp>
    </p:spTree>
    <p:extLst>
      <p:ext uri="{BB962C8B-B14F-4D97-AF65-F5344CB8AC3E}">
        <p14:creationId xmlns:p14="http://schemas.microsoft.com/office/powerpoint/2010/main" val="2278886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8B12524-B1BA-4444-B702-67A7B663451B}"/>
              </a:ext>
            </a:extLst>
          </p:cNvPr>
          <p:cNvSpPr txBox="1"/>
          <p:nvPr/>
        </p:nvSpPr>
        <p:spPr>
          <a:xfrm>
            <a:off x="3983997" y="4577697"/>
            <a:ext cx="1886039" cy="253916"/>
          </a:xfrm>
          <a:prstGeom prst="rect">
            <a:avLst/>
          </a:prstGeom>
          <a:noFill/>
        </p:spPr>
        <p:txBody>
          <a:bodyPr wrap="square" rtlCol="0">
            <a:spAutoFit/>
          </a:bodyPr>
          <a:lstStyle/>
          <a:p>
            <a:r>
              <a:rPr lang="en-US" sz="1050" dirty="0"/>
              <a:t>Delivery</a:t>
            </a:r>
          </a:p>
        </p:txBody>
      </p:sp>
      <p:sp>
        <p:nvSpPr>
          <p:cNvPr id="5" name="Title 4">
            <a:extLst>
              <a:ext uri="{FF2B5EF4-FFF2-40B4-BE49-F238E27FC236}">
                <a16:creationId xmlns:a16="http://schemas.microsoft.com/office/drawing/2014/main" id="{ED5B7EF4-C8A5-4268-9229-54B5C5D48E15}"/>
              </a:ext>
            </a:extLst>
          </p:cNvPr>
          <p:cNvSpPr>
            <a:spLocks noGrp="1"/>
          </p:cNvSpPr>
          <p:nvPr>
            <p:ph type="title"/>
          </p:nvPr>
        </p:nvSpPr>
        <p:spPr>
          <a:xfrm>
            <a:off x="343155" y="147415"/>
            <a:ext cx="8949313" cy="567021"/>
          </a:xfrm>
        </p:spPr>
        <p:txBody>
          <a:bodyPr/>
          <a:lstStyle/>
          <a:p>
            <a:r>
              <a:rPr lang="en-US" sz="2000" dirty="0">
                <a:solidFill>
                  <a:schemeClr val="tx2"/>
                </a:solidFill>
                <a:latin typeface="Lato light"/>
                <a:ea typeface="Lato light"/>
                <a:cs typeface="Lato light"/>
              </a:rPr>
              <a:t>Timelines</a:t>
            </a:r>
          </a:p>
        </p:txBody>
      </p:sp>
      <p:sp>
        <p:nvSpPr>
          <p:cNvPr id="7" name="Arrow: Pentagon 6">
            <a:extLst>
              <a:ext uri="{FF2B5EF4-FFF2-40B4-BE49-F238E27FC236}">
                <a16:creationId xmlns:a16="http://schemas.microsoft.com/office/drawing/2014/main" id="{9D018DC9-FBC5-4ABE-A931-733D507C6A3A}"/>
              </a:ext>
            </a:extLst>
          </p:cNvPr>
          <p:cNvSpPr/>
          <p:nvPr/>
        </p:nvSpPr>
        <p:spPr>
          <a:xfrm>
            <a:off x="198375" y="649127"/>
            <a:ext cx="1525330" cy="325864"/>
          </a:xfrm>
          <a:prstGeom prst="homePlat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Phase1</a:t>
            </a:r>
          </a:p>
          <a:p>
            <a:pPr algn="ctr"/>
            <a:r>
              <a:rPr lang="en-IN" sz="800" dirty="0"/>
              <a:t>Transformation</a:t>
            </a:r>
          </a:p>
        </p:txBody>
      </p:sp>
      <p:sp>
        <p:nvSpPr>
          <p:cNvPr id="38" name="Arrow: Pentagon 37">
            <a:extLst>
              <a:ext uri="{FF2B5EF4-FFF2-40B4-BE49-F238E27FC236}">
                <a16:creationId xmlns:a16="http://schemas.microsoft.com/office/drawing/2014/main" id="{2735BA5C-5269-4109-A0FF-85FD9D5AD985}"/>
              </a:ext>
            </a:extLst>
          </p:cNvPr>
          <p:cNvSpPr/>
          <p:nvPr/>
        </p:nvSpPr>
        <p:spPr>
          <a:xfrm>
            <a:off x="258913" y="1688665"/>
            <a:ext cx="1478831" cy="325863"/>
          </a:xfrm>
          <a:prstGeom prst="homePlate">
            <a:avLst/>
          </a:prstGeom>
          <a:solidFill>
            <a:srgbClr val="1E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Phase2</a:t>
            </a:r>
          </a:p>
          <a:p>
            <a:pPr algn="ctr"/>
            <a:r>
              <a:rPr lang="en-IN" sz="800" dirty="0"/>
              <a:t>Delivery</a:t>
            </a:r>
          </a:p>
        </p:txBody>
      </p:sp>
      <p:sp>
        <p:nvSpPr>
          <p:cNvPr id="10" name="Arrow: Pentagon 9">
            <a:extLst>
              <a:ext uri="{FF2B5EF4-FFF2-40B4-BE49-F238E27FC236}">
                <a16:creationId xmlns:a16="http://schemas.microsoft.com/office/drawing/2014/main" id="{42F1CADB-0942-45A2-9C72-1C64D24E44E8}"/>
              </a:ext>
            </a:extLst>
          </p:cNvPr>
          <p:cNvSpPr/>
          <p:nvPr/>
        </p:nvSpPr>
        <p:spPr>
          <a:xfrm>
            <a:off x="251229" y="2959704"/>
            <a:ext cx="1452166" cy="325862"/>
          </a:xfrm>
          <a:prstGeom prst="homePlate">
            <a:avLst/>
          </a:prstGeom>
          <a:solidFill>
            <a:srgbClr val="1E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Phase3</a:t>
            </a:r>
          </a:p>
          <a:p>
            <a:pPr algn="ctr"/>
            <a:r>
              <a:rPr lang="en-IN" sz="800" dirty="0"/>
              <a:t>Delivery</a:t>
            </a:r>
          </a:p>
        </p:txBody>
      </p:sp>
      <p:cxnSp>
        <p:nvCxnSpPr>
          <p:cNvPr id="3" name="Straight Connector 2">
            <a:extLst>
              <a:ext uri="{FF2B5EF4-FFF2-40B4-BE49-F238E27FC236}">
                <a16:creationId xmlns:a16="http://schemas.microsoft.com/office/drawing/2014/main" id="{543A6064-923C-440E-9596-FECEA82C6644}"/>
              </a:ext>
            </a:extLst>
          </p:cNvPr>
          <p:cNvCxnSpPr>
            <a:cxnSpLocks/>
          </p:cNvCxnSpPr>
          <p:nvPr/>
        </p:nvCxnSpPr>
        <p:spPr>
          <a:xfrm>
            <a:off x="1746431" y="419909"/>
            <a:ext cx="0" cy="4060046"/>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1A9CBC-85FA-4AAB-BE3B-0E52D163F0D1}"/>
              </a:ext>
            </a:extLst>
          </p:cNvPr>
          <p:cNvCxnSpPr>
            <a:cxnSpLocks/>
          </p:cNvCxnSpPr>
          <p:nvPr/>
        </p:nvCxnSpPr>
        <p:spPr>
          <a:xfrm>
            <a:off x="3912719" y="419908"/>
            <a:ext cx="0" cy="403200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1366BF-6308-4624-85EE-15AFA85A194F}"/>
              </a:ext>
            </a:extLst>
          </p:cNvPr>
          <p:cNvCxnSpPr>
            <a:cxnSpLocks/>
          </p:cNvCxnSpPr>
          <p:nvPr/>
        </p:nvCxnSpPr>
        <p:spPr>
          <a:xfrm>
            <a:off x="6079007" y="419908"/>
            <a:ext cx="0" cy="403200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35CD01-852D-4BE1-B170-191EC08B1705}"/>
              </a:ext>
            </a:extLst>
          </p:cNvPr>
          <p:cNvCxnSpPr>
            <a:cxnSpLocks/>
          </p:cNvCxnSpPr>
          <p:nvPr/>
        </p:nvCxnSpPr>
        <p:spPr>
          <a:xfrm flipH="1">
            <a:off x="1738246" y="619174"/>
            <a:ext cx="6514974" cy="21721"/>
          </a:xfrm>
          <a:prstGeom prst="line">
            <a:avLst/>
          </a:prstGeom>
          <a:ln w="95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EA74DF-D940-4A50-8A1C-6C2608F5CAF7}"/>
              </a:ext>
            </a:extLst>
          </p:cNvPr>
          <p:cNvCxnSpPr>
            <a:cxnSpLocks/>
          </p:cNvCxnSpPr>
          <p:nvPr/>
        </p:nvCxnSpPr>
        <p:spPr>
          <a:xfrm>
            <a:off x="8245296" y="419908"/>
            <a:ext cx="7924" cy="403200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E8E8082-8D65-4C53-8AA2-0E87E4B4626E}"/>
              </a:ext>
            </a:extLst>
          </p:cNvPr>
          <p:cNvSpPr txBox="1"/>
          <p:nvPr/>
        </p:nvSpPr>
        <p:spPr>
          <a:xfrm>
            <a:off x="2405990" y="171273"/>
            <a:ext cx="949470" cy="430887"/>
          </a:xfrm>
          <a:prstGeom prst="rect">
            <a:avLst/>
          </a:prstGeom>
          <a:noFill/>
        </p:spPr>
        <p:txBody>
          <a:bodyPr wrap="square">
            <a:spAutoFit/>
          </a:bodyPr>
          <a:lstStyle/>
          <a:p>
            <a:pPr algn="ctr"/>
            <a:r>
              <a:rPr lang="en-US" sz="1400" dirty="0">
                <a:solidFill>
                  <a:schemeClr val="bg1">
                    <a:lumMod val="50000"/>
                  </a:schemeClr>
                </a:solidFill>
              </a:rPr>
              <a:t> Qtr1</a:t>
            </a:r>
          </a:p>
          <a:p>
            <a:pPr algn="ctr"/>
            <a:r>
              <a:rPr lang="en-US" sz="800" dirty="0">
                <a:solidFill>
                  <a:schemeClr val="bg1">
                    <a:lumMod val="50000"/>
                  </a:schemeClr>
                </a:solidFill>
              </a:rPr>
              <a:t>Months 1 -3</a:t>
            </a:r>
            <a:endParaRPr lang="en-IN" sz="800" dirty="0">
              <a:solidFill>
                <a:schemeClr val="bg1">
                  <a:lumMod val="50000"/>
                </a:schemeClr>
              </a:solidFill>
            </a:endParaRPr>
          </a:p>
        </p:txBody>
      </p:sp>
      <p:sp>
        <p:nvSpPr>
          <p:cNvPr id="44" name="Arrow: Pentagon 43">
            <a:extLst>
              <a:ext uri="{FF2B5EF4-FFF2-40B4-BE49-F238E27FC236}">
                <a16:creationId xmlns:a16="http://schemas.microsoft.com/office/drawing/2014/main" id="{A696F4CF-9C34-4F8E-ABA8-AF53AECC853E}"/>
              </a:ext>
            </a:extLst>
          </p:cNvPr>
          <p:cNvSpPr/>
          <p:nvPr/>
        </p:nvSpPr>
        <p:spPr>
          <a:xfrm>
            <a:off x="254953" y="1398326"/>
            <a:ext cx="1473988" cy="23964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KT Phase</a:t>
            </a:r>
          </a:p>
        </p:txBody>
      </p:sp>
      <p:sp>
        <p:nvSpPr>
          <p:cNvPr id="49" name="TextBox 48">
            <a:extLst>
              <a:ext uri="{FF2B5EF4-FFF2-40B4-BE49-F238E27FC236}">
                <a16:creationId xmlns:a16="http://schemas.microsoft.com/office/drawing/2014/main" id="{BD8A4915-801B-437F-8C9A-82455C3CECFF}"/>
              </a:ext>
            </a:extLst>
          </p:cNvPr>
          <p:cNvSpPr txBox="1"/>
          <p:nvPr/>
        </p:nvSpPr>
        <p:spPr>
          <a:xfrm>
            <a:off x="4542700" y="171273"/>
            <a:ext cx="949470" cy="430887"/>
          </a:xfrm>
          <a:prstGeom prst="rect">
            <a:avLst/>
          </a:prstGeom>
          <a:noFill/>
        </p:spPr>
        <p:txBody>
          <a:bodyPr wrap="square">
            <a:spAutoFit/>
          </a:bodyPr>
          <a:lstStyle/>
          <a:p>
            <a:pPr algn="ctr"/>
            <a:r>
              <a:rPr lang="en-US" sz="1400" dirty="0">
                <a:solidFill>
                  <a:schemeClr val="bg1">
                    <a:lumMod val="50000"/>
                  </a:schemeClr>
                </a:solidFill>
              </a:rPr>
              <a:t> Qtr2</a:t>
            </a:r>
          </a:p>
          <a:p>
            <a:pPr algn="ctr"/>
            <a:r>
              <a:rPr lang="en-US" sz="800" dirty="0">
                <a:solidFill>
                  <a:schemeClr val="bg1">
                    <a:lumMod val="50000"/>
                  </a:schemeClr>
                </a:solidFill>
              </a:rPr>
              <a:t>Months 4 -6</a:t>
            </a:r>
            <a:endParaRPr lang="en-IN" sz="800" dirty="0">
              <a:solidFill>
                <a:schemeClr val="bg1">
                  <a:lumMod val="50000"/>
                </a:schemeClr>
              </a:solidFill>
            </a:endParaRPr>
          </a:p>
        </p:txBody>
      </p:sp>
      <p:sp>
        <p:nvSpPr>
          <p:cNvPr id="50" name="TextBox 49">
            <a:extLst>
              <a:ext uri="{FF2B5EF4-FFF2-40B4-BE49-F238E27FC236}">
                <a16:creationId xmlns:a16="http://schemas.microsoft.com/office/drawing/2014/main" id="{66440B7C-331F-4724-A5EF-FE91F20DDD60}"/>
              </a:ext>
            </a:extLst>
          </p:cNvPr>
          <p:cNvSpPr txBox="1"/>
          <p:nvPr/>
        </p:nvSpPr>
        <p:spPr>
          <a:xfrm>
            <a:off x="6679410" y="171273"/>
            <a:ext cx="949470" cy="430887"/>
          </a:xfrm>
          <a:prstGeom prst="rect">
            <a:avLst/>
          </a:prstGeom>
          <a:noFill/>
        </p:spPr>
        <p:txBody>
          <a:bodyPr wrap="square">
            <a:spAutoFit/>
          </a:bodyPr>
          <a:lstStyle/>
          <a:p>
            <a:pPr algn="ctr"/>
            <a:r>
              <a:rPr lang="en-US" sz="1400" dirty="0">
                <a:solidFill>
                  <a:schemeClr val="bg1">
                    <a:lumMod val="50000"/>
                  </a:schemeClr>
                </a:solidFill>
              </a:rPr>
              <a:t> Qtr3</a:t>
            </a:r>
          </a:p>
          <a:p>
            <a:pPr algn="ctr"/>
            <a:r>
              <a:rPr lang="en-US" sz="800" dirty="0">
                <a:solidFill>
                  <a:schemeClr val="bg1">
                    <a:lumMod val="50000"/>
                  </a:schemeClr>
                </a:solidFill>
              </a:rPr>
              <a:t>Months 7 -9</a:t>
            </a:r>
            <a:endParaRPr lang="en-IN" sz="800" dirty="0">
              <a:solidFill>
                <a:schemeClr val="bg1">
                  <a:lumMod val="50000"/>
                </a:schemeClr>
              </a:solidFill>
            </a:endParaRPr>
          </a:p>
        </p:txBody>
      </p:sp>
      <p:grpSp>
        <p:nvGrpSpPr>
          <p:cNvPr id="47" name="Group 46">
            <a:extLst>
              <a:ext uri="{FF2B5EF4-FFF2-40B4-BE49-F238E27FC236}">
                <a16:creationId xmlns:a16="http://schemas.microsoft.com/office/drawing/2014/main" id="{0393252B-8DE8-4701-B2BD-789F420FC5EB}"/>
              </a:ext>
            </a:extLst>
          </p:cNvPr>
          <p:cNvGrpSpPr/>
          <p:nvPr/>
        </p:nvGrpSpPr>
        <p:grpSpPr>
          <a:xfrm>
            <a:off x="6799577" y="640896"/>
            <a:ext cx="695715" cy="3780000"/>
            <a:chOff x="6799577" y="982805"/>
            <a:chExt cx="695715" cy="3612061"/>
          </a:xfrm>
        </p:grpSpPr>
        <p:cxnSp>
          <p:nvCxnSpPr>
            <p:cNvPr id="52" name="Straight Connector 51">
              <a:extLst>
                <a:ext uri="{FF2B5EF4-FFF2-40B4-BE49-F238E27FC236}">
                  <a16:creationId xmlns:a16="http://schemas.microsoft.com/office/drawing/2014/main" id="{12113BD3-2783-4327-B3B0-C5994F590E08}"/>
                </a:ext>
              </a:extLst>
            </p:cNvPr>
            <p:cNvCxnSpPr>
              <a:cxnSpLocks/>
            </p:cNvCxnSpPr>
            <p:nvPr/>
          </p:nvCxnSpPr>
          <p:spPr>
            <a:xfrm>
              <a:off x="6799577" y="982805"/>
              <a:ext cx="0" cy="361206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9B3582-7EFE-4851-B135-6318971FF3CF}"/>
                </a:ext>
              </a:extLst>
            </p:cNvPr>
            <p:cNvCxnSpPr>
              <a:cxnSpLocks/>
            </p:cNvCxnSpPr>
            <p:nvPr/>
          </p:nvCxnSpPr>
          <p:spPr>
            <a:xfrm>
              <a:off x="7495292" y="982805"/>
              <a:ext cx="0" cy="361206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A1B484D-9F94-4447-B12A-28F2E7DF036A}"/>
              </a:ext>
            </a:extLst>
          </p:cNvPr>
          <p:cNvGrpSpPr/>
          <p:nvPr/>
        </p:nvGrpSpPr>
        <p:grpSpPr>
          <a:xfrm>
            <a:off x="4617740" y="631648"/>
            <a:ext cx="695715" cy="3780000"/>
            <a:chOff x="6799577" y="982805"/>
            <a:chExt cx="695715" cy="3612061"/>
          </a:xfrm>
        </p:grpSpPr>
        <p:cxnSp>
          <p:nvCxnSpPr>
            <p:cNvPr id="57" name="Straight Connector 56">
              <a:extLst>
                <a:ext uri="{FF2B5EF4-FFF2-40B4-BE49-F238E27FC236}">
                  <a16:creationId xmlns:a16="http://schemas.microsoft.com/office/drawing/2014/main" id="{3A36F83D-0496-4B3E-ABF2-49EFE827D4F5}"/>
                </a:ext>
              </a:extLst>
            </p:cNvPr>
            <p:cNvCxnSpPr>
              <a:cxnSpLocks/>
            </p:cNvCxnSpPr>
            <p:nvPr/>
          </p:nvCxnSpPr>
          <p:spPr>
            <a:xfrm>
              <a:off x="6799577" y="982805"/>
              <a:ext cx="0" cy="361206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6EB2A5F-C635-468F-8B40-2642A135F7BC}"/>
                </a:ext>
              </a:extLst>
            </p:cNvPr>
            <p:cNvCxnSpPr>
              <a:cxnSpLocks/>
            </p:cNvCxnSpPr>
            <p:nvPr/>
          </p:nvCxnSpPr>
          <p:spPr>
            <a:xfrm>
              <a:off x="7495292" y="982805"/>
              <a:ext cx="0" cy="361206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8F1927-41AF-41F3-8188-09D7A27FE591}"/>
              </a:ext>
            </a:extLst>
          </p:cNvPr>
          <p:cNvGrpSpPr/>
          <p:nvPr/>
        </p:nvGrpSpPr>
        <p:grpSpPr>
          <a:xfrm>
            <a:off x="2356362" y="618167"/>
            <a:ext cx="695715" cy="3816000"/>
            <a:chOff x="6799577" y="982805"/>
            <a:chExt cx="695715" cy="3612061"/>
          </a:xfrm>
        </p:grpSpPr>
        <p:cxnSp>
          <p:nvCxnSpPr>
            <p:cNvPr id="60" name="Straight Connector 59">
              <a:extLst>
                <a:ext uri="{FF2B5EF4-FFF2-40B4-BE49-F238E27FC236}">
                  <a16:creationId xmlns:a16="http://schemas.microsoft.com/office/drawing/2014/main" id="{E7C0E919-6DB9-43B9-A3A4-77A6EC70D15D}"/>
                </a:ext>
              </a:extLst>
            </p:cNvPr>
            <p:cNvCxnSpPr>
              <a:cxnSpLocks/>
            </p:cNvCxnSpPr>
            <p:nvPr/>
          </p:nvCxnSpPr>
          <p:spPr>
            <a:xfrm>
              <a:off x="6799577" y="982805"/>
              <a:ext cx="0" cy="361206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0BE567D-7B82-46AE-8EBE-C954D9B4C309}"/>
                </a:ext>
              </a:extLst>
            </p:cNvPr>
            <p:cNvCxnSpPr>
              <a:cxnSpLocks/>
            </p:cNvCxnSpPr>
            <p:nvPr/>
          </p:nvCxnSpPr>
          <p:spPr>
            <a:xfrm>
              <a:off x="7495292" y="982805"/>
              <a:ext cx="0" cy="361206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5DE6F39-E41A-4B43-ABD9-903AE390CEF4}"/>
              </a:ext>
            </a:extLst>
          </p:cNvPr>
          <p:cNvGrpSpPr/>
          <p:nvPr/>
        </p:nvGrpSpPr>
        <p:grpSpPr>
          <a:xfrm>
            <a:off x="3303868" y="1748195"/>
            <a:ext cx="1799669" cy="1317021"/>
            <a:chOff x="3052077" y="1760187"/>
            <a:chExt cx="1799669" cy="1317021"/>
          </a:xfrm>
        </p:grpSpPr>
        <p:sp>
          <p:nvSpPr>
            <p:cNvPr id="32" name="TextBox 31">
              <a:extLst>
                <a:ext uri="{FF2B5EF4-FFF2-40B4-BE49-F238E27FC236}">
                  <a16:creationId xmlns:a16="http://schemas.microsoft.com/office/drawing/2014/main" id="{03B877A0-7E6F-4379-8662-951B3E64CF40}"/>
                </a:ext>
              </a:extLst>
            </p:cNvPr>
            <p:cNvSpPr txBox="1"/>
            <p:nvPr/>
          </p:nvSpPr>
          <p:spPr>
            <a:xfrm>
              <a:off x="3053075" y="1760187"/>
              <a:ext cx="1417353" cy="138499"/>
            </a:xfrm>
            <a:prstGeom prst="rect">
              <a:avLst/>
            </a:prstGeom>
            <a:solidFill>
              <a:schemeClr val="bg1">
                <a:lumMod val="85000"/>
              </a:schemeClr>
            </a:solidFill>
          </p:spPr>
          <p:txBody>
            <a:bodyPr wrap="square" lIns="0" tIns="0" rIns="0" bIns="0" rtlCol="0">
              <a:spAutoFit/>
            </a:bodyPr>
            <a:lstStyle/>
            <a:p>
              <a:pPr algn="l"/>
              <a:r>
                <a:rPr lang="en-IN" sz="900" dirty="0">
                  <a:solidFill>
                    <a:schemeClr val="tx2"/>
                  </a:solidFill>
                </a:rPr>
                <a:t>Platform-Priority 1 Apps</a:t>
              </a:r>
            </a:p>
          </p:txBody>
        </p:sp>
        <p:grpSp>
          <p:nvGrpSpPr>
            <p:cNvPr id="48" name="Group 47">
              <a:extLst>
                <a:ext uri="{FF2B5EF4-FFF2-40B4-BE49-F238E27FC236}">
                  <a16:creationId xmlns:a16="http://schemas.microsoft.com/office/drawing/2014/main" id="{11BA8B55-7A62-4B12-81CB-4ABDE15D3AD9}"/>
                </a:ext>
              </a:extLst>
            </p:cNvPr>
            <p:cNvGrpSpPr/>
            <p:nvPr/>
          </p:nvGrpSpPr>
          <p:grpSpPr>
            <a:xfrm>
              <a:off x="3052077" y="1940773"/>
              <a:ext cx="1799669" cy="1136435"/>
              <a:chOff x="3052077" y="2363444"/>
              <a:chExt cx="1799669" cy="1136435"/>
            </a:xfrm>
          </p:grpSpPr>
          <p:pic>
            <p:nvPicPr>
              <p:cNvPr id="71" name="Graphic 70" descr="Flag">
                <a:extLst>
                  <a:ext uri="{FF2B5EF4-FFF2-40B4-BE49-F238E27FC236}">
                    <a16:creationId xmlns:a16="http://schemas.microsoft.com/office/drawing/2014/main" id="{8AE157AD-FC17-4E5C-A513-5759416CD1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891" y="3157973"/>
                <a:ext cx="255855" cy="341906"/>
              </a:xfrm>
              <a:prstGeom prst="rect">
                <a:avLst/>
              </a:prstGeom>
            </p:spPr>
          </p:pic>
          <p:sp>
            <p:nvSpPr>
              <p:cNvPr id="51" name="Arrow: Pentagon 50">
                <a:extLst>
                  <a:ext uri="{FF2B5EF4-FFF2-40B4-BE49-F238E27FC236}">
                    <a16:creationId xmlns:a16="http://schemas.microsoft.com/office/drawing/2014/main" id="{02A074A6-9405-4A1B-8A8B-3A4A2126F5B6}"/>
                  </a:ext>
                </a:extLst>
              </p:cNvPr>
              <p:cNvSpPr/>
              <p:nvPr/>
            </p:nvSpPr>
            <p:spPr>
              <a:xfrm>
                <a:off x="3061383" y="2363444"/>
                <a:ext cx="1007250" cy="131305"/>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bg1"/>
                    </a:solidFill>
                    <a:latin typeface="Segoe UI" panose="020B0502040204020203" pitchFamily="34" charset="0"/>
                    <a:cs typeface="Segoe UI" panose="020B0502040204020203" pitchFamily="34" charset="0"/>
                  </a:rPr>
                  <a:t>AWD10-NF </a:t>
                </a:r>
                <a:endParaRPr lang="en-US" sz="750" dirty="0">
                  <a:solidFill>
                    <a:schemeClr val="bg1"/>
                  </a:solidFill>
                </a:endParaRPr>
              </a:p>
            </p:txBody>
          </p:sp>
          <p:sp>
            <p:nvSpPr>
              <p:cNvPr id="62" name="Arrow: Pentagon 61">
                <a:extLst>
                  <a:ext uri="{FF2B5EF4-FFF2-40B4-BE49-F238E27FC236}">
                    <a16:creationId xmlns:a16="http://schemas.microsoft.com/office/drawing/2014/main" id="{3C4C4CB7-AD43-4DDE-975E-D740570E503B}"/>
                  </a:ext>
                </a:extLst>
              </p:cNvPr>
              <p:cNvSpPr/>
              <p:nvPr/>
            </p:nvSpPr>
            <p:spPr>
              <a:xfrm>
                <a:off x="3061383" y="2516919"/>
                <a:ext cx="1212820" cy="137417"/>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bg1"/>
                    </a:solidFill>
                    <a:latin typeface="Segoe UI" panose="020B0502040204020203" pitchFamily="34" charset="0"/>
                    <a:cs typeface="Segoe UI" panose="020B0502040204020203" pitchFamily="34" charset="0"/>
                  </a:rPr>
                  <a:t>WIN</a:t>
                </a:r>
                <a:endParaRPr lang="en-US" sz="675" dirty="0">
                  <a:solidFill>
                    <a:schemeClr val="bg1"/>
                  </a:solidFill>
                  <a:latin typeface="Segoe UI" panose="020B0502040204020203" pitchFamily="34" charset="0"/>
                  <a:cs typeface="Segoe UI" panose="020B0502040204020203" pitchFamily="34" charset="0"/>
                </a:endParaRPr>
              </a:p>
            </p:txBody>
          </p:sp>
          <p:sp>
            <p:nvSpPr>
              <p:cNvPr id="63" name="Arrow: Pentagon 62">
                <a:extLst>
                  <a:ext uri="{FF2B5EF4-FFF2-40B4-BE49-F238E27FC236}">
                    <a16:creationId xmlns:a16="http://schemas.microsoft.com/office/drawing/2014/main" id="{D8BD0DD7-0673-4538-8990-50A6A6948443}"/>
                  </a:ext>
                </a:extLst>
              </p:cNvPr>
              <p:cNvSpPr/>
              <p:nvPr/>
            </p:nvSpPr>
            <p:spPr>
              <a:xfrm>
                <a:off x="3052077" y="2677345"/>
                <a:ext cx="1476426" cy="137417"/>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bg1"/>
                    </a:solidFill>
                    <a:latin typeface="Segoe UI" panose="020B0502040204020203" pitchFamily="34" charset="0"/>
                    <a:cs typeface="Segoe UI" panose="020B0502040204020203" pitchFamily="34" charset="0"/>
                  </a:rPr>
                  <a:t>AWD 10 - P&amp;C - Commercial</a:t>
                </a:r>
                <a:endParaRPr lang="en-US" sz="675" dirty="0">
                  <a:solidFill>
                    <a:schemeClr val="bg1"/>
                  </a:solidFill>
                  <a:latin typeface="Segoe UI" panose="020B0502040204020203" pitchFamily="34" charset="0"/>
                  <a:cs typeface="Segoe UI" panose="020B0502040204020203" pitchFamily="34" charset="0"/>
                </a:endParaRPr>
              </a:p>
            </p:txBody>
          </p:sp>
        </p:grpSp>
      </p:grpSp>
      <p:sp>
        <p:nvSpPr>
          <p:cNvPr id="66" name="TextBox 65">
            <a:extLst>
              <a:ext uri="{FF2B5EF4-FFF2-40B4-BE49-F238E27FC236}">
                <a16:creationId xmlns:a16="http://schemas.microsoft.com/office/drawing/2014/main" id="{4EA10C0E-6AA9-40FF-8712-C48457C379E5}"/>
              </a:ext>
            </a:extLst>
          </p:cNvPr>
          <p:cNvSpPr txBox="1"/>
          <p:nvPr/>
        </p:nvSpPr>
        <p:spPr>
          <a:xfrm>
            <a:off x="3480136" y="2440848"/>
            <a:ext cx="1393647" cy="138499"/>
          </a:xfrm>
          <a:prstGeom prst="rect">
            <a:avLst/>
          </a:prstGeom>
          <a:solidFill>
            <a:srgbClr val="FFC000"/>
          </a:solidFill>
        </p:spPr>
        <p:txBody>
          <a:bodyPr wrap="square" lIns="0" tIns="0" rIns="0" bIns="0" rtlCol="0">
            <a:spAutoFit/>
          </a:bodyPr>
          <a:lstStyle/>
          <a:p>
            <a:pPr algn="l"/>
            <a:r>
              <a:rPr lang="en-IN" sz="900" dirty="0">
                <a:solidFill>
                  <a:schemeClr val="tx2"/>
                </a:solidFill>
              </a:rPr>
              <a:t>Journey-Priority 1 Apps</a:t>
            </a:r>
          </a:p>
        </p:txBody>
      </p:sp>
      <p:grpSp>
        <p:nvGrpSpPr>
          <p:cNvPr id="67" name="Group 66">
            <a:extLst>
              <a:ext uri="{FF2B5EF4-FFF2-40B4-BE49-F238E27FC236}">
                <a16:creationId xmlns:a16="http://schemas.microsoft.com/office/drawing/2014/main" id="{C7A8DF28-08B4-4A34-83FC-B145548C55B2}"/>
              </a:ext>
            </a:extLst>
          </p:cNvPr>
          <p:cNvGrpSpPr/>
          <p:nvPr/>
        </p:nvGrpSpPr>
        <p:grpSpPr>
          <a:xfrm>
            <a:off x="3468936" y="2636935"/>
            <a:ext cx="1476426" cy="451318"/>
            <a:chOff x="3052077" y="2363444"/>
            <a:chExt cx="1476426" cy="451318"/>
          </a:xfrm>
        </p:grpSpPr>
        <p:sp>
          <p:nvSpPr>
            <p:cNvPr id="69" name="Arrow: Pentagon 68">
              <a:extLst>
                <a:ext uri="{FF2B5EF4-FFF2-40B4-BE49-F238E27FC236}">
                  <a16:creationId xmlns:a16="http://schemas.microsoft.com/office/drawing/2014/main" id="{9514F3FE-68C5-4AE3-A40B-26C37C8FA2FF}"/>
                </a:ext>
              </a:extLst>
            </p:cNvPr>
            <p:cNvSpPr/>
            <p:nvPr/>
          </p:nvSpPr>
          <p:spPr>
            <a:xfrm>
              <a:off x="3061383" y="2363444"/>
              <a:ext cx="1185540" cy="131305"/>
            </a:xfrm>
            <a:prstGeom prst="homePlate">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tx2"/>
                  </a:solidFill>
                  <a:latin typeface="Segoe UI" panose="020B0502040204020203" pitchFamily="34" charset="0"/>
                  <a:cs typeface="Segoe UI" panose="020B0502040204020203" pitchFamily="34" charset="0"/>
                </a:rPr>
                <a:t>Artemis Servicing</a:t>
              </a:r>
              <a:endParaRPr lang="en-US" sz="750" dirty="0">
                <a:solidFill>
                  <a:schemeClr val="tx2"/>
                </a:solidFill>
              </a:endParaRPr>
            </a:p>
          </p:txBody>
        </p:sp>
        <p:sp>
          <p:nvSpPr>
            <p:cNvPr id="70" name="Arrow: Pentagon 69">
              <a:extLst>
                <a:ext uri="{FF2B5EF4-FFF2-40B4-BE49-F238E27FC236}">
                  <a16:creationId xmlns:a16="http://schemas.microsoft.com/office/drawing/2014/main" id="{1E61BE72-F5C0-4519-A92D-2D9D167E3B8B}"/>
                </a:ext>
              </a:extLst>
            </p:cNvPr>
            <p:cNvSpPr/>
            <p:nvPr/>
          </p:nvSpPr>
          <p:spPr>
            <a:xfrm>
              <a:off x="3061383" y="2516919"/>
              <a:ext cx="1336966" cy="144908"/>
            </a:xfrm>
            <a:prstGeom prst="homePlate">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tx2"/>
                  </a:solidFill>
                  <a:latin typeface="Segoe UI" panose="020B0502040204020203" pitchFamily="34" charset="0"/>
                  <a:cs typeface="Segoe UI" panose="020B0502040204020203" pitchFamily="34" charset="0"/>
                </a:rPr>
                <a:t>Artemis Sales</a:t>
              </a:r>
              <a:endParaRPr lang="en-US" sz="675" dirty="0">
                <a:solidFill>
                  <a:schemeClr val="tx2"/>
                </a:solidFill>
                <a:latin typeface="Segoe UI" panose="020B0502040204020203" pitchFamily="34" charset="0"/>
                <a:cs typeface="Segoe UI" panose="020B0502040204020203" pitchFamily="34" charset="0"/>
              </a:endParaRPr>
            </a:p>
          </p:txBody>
        </p:sp>
        <p:sp>
          <p:nvSpPr>
            <p:cNvPr id="72" name="Arrow: Pentagon 71">
              <a:extLst>
                <a:ext uri="{FF2B5EF4-FFF2-40B4-BE49-F238E27FC236}">
                  <a16:creationId xmlns:a16="http://schemas.microsoft.com/office/drawing/2014/main" id="{B18CCA3C-B4AF-4158-868B-C7F1C41A23FF}"/>
                </a:ext>
              </a:extLst>
            </p:cNvPr>
            <p:cNvSpPr/>
            <p:nvPr/>
          </p:nvSpPr>
          <p:spPr>
            <a:xfrm>
              <a:off x="3052077" y="2677345"/>
              <a:ext cx="1476426" cy="137417"/>
            </a:xfrm>
            <a:prstGeom prst="homePlate">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tx2"/>
                  </a:solidFill>
                  <a:latin typeface="Segoe UI" panose="020B0502040204020203" pitchFamily="34" charset="0"/>
                  <a:cs typeface="Segoe UI" panose="020B0502040204020203" pitchFamily="34" charset="0"/>
                </a:rPr>
                <a:t>TPI Auto Fill</a:t>
              </a:r>
              <a:endParaRPr lang="en-US" sz="675" dirty="0">
                <a:solidFill>
                  <a:schemeClr val="tx2"/>
                </a:solidFill>
                <a:latin typeface="Segoe UI" panose="020B0502040204020203" pitchFamily="34" charset="0"/>
                <a:cs typeface="Segoe UI" panose="020B0502040204020203" pitchFamily="34" charset="0"/>
              </a:endParaRPr>
            </a:p>
          </p:txBody>
        </p:sp>
      </p:grpSp>
      <p:grpSp>
        <p:nvGrpSpPr>
          <p:cNvPr id="73" name="Group 72">
            <a:extLst>
              <a:ext uri="{FF2B5EF4-FFF2-40B4-BE49-F238E27FC236}">
                <a16:creationId xmlns:a16="http://schemas.microsoft.com/office/drawing/2014/main" id="{346850AE-2E8D-4476-B16A-B65EA0468106}"/>
              </a:ext>
            </a:extLst>
          </p:cNvPr>
          <p:cNvGrpSpPr/>
          <p:nvPr/>
        </p:nvGrpSpPr>
        <p:grpSpPr>
          <a:xfrm>
            <a:off x="5114891" y="2950836"/>
            <a:ext cx="1565661" cy="2709012"/>
            <a:chOff x="3052077" y="1760187"/>
            <a:chExt cx="1565661" cy="2709012"/>
          </a:xfrm>
        </p:grpSpPr>
        <p:sp>
          <p:nvSpPr>
            <p:cNvPr id="74" name="TextBox 73">
              <a:extLst>
                <a:ext uri="{FF2B5EF4-FFF2-40B4-BE49-F238E27FC236}">
                  <a16:creationId xmlns:a16="http://schemas.microsoft.com/office/drawing/2014/main" id="{E70C7362-BC08-44C4-AE2B-4F154F524DBE}"/>
                </a:ext>
              </a:extLst>
            </p:cNvPr>
            <p:cNvSpPr txBox="1"/>
            <p:nvPr/>
          </p:nvSpPr>
          <p:spPr>
            <a:xfrm>
              <a:off x="3053075" y="1760187"/>
              <a:ext cx="1564663" cy="138499"/>
            </a:xfrm>
            <a:prstGeom prst="rect">
              <a:avLst/>
            </a:prstGeom>
            <a:solidFill>
              <a:schemeClr val="bg1">
                <a:lumMod val="85000"/>
              </a:schemeClr>
            </a:solidFill>
          </p:spPr>
          <p:txBody>
            <a:bodyPr wrap="square" lIns="0" tIns="0" rIns="0" bIns="0" rtlCol="0">
              <a:spAutoFit/>
            </a:bodyPr>
            <a:lstStyle/>
            <a:p>
              <a:pPr algn="l"/>
              <a:r>
                <a:rPr lang="en-IN" sz="900" dirty="0">
                  <a:solidFill>
                    <a:schemeClr val="tx2"/>
                  </a:solidFill>
                </a:rPr>
                <a:t>Platform-Priority 2 Apps</a:t>
              </a:r>
            </a:p>
          </p:txBody>
        </p:sp>
        <p:grpSp>
          <p:nvGrpSpPr>
            <p:cNvPr id="75" name="Group 74">
              <a:extLst>
                <a:ext uri="{FF2B5EF4-FFF2-40B4-BE49-F238E27FC236}">
                  <a16:creationId xmlns:a16="http://schemas.microsoft.com/office/drawing/2014/main" id="{6ED9DD68-8A32-4142-A9E5-B0E4619B64DE}"/>
                </a:ext>
              </a:extLst>
            </p:cNvPr>
            <p:cNvGrpSpPr/>
            <p:nvPr/>
          </p:nvGrpSpPr>
          <p:grpSpPr>
            <a:xfrm>
              <a:off x="3052077" y="1940773"/>
              <a:ext cx="1476426" cy="2528426"/>
              <a:chOff x="3052077" y="2363444"/>
              <a:chExt cx="1476426" cy="2528426"/>
            </a:xfrm>
          </p:grpSpPr>
          <p:pic>
            <p:nvPicPr>
              <p:cNvPr id="76" name="Graphic 75" descr="Flag">
                <a:extLst>
                  <a:ext uri="{FF2B5EF4-FFF2-40B4-BE49-F238E27FC236}">
                    <a16:creationId xmlns:a16="http://schemas.microsoft.com/office/drawing/2014/main" id="{671066A2-8A7D-42C1-AD69-3ED55EE658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2780" y="4549964"/>
                <a:ext cx="255855" cy="341906"/>
              </a:xfrm>
              <a:prstGeom prst="rect">
                <a:avLst/>
              </a:prstGeom>
            </p:spPr>
          </p:pic>
          <p:sp>
            <p:nvSpPr>
              <p:cNvPr id="77" name="Arrow: Pentagon 76">
                <a:extLst>
                  <a:ext uri="{FF2B5EF4-FFF2-40B4-BE49-F238E27FC236}">
                    <a16:creationId xmlns:a16="http://schemas.microsoft.com/office/drawing/2014/main" id="{994D6C29-F8AF-4EBE-B2CB-603F65C1E5A5}"/>
                  </a:ext>
                </a:extLst>
              </p:cNvPr>
              <p:cNvSpPr/>
              <p:nvPr/>
            </p:nvSpPr>
            <p:spPr>
              <a:xfrm>
                <a:off x="3061383" y="2363444"/>
                <a:ext cx="1185540" cy="131305"/>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bg1"/>
                    </a:solidFill>
                    <a:latin typeface="Segoe UI" panose="020B0502040204020203" pitchFamily="34" charset="0"/>
                    <a:cs typeface="Segoe UI" panose="020B0502040204020203" pitchFamily="34" charset="0"/>
                  </a:rPr>
                  <a:t>Call Log</a:t>
                </a:r>
                <a:endParaRPr lang="en-US" sz="750" dirty="0">
                  <a:solidFill>
                    <a:schemeClr val="bg1"/>
                  </a:solidFill>
                </a:endParaRPr>
              </a:p>
            </p:txBody>
          </p:sp>
          <p:sp>
            <p:nvSpPr>
              <p:cNvPr id="78" name="Arrow: Pentagon 77">
                <a:extLst>
                  <a:ext uri="{FF2B5EF4-FFF2-40B4-BE49-F238E27FC236}">
                    <a16:creationId xmlns:a16="http://schemas.microsoft.com/office/drawing/2014/main" id="{77DE1E18-D846-4062-A676-527A63C5A54B}"/>
                  </a:ext>
                </a:extLst>
              </p:cNvPr>
              <p:cNvSpPr/>
              <p:nvPr/>
            </p:nvSpPr>
            <p:spPr>
              <a:xfrm>
                <a:off x="3061383" y="2516919"/>
                <a:ext cx="1336966" cy="144908"/>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bg1"/>
                    </a:solidFill>
                    <a:latin typeface="Segoe UI" panose="020B0502040204020203" pitchFamily="34" charset="0"/>
                    <a:cs typeface="Segoe UI" panose="020B0502040204020203" pitchFamily="34" charset="0"/>
                  </a:rPr>
                  <a:t>AWD PL</a:t>
                </a:r>
                <a:endParaRPr lang="en-US" sz="675" dirty="0">
                  <a:solidFill>
                    <a:schemeClr val="bg1"/>
                  </a:solidFill>
                  <a:latin typeface="Segoe UI" panose="020B0502040204020203" pitchFamily="34" charset="0"/>
                  <a:cs typeface="Segoe UI" panose="020B0502040204020203" pitchFamily="34" charset="0"/>
                </a:endParaRPr>
              </a:p>
            </p:txBody>
          </p:sp>
          <p:sp>
            <p:nvSpPr>
              <p:cNvPr id="79" name="Arrow: Pentagon 78">
                <a:extLst>
                  <a:ext uri="{FF2B5EF4-FFF2-40B4-BE49-F238E27FC236}">
                    <a16:creationId xmlns:a16="http://schemas.microsoft.com/office/drawing/2014/main" id="{E12DDF6B-10AE-47D8-A09E-C77CF34F9106}"/>
                  </a:ext>
                </a:extLst>
              </p:cNvPr>
              <p:cNvSpPr/>
              <p:nvPr/>
            </p:nvSpPr>
            <p:spPr>
              <a:xfrm>
                <a:off x="3052077" y="2677345"/>
                <a:ext cx="1476426" cy="137417"/>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75" dirty="0">
                    <a:solidFill>
                      <a:schemeClr val="bg1"/>
                    </a:solidFill>
                    <a:latin typeface="Segoe UI" panose="020B0502040204020203" pitchFamily="34" charset="0"/>
                    <a:cs typeface="Segoe UI" panose="020B0502040204020203" pitchFamily="34" charset="0"/>
                  </a:rPr>
                  <a:t>Knowledge Advantage</a:t>
                </a:r>
              </a:p>
            </p:txBody>
          </p:sp>
        </p:grpSp>
      </p:grpSp>
      <p:grpSp>
        <p:nvGrpSpPr>
          <p:cNvPr id="85" name="Group 84">
            <a:extLst>
              <a:ext uri="{FF2B5EF4-FFF2-40B4-BE49-F238E27FC236}">
                <a16:creationId xmlns:a16="http://schemas.microsoft.com/office/drawing/2014/main" id="{CFBAEE53-0B6B-4798-B266-081DD633EEAD}"/>
              </a:ext>
            </a:extLst>
          </p:cNvPr>
          <p:cNvGrpSpPr/>
          <p:nvPr/>
        </p:nvGrpSpPr>
        <p:grpSpPr>
          <a:xfrm>
            <a:off x="6082350" y="3744342"/>
            <a:ext cx="1476426" cy="2528426"/>
            <a:chOff x="3052077" y="2363444"/>
            <a:chExt cx="1476426" cy="2528426"/>
          </a:xfrm>
        </p:grpSpPr>
        <p:pic>
          <p:nvPicPr>
            <p:cNvPr id="86" name="Graphic 85" descr="Flag">
              <a:extLst>
                <a:ext uri="{FF2B5EF4-FFF2-40B4-BE49-F238E27FC236}">
                  <a16:creationId xmlns:a16="http://schemas.microsoft.com/office/drawing/2014/main" id="{FE27E631-4502-4ACC-8D4C-180CCBFCC9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2780" y="4549964"/>
              <a:ext cx="255855" cy="341906"/>
            </a:xfrm>
            <a:prstGeom prst="rect">
              <a:avLst/>
            </a:prstGeom>
          </p:spPr>
        </p:pic>
        <p:sp>
          <p:nvSpPr>
            <p:cNvPr id="87" name="Arrow: Pentagon 86">
              <a:extLst>
                <a:ext uri="{FF2B5EF4-FFF2-40B4-BE49-F238E27FC236}">
                  <a16:creationId xmlns:a16="http://schemas.microsoft.com/office/drawing/2014/main" id="{CDD14420-ABF2-4A83-AE1A-0050ABD89819}"/>
                </a:ext>
              </a:extLst>
            </p:cNvPr>
            <p:cNvSpPr/>
            <p:nvPr/>
          </p:nvSpPr>
          <p:spPr>
            <a:xfrm>
              <a:off x="3061383" y="2363444"/>
              <a:ext cx="1185540" cy="131305"/>
            </a:xfrm>
            <a:prstGeom prst="homePlate">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tx2"/>
                  </a:solidFill>
                  <a:latin typeface="Segoe UI" panose="020B0502040204020203" pitchFamily="34" charset="0"/>
                  <a:cs typeface="Segoe UI" panose="020B0502040204020203" pitchFamily="34" charset="0"/>
                </a:rPr>
                <a:t>IS Comm</a:t>
              </a:r>
              <a:endParaRPr lang="en-US" sz="750" dirty="0">
                <a:solidFill>
                  <a:schemeClr val="tx2"/>
                </a:solidFill>
              </a:endParaRPr>
            </a:p>
          </p:txBody>
        </p:sp>
        <p:sp>
          <p:nvSpPr>
            <p:cNvPr id="88" name="Arrow: Pentagon 87">
              <a:extLst>
                <a:ext uri="{FF2B5EF4-FFF2-40B4-BE49-F238E27FC236}">
                  <a16:creationId xmlns:a16="http://schemas.microsoft.com/office/drawing/2014/main" id="{6E1DDD19-3476-4AEB-AAC2-EE616CBE1377}"/>
                </a:ext>
              </a:extLst>
            </p:cNvPr>
            <p:cNvSpPr/>
            <p:nvPr/>
          </p:nvSpPr>
          <p:spPr>
            <a:xfrm>
              <a:off x="3061383" y="2516919"/>
              <a:ext cx="1336966" cy="144908"/>
            </a:xfrm>
            <a:prstGeom prst="homePlate">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tx2"/>
                  </a:solidFill>
                  <a:latin typeface="Segoe UI" panose="020B0502040204020203" pitchFamily="34" charset="0"/>
                  <a:cs typeface="Segoe UI" panose="020B0502040204020203" pitchFamily="34" charset="0"/>
                </a:rPr>
                <a:t>ISB</a:t>
              </a:r>
              <a:endParaRPr lang="en-US" sz="675" dirty="0">
                <a:solidFill>
                  <a:schemeClr val="tx2"/>
                </a:solidFill>
                <a:latin typeface="Segoe UI" panose="020B0502040204020203" pitchFamily="34" charset="0"/>
                <a:cs typeface="Segoe UI" panose="020B0502040204020203" pitchFamily="34" charset="0"/>
              </a:endParaRPr>
            </a:p>
          </p:txBody>
        </p:sp>
        <p:sp>
          <p:nvSpPr>
            <p:cNvPr id="89" name="Arrow: Pentagon 88">
              <a:extLst>
                <a:ext uri="{FF2B5EF4-FFF2-40B4-BE49-F238E27FC236}">
                  <a16:creationId xmlns:a16="http://schemas.microsoft.com/office/drawing/2014/main" id="{6C0E4914-47A8-43AF-BA31-B9FA4FF6337A}"/>
                </a:ext>
              </a:extLst>
            </p:cNvPr>
            <p:cNvSpPr/>
            <p:nvPr/>
          </p:nvSpPr>
          <p:spPr>
            <a:xfrm>
              <a:off x="3052077" y="2677345"/>
              <a:ext cx="1476426" cy="137417"/>
            </a:xfrm>
            <a:prstGeom prst="homePlate">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tx2"/>
                  </a:solidFill>
                  <a:latin typeface="Segoe UI" panose="020B0502040204020203" pitchFamily="34" charset="0"/>
                  <a:cs typeface="Segoe UI" panose="020B0502040204020203" pitchFamily="34" charset="0"/>
                </a:rPr>
                <a:t>ISP</a:t>
              </a:r>
              <a:endParaRPr lang="en-US" sz="675" dirty="0">
                <a:solidFill>
                  <a:schemeClr val="tx2"/>
                </a:solidFill>
                <a:latin typeface="Segoe UI" panose="020B0502040204020203" pitchFamily="34" charset="0"/>
                <a:cs typeface="Segoe UI" panose="020B0502040204020203" pitchFamily="34" charset="0"/>
              </a:endParaRPr>
            </a:p>
          </p:txBody>
        </p:sp>
      </p:grpSp>
      <p:sp>
        <p:nvSpPr>
          <p:cNvPr id="90" name="TextBox 89">
            <a:extLst>
              <a:ext uri="{FF2B5EF4-FFF2-40B4-BE49-F238E27FC236}">
                <a16:creationId xmlns:a16="http://schemas.microsoft.com/office/drawing/2014/main" id="{EC7C311A-2EE8-455E-96A0-E9EDDAAD83AC}"/>
              </a:ext>
            </a:extLst>
          </p:cNvPr>
          <p:cNvSpPr txBox="1"/>
          <p:nvPr/>
        </p:nvSpPr>
        <p:spPr>
          <a:xfrm>
            <a:off x="6090301" y="3577643"/>
            <a:ext cx="1393647" cy="138499"/>
          </a:xfrm>
          <a:prstGeom prst="rect">
            <a:avLst/>
          </a:prstGeom>
          <a:solidFill>
            <a:srgbClr val="FFC000"/>
          </a:solidFill>
        </p:spPr>
        <p:txBody>
          <a:bodyPr wrap="square" lIns="0" tIns="0" rIns="0" bIns="0" rtlCol="0">
            <a:spAutoFit/>
          </a:bodyPr>
          <a:lstStyle/>
          <a:p>
            <a:pPr algn="l"/>
            <a:r>
              <a:rPr lang="en-IN" sz="900" dirty="0">
                <a:solidFill>
                  <a:schemeClr val="tx2"/>
                </a:solidFill>
              </a:rPr>
              <a:t>Journey-Priority 2 Apps</a:t>
            </a:r>
          </a:p>
        </p:txBody>
      </p:sp>
      <p:pic>
        <p:nvPicPr>
          <p:cNvPr id="91" name="Graphic 90" descr="Flag">
            <a:extLst>
              <a:ext uri="{FF2B5EF4-FFF2-40B4-BE49-F238E27FC236}">
                <a16:creationId xmlns:a16="http://schemas.microsoft.com/office/drawing/2014/main" id="{CDC4A5AA-2BD5-4A6C-B3E4-234963FD09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3306" y="3972241"/>
            <a:ext cx="255855" cy="341906"/>
          </a:xfrm>
          <a:prstGeom prst="rect">
            <a:avLst/>
          </a:prstGeom>
        </p:spPr>
      </p:pic>
      <p:sp>
        <p:nvSpPr>
          <p:cNvPr id="92" name="Arrow: Pentagon 91">
            <a:extLst>
              <a:ext uri="{FF2B5EF4-FFF2-40B4-BE49-F238E27FC236}">
                <a16:creationId xmlns:a16="http://schemas.microsoft.com/office/drawing/2014/main" id="{2D501DE2-5BD7-4AAF-9525-96E66DDFFD6E}"/>
              </a:ext>
            </a:extLst>
          </p:cNvPr>
          <p:cNvSpPr/>
          <p:nvPr/>
        </p:nvSpPr>
        <p:spPr>
          <a:xfrm>
            <a:off x="6090300" y="4216735"/>
            <a:ext cx="1538579" cy="152702"/>
          </a:xfrm>
          <a:prstGeom prst="homePlate">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tx2"/>
                </a:solidFill>
                <a:latin typeface="Segoe UI" panose="020B0502040204020203" pitchFamily="34" charset="0"/>
                <a:cs typeface="Segoe UI" panose="020B0502040204020203" pitchFamily="34" charset="0"/>
              </a:rPr>
              <a:t>IS Claims</a:t>
            </a:r>
            <a:endParaRPr lang="en-US" sz="675" dirty="0">
              <a:solidFill>
                <a:schemeClr val="tx2"/>
              </a:solidFill>
              <a:latin typeface="Segoe UI" panose="020B0502040204020203" pitchFamily="34" charset="0"/>
              <a:cs typeface="Segoe UI" panose="020B0502040204020203" pitchFamily="34" charset="0"/>
            </a:endParaRPr>
          </a:p>
        </p:txBody>
      </p:sp>
      <p:sp>
        <p:nvSpPr>
          <p:cNvPr id="93" name="Arrow: Pentagon 92">
            <a:extLst>
              <a:ext uri="{FF2B5EF4-FFF2-40B4-BE49-F238E27FC236}">
                <a16:creationId xmlns:a16="http://schemas.microsoft.com/office/drawing/2014/main" id="{DC4A9137-A3CF-442F-A9FC-489B27FB0A7D}"/>
              </a:ext>
            </a:extLst>
          </p:cNvPr>
          <p:cNvSpPr/>
          <p:nvPr/>
        </p:nvSpPr>
        <p:spPr>
          <a:xfrm>
            <a:off x="198375" y="4314147"/>
            <a:ext cx="1473988" cy="165808"/>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Delivery Acceptance</a:t>
            </a:r>
          </a:p>
        </p:txBody>
      </p:sp>
      <p:sp>
        <p:nvSpPr>
          <p:cNvPr id="94" name="Arrow: Left-Right 93">
            <a:extLst>
              <a:ext uri="{FF2B5EF4-FFF2-40B4-BE49-F238E27FC236}">
                <a16:creationId xmlns:a16="http://schemas.microsoft.com/office/drawing/2014/main" id="{DB0327D1-9BB1-4867-952B-9F8DE1243C77}"/>
              </a:ext>
            </a:extLst>
          </p:cNvPr>
          <p:cNvSpPr/>
          <p:nvPr/>
        </p:nvSpPr>
        <p:spPr>
          <a:xfrm>
            <a:off x="5313455" y="4354069"/>
            <a:ext cx="2939763" cy="152702"/>
          </a:xfrm>
          <a:prstGeom prst="lef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95" name="Arrow: Left-Right 94">
            <a:extLst>
              <a:ext uri="{FF2B5EF4-FFF2-40B4-BE49-F238E27FC236}">
                <a16:creationId xmlns:a16="http://schemas.microsoft.com/office/drawing/2014/main" id="{71DBC7B5-8D1B-4919-B99C-6AA2BB3A21F6}"/>
              </a:ext>
            </a:extLst>
          </p:cNvPr>
          <p:cNvSpPr/>
          <p:nvPr/>
        </p:nvSpPr>
        <p:spPr>
          <a:xfrm>
            <a:off x="3937642" y="1418742"/>
            <a:ext cx="4315576" cy="176961"/>
          </a:xfrm>
          <a:prstGeom prst="lef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grpSp>
        <p:nvGrpSpPr>
          <p:cNvPr id="11" name="Group 10">
            <a:extLst>
              <a:ext uri="{FF2B5EF4-FFF2-40B4-BE49-F238E27FC236}">
                <a16:creationId xmlns:a16="http://schemas.microsoft.com/office/drawing/2014/main" id="{21BFED0F-5BA8-4F4F-AA38-9BD22D581FA5}"/>
              </a:ext>
            </a:extLst>
          </p:cNvPr>
          <p:cNvGrpSpPr/>
          <p:nvPr/>
        </p:nvGrpSpPr>
        <p:grpSpPr>
          <a:xfrm>
            <a:off x="1802873" y="761225"/>
            <a:ext cx="2827048" cy="618398"/>
            <a:chOff x="1631038" y="908741"/>
            <a:chExt cx="2827048" cy="618398"/>
          </a:xfrm>
        </p:grpSpPr>
        <p:sp>
          <p:nvSpPr>
            <p:cNvPr id="12" name="Arrow: Pentagon 11">
              <a:extLst>
                <a:ext uri="{FF2B5EF4-FFF2-40B4-BE49-F238E27FC236}">
                  <a16:creationId xmlns:a16="http://schemas.microsoft.com/office/drawing/2014/main" id="{9D02E7FD-6CA4-4543-AC04-414B36727038}"/>
                </a:ext>
              </a:extLst>
            </p:cNvPr>
            <p:cNvSpPr/>
            <p:nvPr/>
          </p:nvSpPr>
          <p:spPr>
            <a:xfrm>
              <a:off x="1631039" y="908741"/>
              <a:ext cx="1390189" cy="134225"/>
            </a:xfrm>
            <a:prstGeom prst="homePlat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75" dirty="0">
                  <a:solidFill>
                    <a:schemeClr val="bg1"/>
                  </a:solidFill>
                </a:rPr>
                <a:t>Establish Process</a:t>
              </a:r>
              <a:endParaRPr lang="en-US" sz="750" dirty="0">
                <a:solidFill>
                  <a:schemeClr val="bg1"/>
                </a:solidFill>
              </a:endParaRPr>
            </a:p>
          </p:txBody>
        </p:sp>
        <p:sp>
          <p:nvSpPr>
            <p:cNvPr id="13" name="Arrow: Pentagon 12">
              <a:extLst>
                <a:ext uri="{FF2B5EF4-FFF2-40B4-BE49-F238E27FC236}">
                  <a16:creationId xmlns:a16="http://schemas.microsoft.com/office/drawing/2014/main" id="{F12FCB4E-3DA5-489D-86F2-454C58B8C930}"/>
                </a:ext>
              </a:extLst>
            </p:cNvPr>
            <p:cNvSpPr/>
            <p:nvPr/>
          </p:nvSpPr>
          <p:spPr>
            <a:xfrm>
              <a:off x="1631038" y="1069377"/>
              <a:ext cx="1390189" cy="134225"/>
            </a:xfrm>
            <a:prstGeom prst="homePlat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75" dirty="0">
                  <a:solidFill>
                    <a:schemeClr val="bg1"/>
                  </a:solidFill>
                </a:rPr>
                <a:t>Baselining Framework</a:t>
              </a:r>
              <a:endParaRPr lang="en-US" sz="750" dirty="0">
                <a:solidFill>
                  <a:schemeClr val="bg1"/>
                </a:solidFill>
              </a:endParaRPr>
            </a:p>
          </p:txBody>
        </p:sp>
        <p:sp>
          <p:nvSpPr>
            <p:cNvPr id="14" name="Arrow: Pentagon 13">
              <a:extLst>
                <a:ext uri="{FF2B5EF4-FFF2-40B4-BE49-F238E27FC236}">
                  <a16:creationId xmlns:a16="http://schemas.microsoft.com/office/drawing/2014/main" id="{8F4A0AC8-04A1-4DD0-B9C1-B048DCAF260E}"/>
                </a:ext>
              </a:extLst>
            </p:cNvPr>
            <p:cNvSpPr/>
            <p:nvPr/>
          </p:nvSpPr>
          <p:spPr>
            <a:xfrm>
              <a:off x="1631038" y="1230014"/>
              <a:ext cx="2095211" cy="133556"/>
            </a:xfrm>
            <a:prstGeom prst="homePlat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75" dirty="0">
                  <a:solidFill>
                    <a:schemeClr val="bg1"/>
                  </a:solidFill>
                </a:rPr>
                <a:t>Hexawise Plans</a:t>
              </a:r>
              <a:endParaRPr lang="en-US" sz="750" dirty="0">
                <a:solidFill>
                  <a:schemeClr val="bg1"/>
                </a:solidFill>
              </a:endParaRPr>
            </a:p>
          </p:txBody>
        </p:sp>
        <p:sp>
          <p:nvSpPr>
            <p:cNvPr id="15" name="Arrow: Pentagon 14">
              <a:extLst>
                <a:ext uri="{FF2B5EF4-FFF2-40B4-BE49-F238E27FC236}">
                  <a16:creationId xmlns:a16="http://schemas.microsoft.com/office/drawing/2014/main" id="{B50D4A1C-1F19-4209-B41F-B743E088A100}"/>
                </a:ext>
              </a:extLst>
            </p:cNvPr>
            <p:cNvSpPr/>
            <p:nvPr/>
          </p:nvSpPr>
          <p:spPr>
            <a:xfrm>
              <a:off x="1633792" y="1392914"/>
              <a:ext cx="2824294" cy="134225"/>
            </a:xfrm>
            <a:prstGeom prst="homePlat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75" dirty="0">
                  <a:solidFill>
                    <a:schemeClr val="bg1"/>
                  </a:solidFill>
                </a:rPr>
                <a:t>Test Data Generator – Roadmap &amp; Design </a:t>
              </a:r>
              <a:endParaRPr lang="en-US" sz="750" dirty="0">
                <a:solidFill>
                  <a:schemeClr val="bg1"/>
                </a:solidFill>
              </a:endParaRPr>
            </a:p>
          </p:txBody>
        </p:sp>
      </p:grpSp>
      <p:sp>
        <p:nvSpPr>
          <p:cNvPr id="64" name="Rectangle: Rounded Corners 63">
            <a:hlinkClick r:id="rId7" action="ppaction://hlinksldjump"/>
            <a:extLst>
              <a:ext uri="{FF2B5EF4-FFF2-40B4-BE49-F238E27FC236}">
                <a16:creationId xmlns:a16="http://schemas.microsoft.com/office/drawing/2014/main" id="{311AF27F-6419-48BA-91A3-1E946E2B2DA3}"/>
              </a:ext>
            </a:extLst>
          </p:cNvPr>
          <p:cNvSpPr/>
          <p:nvPr/>
        </p:nvSpPr>
        <p:spPr>
          <a:xfrm>
            <a:off x="8290520" y="135050"/>
            <a:ext cx="797669" cy="2958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Data Solution</a:t>
            </a:r>
            <a:endParaRPr lang="en-IN" sz="900" dirty="0"/>
          </a:p>
        </p:txBody>
      </p:sp>
      <p:sp>
        <p:nvSpPr>
          <p:cNvPr id="65" name="Arrow: Pentagon 64">
            <a:extLst>
              <a:ext uri="{FF2B5EF4-FFF2-40B4-BE49-F238E27FC236}">
                <a16:creationId xmlns:a16="http://schemas.microsoft.com/office/drawing/2014/main" id="{CF10E6C4-5669-4942-A92A-8BB4979CC66B}"/>
              </a:ext>
            </a:extLst>
          </p:cNvPr>
          <p:cNvSpPr/>
          <p:nvPr/>
        </p:nvSpPr>
        <p:spPr>
          <a:xfrm>
            <a:off x="3234887" y="755631"/>
            <a:ext cx="1007250" cy="131305"/>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675" dirty="0">
                <a:solidFill>
                  <a:schemeClr val="bg1"/>
                </a:solidFill>
                <a:latin typeface="Segoe UI" panose="020B0502040204020203" pitchFamily="34" charset="0"/>
                <a:cs typeface="Segoe UI" panose="020B0502040204020203" pitchFamily="34" charset="0"/>
              </a:rPr>
              <a:t>Smoke</a:t>
            </a:r>
            <a:endParaRPr lang="en-US" sz="750" dirty="0">
              <a:solidFill>
                <a:schemeClr val="bg1"/>
              </a:solidFill>
            </a:endParaRPr>
          </a:p>
        </p:txBody>
      </p:sp>
    </p:spTree>
    <p:extLst>
      <p:ext uri="{BB962C8B-B14F-4D97-AF65-F5344CB8AC3E}">
        <p14:creationId xmlns:p14="http://schemas.microsoft.com/office/powerpoint/2010/main" val="390624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431" y="57657"/>
            <a:ext cx="8677399" cy="359952"/>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Financial Model Option 1 – </a:t>
            </a:r>
            <a:r>
              <a:rPr lang="en-US" sz="1100" dirty="0">
                <a:solidFill>
                  <a:schemeClr val="tx2"/>
                </a:solidFill>
                <a:latin typeface="Lato light"/>
                <a:ea typeface="Lato light"/>
                <a:cs typeface="Lato light"/>
              </a:rPr>
              <a:t>Rampdown of Vendor resources from 3</a:t>
            </a:r>
            <a:r>
              <a:rPr lang="en-US" sz="1100" baseline="30000" dirty="0">
                <a:solidFill>
                  <a:schemeClr val="tx2"/>
                </a:solidFill>
                <a:latin typeface="Lato light"/>
                <a:ea typeface="Lato light"/>
                <a:cs typeface="Lato light"/>
              </a:rPr>
              <a:t>rd</a:t>
            </a:r>
            <a:r>
              <a:rPr lang="en-US" sz="1100" dirty="0">
                <a:solidFill>
                  <a:schemeClr val="tx2"/>
                </a:solidFill>
                <a:latin typeface="Lato light"/>
                <a:ea typeface="Lato light"/>
                <a:cs typeface="Lato light"/>
              </a:rPr>
              <a:t> Month</a:t>
            </a:r>
          </a:p>
        </p:txBody>
      </p:sp>
      <p:graphicFrame>
        <p:nvGraphicFramePr>
          <p:cNvPr id="3" name="Table 2">
            <a:extLst>
              <a:ext uri="{FF2B5EF4-FFF2-40B4-BE49-F238E27FC236}">
                <a16:creationId xmlns:a16="http://schemas.microsoft.com/office/drawing/2014/main" id="{2B4D835C-8EB0-4F2C-BE26-1E5793C9400A}"/>
              </a:ext>
            </a:extLst>
          </p:cNvPr>
          <p:cNvGraphicFramePr>
            <a:graphicFrameLocks noGrp="1"/>
          </p:cNvGraphicFramePr>
          <p:nvPr>
            <p:extLst>
              <p:ext uri="{D42A27DB-BD31-4B8C-83A1-F6EECF244321}">
                <p14:modId xmlns:p14="http://schemas.microsoft.com/office/powerpoint/2010/main" val="2127616149"/>
              </p:ext>
            </p:extLst>
          </p:nvPr>
        </p:nvGraphicFramePr>
        <p:xfrm>
          <a:off x="324057" y="663332"/>
          <a:ext cx="4669780" cy="1641278"/>
        </p:xfrm>
        <a:graphic>
          <a:graphicData uri="http://schemas.openxmlformats.org/drawingml/2006/table">
            <a:tbl>
              <a:tblPr/>
              <a:tblGrid>
                <a:gridCol w="663448">
                  <a:extLst>
                    <a:ext uri="{9D8B030D-6E8A-4147-A177-3AD203B41FA5}">
                      <a16:colId xmlns:a16="http://schemas.microsoft.com/office/drawing/2014/main" val="2629017293"/>
                    </a:ext>
                  </a:extLst>
                </a:gridCol>
                <a:gridCol w="445148">
                  <a:extLst>
                    <a:ext uri="{9D8B030D-6E8A-4147-A177-3AD203B41FA5}">
                      <a16:colId xmlns:a16="http://schemas.microsoft.com/office/drawing/2014/main" val="2312034579"/>
                    </a:ext>
                  </a:extLst>
                </a:gridCol>
                <a:gridCol w="445148">
                  <a:extLst>
                    <a:ext uri="{9D8B030D-6E8A-4147-A177-3AD203B41FA5}">
                      <a16:colId xmlns:a16="http://schemas.microsoft.com/office/drawing/2014/main" val="3175112387"/>
                    </a:ext>
                  </a:extLst>
                </a:gridCol>
                <a:gridCol w="445148">
                  <a:extLst>
                    <a:ext uri="{9D8B030D-6E8A-4147-A177-3AD203B41FA5}">
                      <a16:colId xmlns:a16="http://schemas.microsoft.com/office/drawing/2014/main" val="3821889500"/>
                    </a:ext>
                  </a:extLst>
                </a:gridCol>
                <a:gridCol w="445148">
                  <a:extLst>
                    <a:ext uri="{9D8B030D-6E8A-4147-A177-3AD203B41FA5}">
                      <a16:colId xmlns:a16="http://schemas.microsoft.com/office/drawing/2014/main" val="783393308"/>
                    </a:ext>
                  </a:extLst>
                </a:gridCol>
                <a:gridCol w="445148">
                  <a:extLst>
                    <a:ext uri="{9D8B030D-6E8A-4147-A177-3AD203B41FA5}">
                      <a16:colId xmlns:a16="http://schemas.microsoft.com/office/drawing/2014/main" val="1795083634"/>
                    </a:ext>
                  </a:extLst>
                </a:gridCol>
                <a:gridCol w="445148">
                  <a:extLst>
                    <a:ext uri="{9D8B030D-6E8A-4147-A177-3AD203B41FA5}">
                      <a16:colId xmlns:a16="http://schemas.microsoft.com/office/drawing/2014/main" val="2822564146"/>
                    </a:ext>
                  </a:extLst>
                </a:gridCol>
                <a:gridCol w="445148">
                  <a:extLst>
                    <a:ext uri="{9D8B030D-6E8A-4147-A177-3AD203B41FA5}">
                      <a16:colId xmlns:a16="http://schemas.microsoft.com/office/drawing/2014/main" val="803006285"/>
                    </a:ext>
                  </a:extLst>
                </a:gridCol>
                <a:gridCol w="445148">
                  <a:extLst>
                    <a:ext uri="{9D8B030D-6E8A-4147-A177-3AD203B41FA5}">
                      <a16:colId xmlns:a16="http://schemas.microsoft.com/office/drawing/2014/main" val="917087375"/>
                    </a:ext>
                  </a:extLst>
                </a:gridCol>
                <a:gridCol w="445148">
                  <a:extLst>
                    <a:ext uri="{9D8B030D-6E8A-4147-A177-3AD203B41FA5}">
                      <a16:colId xmlns:a16="http://schemas.microsoft.com/office/drawing/2014/main" val="3671522341"/>
                    </a:ext>
                  </a:extLst>
                </a:gridCol>
              </a:tblGrid>
              <a:tr h="104812">
                <a:tc gridSpan="2">
                  <a:txBody>
                    <a:bodyPr/>
                    <a:lstStyle/>
                    <a:p>
                      <a:pPr algn="l" fontAlgn="b"/>
                      <a:endParaRPr lang="en-IN" sz="800" b="0" i="0" u="none" strike="noStrike" dirty="0">
                        <a:solidFill>
                          <a:schemeClr val="bg1"/>
                        </a:solidFill>
                        <a:effectLst/>
                        <a:latin typeface="+mn-lt"/>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hMerge="1">
                  <a:txBody>
                    <a:bodyPr/>
                    <a:lstStyle/>
                    <a:p>
                      <a:pPr algn="ctr" fontAlgn="b"/>
                      <a:endParaRPr lang="en-IN" sz="800" b="0" i="0" u="none" strike="noStrike">
                        <a:solidFill>
                          <a:schemeClr val="bg1"/>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gridSpan="4">
                  <a:txBody>
                    <a:bodyPr/>
                    <a:lstStyle/>
                    <a:p>
                      <a:pPr algn="ctr" fontAlgn="b"/>
                      <a:r>
                        <a:rPr lang="en-IN" sz="800" b="0" i="0" u="none" strike="noStrike">
                          <a:solidFill>
                            <a:schemeClr val="bg1"/>
                          </a:solidFill>
                          <a:effectLst/>
                          <a:latin typeface="+mn-lt"/>
                        </a:rPr>
                        <a:t>Year 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3">
                  <a:txBody>
                    <a:bodyPr/>
                    <a:lstStyle/>
                    <a:p>
                      <a:pPr algn="ctr" fontAlgn="b"/>
                      <a:r>
                        <a:rPr lang="en-IN" sz="800" b="0" i="0" u="none" strike="noStrike">
                          <a:solidFill>
                            <a:schemeClr val="bg1"/>
                          </a:solidFill>
                          <a:effectLst/>
                          <a:latin typeface="+mn-lt"/>
                        </a:rPr>
                        <a:t>Year 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hMerge="1">
                  <a:txBody>
                    <a:bodyPr/>
                    <a:lstStyle/>
                    <a:p>
                      <a:endParaRPr lang="en-IN"/>
                    </a:p>
                  </a:txBody>
                  <a:tcPr/>
                </a:tc>
                <a:tc hMerge="1">
                  <a:txBody>
                    <a:bodyPr/>
                    <a:lstStyle/>
                    <a:p>
                      <a:endParaRPr lang="en-IN"/>
                    </a:p>
                  </a:txBody>
                  <a:tcPr/>
                </a:tc>
                <a:tc>
                  <a:txBody>
                    <a:bodyPr/>
                    <a:lstStyle/>
                    <a:p>
                      <a:pPr algn="ctr" fontAlgn="b"/>
                      <a:r>
                        <a:rPr lang="en-IN" sz="800" b="0" i="0" u="none" strike="noStrike">
                          <a:solidFill>
                            <a:schemeClr val="bg1"/>
                          </a:solidFill>
                          <a:effectLst/>
                          <a:latin typeface="+mn-lt"/>
                        </a:rPr>
                        <a:t>Year 3</a:t>
                      </a:r>
                    </a:p>
                  </a:txBody>
                  <a:tcPr marL="0" marR="0" marT="0" marB="0" anchor="ctr">
                    <a:lnL w="12700" cap="flat" cmpd="sng" algn="ctr">
                      <a:solidFill>
                        <a:schemeClr val="bg1"/>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A0"/>
                    </a:solidFill>
                  </a:tcPr>
                </a:tc>
                <a:extLst>
                  <a:ext uri="{0D108BD9-81ED-4DB2-BD59-A6C34878D82A}">
                    <a16:rowId xmlns:a16="http://schemas.microsoft.com/office/drawing/2014/main" val="3641503237"/>
                  </a:ext>
                </a:extLst>
              </a:tr>
              <a:tr h="183421">
                <a:tc>
                  <a:txBody>
                    <a:bodyPr/>
                    <a:lstStyle/>
                    <a:p>
                      <a:pPr algn="ctr" rtl="0" fontAlgn="ctr"/>
                      <a:r>
                        <a:rPr lang="en-IN" sz="700" b="1" i="0" u="none" strike="noStrike">
                          <a:solidFill>
                            <a:schemeClr val="bg1"/>
                          </a:solidFill>
                          <a:effectLst/>
                          <a:latin typeface="+mn-lt"/>
                        </a:rPr>
                        <a:t>Type</a:t>
                      </a:r>
                    </a:p>
                  </a:txBody>
                  <a:tcPr marL="0" marR="0" marT="0" marB="0" anchor="ctr">
                    <a:lnL w="6350" cap="flat" cmpd="sng" algn="ctr">
                      <a:solidFill>
                        <a:schemeClr val="tx2">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fontAlgn="b"/>
                      <a:r>
                        <a:rPr lang="en-IN" sz="700" b="0" i="0" u="none" strike="noStrike">
                          <a:solidFill>
                            <a:schemeClr val="bg1"/>
                          </a:solidFill>
                          <a:effectLst/>
                          <a:latin typeface="+mn-lt"/>
                        </a:rPr>
                        <a:t>Current</a:t>
                      </a:r>
                    </a:p>
                    <a:p>
                      <a:pPr algn="ctr" fontAlgn="b"/>
                      <a:r>
                        <a:rPr lang="en-IN" sz="700" b="0" i="0" u="none" strike="noStrike">
                          <a:solidFill>
                            <a:schemeClr val="bg1"/>
                          </a:solidFill>
                          <a:effectLst/>
                          <a:latin typeface="+mn-lt"/>
                        </a:rPr>
                        <a:t>Year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rtl="0" fontAlgn="ctr"/>
                      <a:r>
                        <a:rPr lang="en-IN" sz="700" b="0" i="0" u="none" strike="noStrike" dirty="0">
                          <a:solidFill>
                            <a:schemeClr val="bg1"/>
                          </a:solidFill>
                          <a:effectLst/>
                          <a:latin typeface="+mn-lt"/>
                        </a:rPr>
                        <a:t>Mon 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rtl="0" fontAlgn="ctr"/>
                      <a:r>
                        <a:rPr lang="en-IN" sz="700" b="0" i="0" u="none" strike="noStrike" dirty="0">
                          <a:solidFill>
                            <a:schemeClr val="bg1"/>
                          </a:solidFill>
                          <a:effectLst/>
                          <a:latin typeface="+mn-lt"/>
                        </a:rPr>
                        <a:t>Mon2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rtl="0" fontAlgn="ctr"/>
                      <a:r>
                        <a:rPr lang="en-IN" sz="700" b="0" i="0" u="none" strike="noStrike" dirty="0">
                          <a:solidFill>
                            <a:schemeClr val="bg1"/>
                          </a:solidFill>
                          <a:effectLst/>
                          <a:latin typeface="+mn-lt"/>
                        </a:rPr>
                        <a:t>Mon 3-9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rtl="0" fontAlgn="ctr"/>
                      <a:r>
                        <a:rPr lang="en-IN" sz="700" b="0" i="0" u="none" strike="noStrike" dirty="0">
                          <a:solidFill>
                            <a:schemeClr val="bg1"/>
                          </a:solidFill>
                          <a:effectLst/>
                          <a:latin typeface="+mn-lt"/>
                        </a:rPr>
                        <a:t>Month </a:t>
                      </a:r>
                    </a:p>
                    <a:p>
                      <a:pPr algn="ctr" rtl="0" fontAlgn="ctr"/>
                      <a:r>
                        <a:rPr lang="en-IN" sz="700" b="0" i="0" u="none" strike="noStrike" dirty="0">
                          <a:solidFill>
                            <a:schemeClr val="bg1"/>
                          </a:solidFill>
                          <a:effectLst/>
                          <a:latin typeface="+mn-lt"/>
                        </a:rPr>
                        <a:t>10-12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rtl="0" fontAlgn="ctr"/>
                      <a:r>
                        <a:rPr lang="en-IN" sz="700" b="0" i="0" u="none" strike="noStrike" dirty="0">
                          <a:solidFill>
                            <a:schemeClr val="bg1"/>
                          </a:solidFill>
                          <a:effectLst/>
                          <a:latin typeface="+mn-lt"/>
                        </a:rPr>
                        <a:t>Month </a:t>
                      </a:r>
                    </a:p>
                    <a:p>
                      <a:pPr algn="ctr" rtl="0" fontAlgn="ctr"/>
                      <a:r>
                        <a:rPr lang="en-IN" sz="700" b="0" i="0" u="none" strike="noStrike" dirty="0">
                          <a:solidFill>
                            <a:schemeClr val="bg1"/>
                          </a:solidFill>
                          <a:effectLst/>
                          <a:latin typeface="+mn-lt"/>
                        </a:rPr>
                        <a:t>13-15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rtl="0" fontAlgn="ctr"/>
                      <a:r>
                        <a:rPr lang="en-IN" sz="700" b="0" i="0" u="none" strike="noStrike">
                          <a:solidFill>
                            <a:schemeClr val="bg1"/>
                          </a:solidFill>
                          <a:effectLst/>
                          <a:latin typeface="+mn-lt"/>
                        </a:rPr>
                        <a:t>Month </a:t>
                      </a:r>
                      <a:endParaRPr lang="en-IN" sz="700" b="0" i="0" u="none" strike="noStrike" dirty="0">
                        <a:solidFill>
                          <a:schemeClr val="bg1"/>
                        </a:solidFill>
                        <a:effectLst/>
                        <a:latin typeface="+mn-lt"/>
                      </a:endParaRPr>
                    </a:p>
                    <a:p>
                      <a:pPr algn="ctr" rtl="0" fontAlgn="ctr"/>
                      <a:r>
                        <a:rPr lang="en-IN" sz="700" b="0" i="0" u="none" strike="noStrike" dirty="0">
                          <a:solidFill>
                            <a:schemeClr val="bg1"/>
                          </a:solidFill>
                          <a:effectLst/>
                          <a:latin typeface="+mn-lt"/>
                        </a:rPr>
                        <a:t>16-18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rtl="0" fontAlgn="ctr"/>
                      <a:r>
                        <a:rPr lang="en-IN" sz="700" b="0" i="0" u="none" strike="noStrike">
                          <a:solidFill>
                            <a:schemeClr val="bg1"/>
                          </a:solidFill>
                          <a:effectLst/>
                          <a:latin typeface="+mn-lt"/>
                        </a:rPr>
                        <a:t>Month </a:t>
                      </a:r>
                      <a:endParaRPr lang="en-IN" sz="700" b="0" i="0" u="none" strike="noStrike" dirty="0">
                        <a:solidFill>
                          <a:schemeClr val="bg1"/>
                        </a:solidFill>
                        <a:effectLst/>
                        <a:latin typeface="+mn-lt"/>
                      </a:endParaRPr>
                    </a:p>
                    <a:p>
                      <a:pPr algn="ctr" rtl="0" fontAlgn="ctr"/>
                      <a:r>
                        <a:rPr lang="en-IN" sz="700" b="0" i="0" u="none" strike="noStrike" dirty="0">
                          <a:solidFill>
                            <a:schemeClr val="bg1"/>
                          </a:solidFill>
                          <a:effectLst/>
                          <a:latin typeface="+mn-lt"/>
                        </a:rPr>
                        <a:t>19-24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rtl="0" fontAlgn="ctr"/>
                      <a:r>
                        <a:rPr lang="en-IN" sz="700" b="0" i="0" u="none" strike="noStrike" dirty="0">
                          <a:solidFill>
                            <a:schemeClr val="bg1"/>
                          </a:solidFill>
                          <a:effectLst/>
                          <a:latin typeface="+mn-lt"/>
                        </a:rPr>
                        <a:t>Month </a:t>
                      </a:r>
                    </a:p>
                    <a:p>
                      <a:pPr algn="ctr" rtl="0" fontAlgn="ctr"/>
                      <a:r>
                        <a:rPr lang="en-IN" sz="700" b="0" i="0" u="none" strike="noStrike" dirty="0">
                          <a:solidFill>
                            <a:schemeClr val="bg1"/>
                          </a:solidFill>
                          <a:effectLst/>
                          <a:latin typeface="+mn-lt"/>
                        </a:rPr>
                        <a:t>25-36</a:t>
                      </a:r>
                    </a:p>
                  </a:txBody>
                  <a:tcPr marL="0" marR="0" marT="0" marB="0" anchor="ctr">
                    <a:lnL w="12700" cap="flat" cmpd="sng" algn="ctr">
                      <a:solidFill>
                        <a:schemeClr val="bg1"/>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A0"/>
                    </a:solidFill>
                  </a:tcPr>
                </a:tc>
                <a:extLst>
                  <a:ext uri="{0D108BD9-81ED-4DB2-BD59-A6C34878D82A}">
                    <a16:rowId xmlns:a16="http://schemas.microsoft.com/office/drawing/2014/main" val="226958953"/>
                  </a:ext>
                </a:extLst>
              </a:tr>
              <a:tr h="149016">
                <a:tc>
                  <a:txBody>
                    <a:bodyPr/>
                    <a:lstStyle/>
                    <a:p>
                      <a:pPr algn="ctr" rtl="0" fontAlgn="ctr"/>
                      <a:r>
                        <a:rPr lang="en-IN" sz="800" b="0" i="0" u="none" strike="noStrike" dirty="0">
                          <a:solidFill>
                            <a:srgbClr val="0033A0"/>
                          </a:solidFill>
                          <a:effectLst/>
                          <a:latin typeface="+mn-lt"/>
                        </a:rPr>
                        <a:t>Nationwide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13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13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13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13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13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13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dirty="0">
                          <a:solidFill>
                            <a:srgbClr val="000000"/>
                          </a:solidFill>
                          <a:effectLst/>
                          <a:latin typeface="+mn-lt"/>
                        </a:rPr>
                        <a:t>13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dirty="0">
                          <a:solidFill>
                            <a:srgbClr val="000000"/>
                          </a:solidFill>
                          <a:effectLst/>
                          <a:latin typeface="+mn-lt"/>
                        </a:rPr>
                        <a:t>13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dirty="0">
                          <a:solidFill>
                            <a:srgbClr val="000000"/>
                          </a:solidFill>
                          <a:effectLst/>
                          <a:latin typeface="+mn-lt"/>
                        </a:rPr>
                        <a:t>13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1036525"/>
                  </a:ext>
                </a:extLst>
              </a:tr>
              <a:tr h="185635">
                <a:tc>
                  <a:txBody>
                    <a:bodyPr/>
                    <a:lstStyle/>
                    <a:p>
                      <a:pPr algn="ctr" rtl="0" fontAlgn="ctr"/>
                      <a:r>
                        <a:rPr lang="en-IN" sz="800" b="0" i="0" u="none" strike="noStrike" dirty="0">
                          <a:solidFill>
                            <a:srgbClr val="0033A0"/>
                          </a:solidFill>
                          <a:effectLst/>
                          <a:latin typeface="+mn-lt"/>
                        </a:rPr>
                        <a:t>Vendor Onsite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dirty="0">
                          <a:solidFill>
                            <a:srgbClr val="000000"/>
                          </a:solidFill>
                          <a:effectLst/>
                          <a:latin typeface="+mn-lt"/>
                        </a:rPr>
                        <a:t>10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10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6</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2187547"/>
                  </a:ext>
                </a:extLst>
              </a:tr>
              <a:tr h="149016">
                <a:tc>
                  <a:txBody>
                    <a:bodyPr/>
                    <a:lstStyle/>
                    <a:p>
                      <a:pPr algn="ctr" rtl="0" fontAlgn="ctr"/>
                      <a:r>
                        <a:rPr lang="en-IN" sz="800" b="0" i="0" u="none" strike="noStrike" dirty="0">
                          <a:solidFill>
                            <a:srgbClr val="0033A0"/>
                          </a:solidFill>
                          <a:effectLst/>
                          <a:latin typeface="+mn-lt"/>
                        </a:rPr>
                        <a:t>GSP Onsite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5</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5</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3</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dirty="0">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8321607"/>
                  </a:ext>
                </a:extLst>
              </a:tr>
              <a:tr h="185635">
                <a:tc>
                  <a:txBody>
                    <a:bodyPr/>
                    <a:lstStyle/>
                    <a:p>
                      <a:pPr algn="ctr" rtl="0" fontAlgn="ctr"/>
                      <a:r>
                        <a:rPr lang="en-IN" sz="800" b="0" i="0" u="none" strike="noStrike" dirty="0">
                          <a:solidFill>
                            <a:srgbClr val="0033A0"/>
                          </a:solidFill>
                          <a:effectLst/>
                          <a:latin typeface="+mn-lt"/>
                        </a:rPr>
                        <a:t>GSP Offshore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7</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7</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4</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6074543"/>
                  </a:ext>
                </a:extLst>
              </a:tr>
              <a:tr h="209624">
                <a:tc>
                  <a:txBody>
                    <a:bodyPr/>
                    <a:lstStyle/>
                    <a:p>
                      <a:pPr algn="ctr" rtl="0" fontAlgn="ctr"/>
                      <a:r>
                        <a:rPr lang="en-IN" sz="800" b="0" i="0" u="none" strike="noStrike" dirty="0">
                          <a:solidFill>
                            <a:srgbClr val="0033A0"/>
                          </a:solidFill>
                          <a:effectLst/>
                          <a:latin typeface="+mn-lt"/>
                        </a:rPr>
                        <a:t>Cognizant Onsite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2</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2</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4</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dirty="0">
                          <a:solidFill>
                            <a:srgbClr val="000000"/>
                          </a:solidFill>
                          <a:effectLst/>
                          <a:latin typeface="+mn-lt"/>
                        </a:rPr>
                        <a:t>6</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5</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5</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4</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4</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4</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683741"/>
                  </a:ext>
                </a:extLst>
              </a:tr>
              <a:tr h="209624">
                <a:tc>
                  <a:txBody>
                    <a:bodyPr/>
                    <a:lstStyle/>
                    <a:p>
                      <a:pPr algn="ctr" rtl="0" fontAlgn="ctr"/>
                      <a:r>
                        <a:rPr lang="en-IN" sz="800" b="0" i="0" u="none" strike="noStrike" dirty="0">
                          <a:solidFill>
                            <a:srgbClr val="0033A0"/>
                          </a:solidFill>
                          <a:effectLst/>
                          <a:latin typeface="+mn-lt"/>
                        </a:rPr>
                        <a:t>Cognizant Offshore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11</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8</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15</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26</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25</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25</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25</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24</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IN" sz="800" b="0" i="0" u="none" strike="noStrike">
                          <a:solidFill>
                            <a:srgbClr val="000000"/>
                          </a:solidFill>
                          <a:effectLst/>
                          <a:latin typeface="+mn-lt"/>
                        </a:rPr>
                        <a:t>24</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545107"/>
                  </a:ext>
                </a:extLst>
              </a:tr>
              <a:tr h="149016">
                <a:tc>
                  <a:txBody>
                    <a:bodyPr/>
                    <a:lstStyle/>
                    <a:p>
                      <a:pPr algn="ctr" rtl="0" fontAlgn="ctr"/>
                      <a:r>
                        <a:rPr lang="en-IN" sz="800" b="0" i="0" u="none" strike="noStrike">
                          <a:solidFill>
                            <a:schemeClr val="bg1"/>
                          </a:solidFill>
                          <a:effectLst/>
                          <a:latin typeface="+mn-lt"/>
                        </a:rPr>
                        <a:t>Total</a:t>
                      </a:r>
                    </a:p>
                  </a:txBody>
                  <a:tcPr marL="0" marR="0" marT="0" marB="0" anchor="ctr">
                    <a:lnL w="6350" cap="flat" cmpd="sng" algn="ctr">
                      <a:solidFill>
                        <a:schemeClr val="tx2">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rtl="0" fontAlgn="ctr"/>
                      <a:r>
                        <a:rPr lang="en-IN" sz="800" b="1" i="0" u="none" strike="noStrike" kern="1200">
                          <a:solidFill>
                            <a:schemeClr val="bg1"/>
                          </a:solidFill>
                          <a:effectLst/>
                          <a:latin typeface="+mn-lt"/>
                          <a:ea typeface="+mn-ea"/>
                          <a:cs typeface="+mn-cs"/>
                        </a:rPr>
                        <a:t>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rtl="0" fontAlgn="ctr"/>
                      <a:r>
                        <a:rPr lang="en-IN" sz="800" b="1" i="0" u="none" strike="noStrike">
                          <a:solidFill>
                            <a:schemeClr val="bg1"/>
                          </a:solidFill>
                          <a:effectLst/>
                          <a:latin typeface="+mn-lt"/>
                        </a:rPr>
                        <a:t>45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rtl="0" fontAlgn="ctr"/>
                      <a:r>
                        <a:rPr lang="en-IN" sz="800" b="1" i="0" u="none" strike="noStrike">
                          <a:solidFill>
                            <a:schemeClr val="bg1"/>
                          </a:solidFill>
                          <a:effectLst/>
                          <a:latin typeface="+mn-lt"/>
                        </a:rPr>
                        <a:t>45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rtl="0" fontAlgn="ctr"/>
                      <a:r>
                        <a:rPr lang="en-IN" sz="800" b="1" i="0" u="none" strike="noStrike">
                          <a:solidFill>
                            <a:schemeClr val="bg1"/>
                          </a:solidFill>
                          <a:effectLst/>
                          <a:latin typeface="+mn-lt"/>
                        </a:rPr>
                        <a:t>45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rtl="0" fontAlgn="ctr"/>
                      <a:r>
                        <a:rPr lang="en-IN" sz="800" b="1" i="0" u="none" strike="noStrike">
                          <a:solidFill>
                            <a:schemeClr val="bg1"/>
                          </a:solidFill>
                          <a:effectLst/>
                          <a:latin typeface="+mn-lt"/>
                        </a:rPr>
                        <a:t>43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rtl="0" fontAlgn="ctr"/>
                      <a:r>
                        <a:rPr lang="en-IN" sz="800" b="1" i="0" u="none" strike="noStrike">
                          <a:solidFill>
                            <a:schemeClr val="bg1"/>
                          </a:solidFill>
                          <a:effectLst/>
                          <a:latin typeface="+mn-lt"/>
                        </a:rPr>
                        <a:t>43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rtl="0" fontAlgn="ctr"/>
                      <a:r>
                        <a:rPr lang="en-IN" sz="800" b="1" i="0" u="none" strike="noStrike" dirty="0">
                          <a:solidFill>
                            <a:schemeClr val="bg1"/>
                          </a:solidFill>
                          <a:effectLst/>
                          <a:latin typeface="+mn-lt"/>
                        </a:rPr>
                        <a:t>42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rtl="0" fontAlgn="ctr"/>
                      <a:r>
                        <a:rPr lang="en-IN" sz="800" b="1" i="0" u="none" strike="noStrike">
                          <a:solidFill>
                            <a:schemeClr val="bg1"/>
                          </a:solidFill>
                          <a:effectLst/>
                          <a:latin typeface="+mn-lt"/>
                        </a:rPr>
                        <a:t>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rtl="0" fontAlgn="ctr"/>
                      <a:r>
                        <a:rPr lang="en-IN" sz="800" b="1" i="0" u="none" strike="noStrike" dirty="0">
                          <a:solidFill>
                            <a:schemeClr val="bg1"/>
                          </a:solidFill>
                          <a:effectLst/>
                          <a:latin typeface="+mn-lt"/>
                        </a:rPr>
                        <a:t>41</a:t>
                      </a:r>
                    </a:p>
                  </a:txBody>
                  <a:tcPr marL="0" marR="0" marT="0" marB="0" anchor="ctr">
                    <a:lnL w="12700" cap="flat" cmpd="sng" algn="ctr">
                      <a:solidFill>
                        <a:schemeClr val="bg1"/>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517586873"/>
                  </a:ext>
                </a:extLst>
              </a:tr>
            </a:tbl>
          </a:graphicData>
        </a:graphic>
      </p:graphicFrame>
      <p:sp>
        <p:nvSpPr>
          <p:cNvPr id="12" name="TextBox 11">
            <a:extLst>
              <a:ext uri="{FF2B5EF4-FFF2-40B4-BE49-F238E27FC236}">
                <a16:creationId xmlns:a16="http://schemas.microsoft.com/office/drawing/2014/main" id="{536EF552-EC31-4679-A34B-98D8216E9828}"/>
              </a:ext>
            </a:extLst>
          </p:cNvPr>
          <p:cNvSpPr txBox="1"/>
          <p:nvPr/>
        </p:nvSpPr>
        <p:spPr>
          <a:xfrm>
            <a:off x="227170" y="390362"/>
            <a:ext cx="2000791"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Resourcing</a:t>
            </a:r>
          </a:p>
        </p:txBody>
      </p:sp>
      <p:cxnSp>
        <p:nvCxnSpPr>
          <p:cNvPr id="13" name="Straight Connector 12">
            <a:extLst>
              <a:ext uri="{FF2B5EF4-FFF2-40B4-BE49-F238E27FC236}">
                <a16:creationId xmlns:a16="http://schemas.microsoft.com/office/drawing/2014/main" id="{4295ED46-D9DC-4599-920D-BD3F17823CF0}"/>
              </a:ext>
            </a:extLst>
          </p:cNvPr>
          <p:cNvCxnSpPr>
            <a:cxnSpLocks/>
          </p:cNvCxnSpPr>
          <p:nvPr/>
        </p:nvCxnSpPr>
        <p:spPr>
          <a:xfrm rot="16200000">
            <a:off x="4582207" y="-3943913"/>
            <a:ext cx="0" cy="8686800"/>
          </a:xfrm>
          <a:prstGeom prst="line">
            <a:avLst/>
          </a:prstGeom>
          <a:ln>
            <a:solidFill>
              <a:schemeClr val="bg1">
                <a:lumMod val="7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2E46BB-57AE-476C-9AAB-923EB623EFCB}"/>
              </a:ext>
            </a:extLst>
          </p:cNvPr>
          <p:cNvSpPr txBox="1"/>
          <p:nvPr/>
        </p:nvSpPr>
        <p:spPr>
          <a:xfrm>
            <a:off x="289761" y="3716219"/>
            <a:ext cx="3886076" cy="830997"/>
          </a:xfrm>
          <a:prstGeom prst="rect">
            <a:avLst/>
          </a:prstGeom>
          <a:noFill/>
        </p:spPr>
        <p:txBody>
          <a:bodyPr wrap="square">
            <a:spAutoFit/>
          </a:bodyPr>
          <a:lstStyle/>
          <a:p>
            <a:pPr marL="169859" indent="-169859">
              <a:buFont typeface="Arial" panose="020B0604020202020204" pitchFamily="34" charset="0"/>
              <a:buChar char="•"/>
            </a:pPr>
            <a:r>
              <a:rPr lang="en-US" sz="800" dirty="0">
                <a:solidFill>
                  <a:srgbClr val="242424"/>
                </a:solidFill>
              </a:rPr>
              <a:t>Vendor cost reduction from </a:t>
            </a:r>
            <a:r>
              <a:rPr lang="en-US" sz="800" b="1" dirty="0">
                <a:solidFill>
                  <a:srgbClr val="242424"/>
                </a:solidFill>
              </a:rPr>
              <a:t>$9.6M to $6.3M</a:t>
            </a:r>
          </a:p>
          <a:p>
            <a:pPr marL="169859" indent="-169859">
              <a:buFont typeface="Arial" panose="020B0604020202020204" pitchFamily="34" charset="0"/>
              <a:buChar char="•"/>
            </a:pPr>
            <a:r>
              <a:rPr lang="en-US" sz="800" dirty="0">
                <a:solidFill>
                  <a:srgbClr val="242424"/>
                </a:solidFill>
              </a:rPr>
              <a:t>Monthly run rate reduction for Vendor from </a:t>
            </a:r>
            <a:r>
              <a:rPr lang="en-US" sz="800" b="1" dirty="0">
                <a:solidFill>
                  <a:srgbClr val="242424"/>
                </a:solidFill>
              </a:rPr>
              <a:t>$267K to $161K </a:t>
            </a:r>
            <a:r>
              <a:rPr lang="en-US" sz="800" dirty="0">
                <a:solidFill>
                  <a:srgbClr val="242424"/>
                </a:solidFill>
              </a:rPr>
              <a:t>from 19</a:t>
            </a:r>
            <a:r>
              <a:rPr lang="en-US" sz="800" baseline="30000" dirty="0">
                <a:solidFill>
                  <a:srgbClr val="242424"/>
                </a:solidFill>
              </a:rPr>
              <a:t>th</a:t>
            </a:r>
            <a:r>
              <a:rPr lang="en-US" sz="800" dirty="0">
                <a:solidFill>
                  <a:srgbClr val="242424"/>
                </a:solidFill>
              </a:rPr>
              <a:t> Month onwards</a:t>
            </a:r>
          </a:p>
          <a:p>
            <a:pPr marL="169859" indent="-169859">
              <a:buFont typeface="Arial" panose="020B0604020202020204" pitchFamily="34" charset="0"/>
              <a:buChar char="•"/>
            </a:pPr>
            <a:r>
              <a:rPr lang="en-US" sz="800" b="1" dirty="0">
                <a:solidFill>
                  <a:srgbClr val="242424"/>
                </a:solidFill>
              </a:rPr>
              <a:t>Cognizant Investment is $373 K</a:t>
            </a:r>
            <a:endParaRPr lang="en-US" sz="800" dirty="0">
              <a:solidFill>
                <a:srgbClr val="242424"/>
              </a:solidFill>
            </a:endParaRPr>
          </a:p>
          <a:p>
            <a:pPr marL="169859" indent="-169859">
              <a:buFont typeface="Arial" panose="020B0604020202020204" pitchFamily="34" charset="0"/>
              <a:buChar char="•"/>
            </a:pPr>
            <a:endParaRPr lang="en-US" sz="800" dirty="0">
              <a:solidFill>
                <a:srgbClr val="242424"/>
              </a:solidFill>
            </a:endParaRPr>
          </a:p>
          <a:p>
            <a:pPr marL="169859" indent="-169859">
              <a:buFont typeface="Arial" panose="020B0604020202020204" pitchFamily="34" charset="0"/>
              <a:buChar char="•"/>
            </a:pPr>
            <a:endParaRPr lang="en-US" sz="800" b="1" dirty="0">
              <a:solidFill>
                <a:srgbClr val="242424"/>
              </a:solidFill>
            </a:endParaRPr>
          </a:p>
        </p:txBody>
      </p:sp>
      <p:graphicFrame>
        <p:nvGraphicFramePr>
          <p:cNvPr id="15" name="Table 14">
            <a:extLst>
              <a:ext uri="{FF2B5EF4-FFF2-40B4-BE49-F238E27FC236}">
                <a16:creationId xmlns:a16="http://schemas.microsoft.com/office/drawing/2014/main" id="{CCA61D42-5F17-46D4-8729-EF6AA27A6D81}"/>
              </a:ext>
            </a:extLst>
          </p:cNvPr>
          <p:cNvGraphicFramePr>
            <a:graphicFrameLocks noGrp="1"/>
          </p:cNvGraphicFramePr>
          <p:nvPr>
            <p:extLst>
              <p:ext uri="{D42A27DB-BD31-4B8C-83A1-F6EECF244321}">
                <p14:modId xmlns:p14="http://schemas.microsoft.com/office/powerpoint/2010/main" val="813927805"/>
              </p:ext>
            </p:extLst>
          </p:nvPr>
        </p:nvGraphicFramePr>
        <p:xfrm>
          <a:off x="5192900" y="3768582"/>
          <a:ext cx="3723930" cy="506383"/>
        </p:xfrm>
        <a:graphic>
          <a:graphicData uri="http://schemas.openxmlformats.org/drawingml/2006/table">
            <a:tbl>
              <a:tblPr/>
              <a:tblGrid>
                <a:gridCol w="620655">
                  <a:extLst>
                    <a:ext uri="{9D8B030D-6E8A-4147-A177-3AD203B41FA5}">
                      <a16:colId xmlns:a16="http://schemas.microsoft.com/office/drawing/2014/main" val="1747243491"/>
                    </a:ext>
                  </a:extLst>
                </a:gridCol>
                <a:gridCol w="620655">
                  <a:extLst>
                    <a:ext uri="{9D8B030D-6E8A-4147-A177-3AD203B41FA5}">
                      <a16:colId xmlns:a16="http://schemas.microsoft.com/office/drawing/2014/main" val="2233863764"/>
                    </a:ext>
                  </a:extLst>
                </a:gridCol>
                <a:gridCol w="620655">
                  <a:extLst>
                    <a:ext uri="{9D8B030D-6E8A-4147-A177-3AD203B41FA5}">
                      <a16:colId xmlns:a16="http://schemas.microsoft.com/office/drawing/2014/main" val="1927010465"/>
                    </a:ext>
                  </a:extLst>
                </a:gridCol>
                <a:gridCol w="620655">
                  <a:extLst>
                    <a:ext uri="{9D8B030D-6E8A-4147-A177-3AD203B41FA5}">
                      <a16:colId xmlns:a16="http://schemas.microsoft.com/office/drawing/2014/main" val="255268716"/>
                    </a:ext>
                  </a:extLst>
                </a:gridCol>
                <a:gridCol w="620655">
                  <a:extLst>
                    <a:ext uri="{9D8B030D-6E8A-4147-A177-3AD203B41FA5}">
                      <a16:colId xmlns:a16="http://schemas.microsoft.com/office/drawing/2014/main" val="3760977569"/>
                    </a:ext>
                  </a:extLst>
                </a:gridCol>
                <a:gridCol w="620655">
                  <a:extLst>
                    <a:ext uri="{9D8B030D-6E8A-4147-A177-3AD203B41FA5}">
                      <a16:colId xmlns:a16="http://schemas.microsoft.com/office/drawing/2014/main" val="3784845167"/>
                    </a:ext>
                  </a:extLst>
                </a:gridCol>
              </a:tblGrid>
              <a:tr h="180919">
                <a:tc>
                  <a:txBody>
                    <a:bodyPr/>
                    <a:lstStyle/>
                    <a:p>
                      <a:pPr algn="ctr" fontAlgn="ctr"/>
                      <a:r>
                        <a:rPr lang="en-US" sz="800" b="0" i="0" u="none" strike="noStrike" dirty="0">
                          <a:solidFill>
                            <a:schemeClr val="bg1"/>
                          </a:solidFill>
                          <a:effectLst/>
                          <a:latin typeface="Arial"/>
                          <a:cs typeface="Arial"/>
                        </a:rPr>
                        <a:t>Current Spend</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Proposed Spend</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Net Savings</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GSP Savings%</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Net Savings %</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Cognizant Investment</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2291215584"/>
                  </a:ext>
                </a:extLst>
              </a:tr>
              <a:tr h="262543">
                <a:tc>
                  <a:txBody>
                    <a:bodyPr/>
                    <a:lstStyle/>
                    <a:p>
                      <a:pPr algn="ctr" fontAlgn="ctr"/>
                      <a:r>
                        <a:rPr lang="en-US" sz="900" b="1" i="0" u="none" strike="noStrike" dirty="0">
                          <a:solidFill>
                            <a:srgbClr val="0033A0"/>
                          </a:solidFill>
                          <a:effectLst/>
                          <a:latin typeface="Arial"/>
                          <a:cs typeface="Arial"/>
                        </a:rPr>
                        <a:t> $ 15.23M</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 $ 12.34M </a:t>
                      </a:r>
                      <a:endParaRPr lang="en-US" sz="900" b="1" i="0" u="none" strike="noStrike" dirty="0">
                        <a:solidFill>
                          <a:srgbClr val="0033A0"/>
                        </a:solidFill>
                        <a:effectLst/>
                        <a:latin typeface="Arial" panose="020B0604020202020204" pitchFamily="34" charset="0"/>
                        <a:cs typeface="Arial" panose="020B0604020202020204" pitchFamily="34" charset="0"/>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 $ 2.89M</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30%</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19%</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$373,000</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161664374"/>
                  </a:ext>
                </a:extLst>
              </a:tr>
            </a:tbl>
          </a:graphicData>
        </a:graphic>
      </p:graphicFrame>
      <p:sp>
        <p:nvSpPr>
          <p:cNvPr id="17" name="TextBox 16">
            <a:extLst>
              <a:ext uri="{FF2B5EF4-FFF2-40B4-BE49-F238E27FC236}">
                <a16:creationId xmlns:a16="http://schemas.microsoft.com/office/drawing/2014/main" id="{FD56224B-B76F-4982-8AD6-6E8E5AB3FDB4}"/>
              </a:ext>
            </a:extLst>
          </p:cNvPr>
          <p:cNvSpPr txBox="1"/>
          <p:nvPr/>
        </p:nvSpPr>
        <p:spPr>
          <a:xfrm>
            <a:off x="5130998" y="421319"/>
            <a:ext cx="2000791"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Current Nationwide QA Spend</a:t>
            </a:r>
          </a:p>
        </p:txBody>
      </p:sp>
      <p:sp>
        <p:nvSpPr>
          <p:cNvPr id="18" name="TextBox 17">
            <a:extLst>
              <a:ext uri="{FF2B5EF4-FFF2-40B4-BE49-F238E27FC236}">
                <a16:creationId xmlns:a16="http://schemas.microsoft.com/office/drawing/2014/main" id="{E58005A9-60A1-4FD8-A0F5-7AF344617977}"/>
              </a:ext>
            </a:extLst>
          </p:cNvPr>
          <p:cNvSpPr txBox="1"/>
          <p:nvPr/>
        </p:nvSpPr>
        <p:spPr>
          <a:xfrm>
            <a:off x="5130998" y="3518069"/>
            <a:ext cx="1078351"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3 Years View</a:t>
            </a:r>
          </a:p>
        </p:txBody>
      </p:sp>
      <p:graphicFrame>
        <p:nvGraphicFramePr>
          <p:cNvPr id="19" name="Table 18">
            <a:extLst>
              <a:ext uri="{FF2B5EF4-FFF2-40B4-BE49-F238E27FC236}">
                <a16:creationId xmlns:a16="http://schemas.microsoft.com/office/drawing/2014/main" id="{7AE1FE56-DCBE-4DC3-8A92-EF35ADE12F58}"/>
              </a:ext>
            </a:extLst>
          </p:cNvPr>
          <p:cNvGraphicFramePr>
            <a:graphicFrameLocks noGrp="1"/>
          </p:cNvGraphicFramePr>
          <p:nvPr>
            <p:extLst>
              <p:ext uri="{D42A27DB-BD31-4B8C-83A1-F6EECF244321}">
                <p14:modId xmlns:p14="http://schemas.microsoft.com/office/powerpoint/2010/main" val="232789285"/>
              </p:ext>
            </p:extLst>
          </p:nvPr>
        </p:nvGraphicFramePr>
        <p:xfrm>
          <a:off x="5201680" y="638940"/>
          <a:ext cx="3723928" cy="1114469"/>
        </p:xfrm>
        <a:graphic>
          <a:graphicData uri="http://schemas.openxmlformats.org/drawingml/2006/table">
            <a:tbl>
              <a:tblPr/>
              <a:tblGrid>
                <a:gridCol w="734528">
                  <a:extLst>
                    <a:ext uri="{9D8B030D-6E8A-4147-A177-3AD203B41FA5}">
                      <a16:colId xmlns:a16="http://schemas.microsoft.com/office/drawing/2014/main" val="1973181756"/>
                    </a:ext>
                  </a:extLst>
                </a:gridCol>
                <a:gridCol w="752963">
                  <a:extLst>
                    <a:ext uri="{9D8B030D-6E8A-4147-A177-3AD203B41FA5}">
                      <a16:colId xmlns:a16="http://schemas.microsoft.com/office/drawing/2014/main" val="2349133842"/>
                    </a:ext>
                  </a:extLst>
                </a:gridCol>
                <a:gridCol w="745479">
                  <a:extLst>
                    <a:ext uri="{9D8B030D-6E8A-4147-A177-3AD203B41FA5}">
                      <a16:colId xmlns:a16="http://schemas.microsoft.com/office/drawing/2014/main" val="3756757218"/>
                    </a:ext>
                  </a:extLst>
                </a:gridCol>
                <a:gridCol w="745479">
                  <a:extLst>
                    <a:ext uri="{9D8B030D-6E8A-4147-A177-3AD203B41FA5}">
                      <a16:colId xmlns:a16="http://schemas.microsoft.com/office/drawing/2014/main" val="236212615"/>
                    </a:ext>
                  </a:extLst>
                </a:gridCol>
                <a:gridCol w="745479">
                  <a:extLst>
                    <a:ext uri="{9D8B030D-6E8A-4147-A177-3AD203B41FA5}">
                      <a16:colId xmlns:a16="http://schemas.microsoft.com/office/drawing/2014/main" val="2808513401"/>
                    </a:ext>
                  </a:extLst>
                </a:gridCol>
              </a:tblGrid>
              <a:tr h="156317">
                <a:tc>
                  <a:txBody>
                    <a:bodyPr/>
                    <a:lstStyle/>
                    <a:p>
                      <a:pPr algn="l" fontAlgn="b"/>
                      <a:endParaRPr lang="en-US" sz="700" b="0" i="0" u="none" strike="noStrike" dirty="0">
                        <a:solidFill>
                          <a:schemeClr val="bg1"/>
                        </a:solidFill>
                        <a:effectLst/>
                        <a:latin typeface="Arial"/>
                        <a:cs typeface="Arial"/>
                      </a:endParaRP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1</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2</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3</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Current</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3901717411"/>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Nationwide</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US" sz="900" b="0" i="0" u="none" strike="noStrike" kern="1200" dirty="0">
                          <a:solidFill>
                            <a:schemeClr val="tx2">
                              <a:lumMod val="65000"/>
                              <a:lumOff val="35000"/>
                            </a:schemeClr>
                          </a:solidFill>
                          <a:effectLst/>
                          <a:latin typeface="Arial"/>
                          <a:ea typeface="+mn-ea"/>
                          <a:cs typeface="Arial"/>
                        </a:rPr>
                        <a:t>$5,616,000</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831603374"/>
                  </a:ext>
                </a:extLst>
              </a:tr>
              <a:tr h="239538">
                <a:tc>
                  <a:txBody>
                    <a:bodyPr/>
                    <a:lstStyle/>
                    <a:p>
                      <a:pPr lvl="0" algn="ctr">
                        <a:lnSpc>
                          <a:spcPct val="100000"/>
                        </a:lnSpc>
                        <a:buNone/>
                      </a:pPr>
                      <a:r>
                        <a:rPr lang="en-US" sz="900" b="1" i="0" u="none" strike="noStrike" kern="1200" dirty="0">
                          <a:solidFill>
                            <a:srgbClr val="0033A0"/>
                          </a:solidFill>
                          <a:effectLst/>
                          <a:latin typeface="Arial"/>
                          <a:ea typeface="+mn-ea"/>
                          <a:cs typeface="Arial"/>
                        </a:rPr>
                        <a:t>Vendor</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$2,556,900</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$2,556,900</a:t>
                      </a:r>
                    </a:p>
                  </a:txBody>
                  <a:tcPr marL="6350" marR="6350" marT="635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$2,556,900</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$7,670,700 </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56876687"/>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Cognizant</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$648,768</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$648,768</a:t>
                      </a:r>
                    </a:p>
                  </a:txBody>
                  <a:tcPr marL="6350" marR="6350" marT="6350" marB="0" anchor="ctr">
                    <a:lnL w="9524">
                      <a:solidFill>
                        <a:schemeClr val="bg2">
                          <a:lumMod val="75000"/>
                        </a:schemeClr>
                      </a:solidFill>
                    </a:lnL>
                    <a:lnR w="9524">
                      <a:solidFill>
                        <a:schemeClr val="bg2">
                          <a:lumMod val="75000"/>
                        </a:schemeClr>
                      </a:solidFill>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$648,768</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$1,946,304 </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75486234"/>
                  </a:ext>
                </a:extLst>
              </a:tr>
              <a:tr h="239538">
                <a:tc>
                  <a:txBody>
                    <a:bodyPr/>
                    <a:lstStyle/>
                    <a:p>
                      <a:pPr algn="ctr" fontAlgn="b">
                        <a:lnSpc>
                          <a:spcPct val="100000"/>
                        </a:lnSpc>
                      </a:pPr>
                      <a:r>
                        <a:rPr lang="en-US" sz="900" b="1" i="0" u="none" strike="noStrike" kern="1200" dirty="0">
                          <a:solidFill>
                            <a:srgbClr val="0033A0"/>
                          </a:solidFill>
                          <a:effectLst/>
                          <a:latin typeface="Arial"/>
                          <a:ea typeface="+mn-ea"/>
                          <a:cs typeface="Arial"/>
                        </a:rPr>
                        <a:t>Total</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$5,077,668 </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$5,077,668 </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$5,077,668 </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$15,233,004 </a:t>
                      </a:r>
                    </a:p>
                  </a:txBody>
                  <a:tcPr marL="0" marR="0" marT="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extLst>
                  <a:ext uri="{0D108BD9-81ED-4DB2-BD59-A6C34878D82A}">
                    <a16:rowId xmlns:a16="http://schemas.microsoft.com/office/drawing/2014/main" val="13497798"/>
                  </a:ext>
                </a:extLst>
              </a:tr>
            </a:tbl>
          </a:graphicData>
        </a:graphic>
      </p:graphicFrame>
      <p:graphicFrame>
        <p:nvGraphicFramePr>
          <p:cNvPr id="20" name="Table 19">
            <a:extLst>
              <a:ext uri="{FF2B5EF4-FFF2-40B4-BE49-F238E27FC236}">
                <a16:creationId xmlns:a16="http://schemas.microsoft.com/office/drawing/2014/main" id="{5A4CCDD0-4EB7-43CC-A463-7061F4AAE788}"/>
              </a:ext>
            </a:extLst>
          </p:cNvPr>
          <p:cNvGraphicFramePr>
            <a:graphicFrameLocks noGrp="1"/>
          </p:cNvGraphicFramePr>
          <p:nvPr>
            <p:extLst>
              <p:ext uri="{D42A27DB-BD31-4B8C-83A1-F6EECF244321}">
                <p14:modId xmlns:p14="http://schemas.microsoft.com/office/powerpoint/2010/main" val="2977848058"/>
              </p:ext>
            </p:extLst>
          </p:nvPr>
        </p:nvGraphicFramePr>
        <p:xfrm>
          <a:off x="299437" y="2451273"/>
          <a:ext cx="3876400" cy="909574"/>
        </p:xfrm>
        <a:graphic>
          <a:graphicData uri="http://schemas.openxmlformats.org/drawingml/2006/table">
            <a:tbl>
              <a:tblPr/>
              <a:tblGrid>
                <a:gridCol w="775280">
                  <a:extLst>
                    <a:ext uri="{9D8B030D-6E8A-4147-A177-3AD203B41FA5}">
                      <a16:colId xmlns:a16="http://schemas.microsoft.com/office/drawing/2014/main" val="1747243491"/>
                    </a:ext>
                  </a:extLst>
                </a:gridCol>
                <a:gridCol w="775280">
                  <a:extLst>
                    <a:ext uri="{9D8B030D-6E8A-4147-A177-3AD203B41FA5}">
                      <a16:colId xmlns:a16="http://schemas.microsoft.com/office/drawing/2014/main" val="2233863764"/>
                    </a:ext>
                  </a:extLst>
                </a:gridCol>
                <a:gridCol w="775280">
                  <a:extLst>
                    <a:ext uri="{9D8B030D-6E8A-4147-A177-3AD203B41FA5}">
                      <a16:colId xmlns:a16="http://schemas.microsoft.com/office/drawing/2014/main" val="1927010465"/>
                    </a:ext>
                  </a:extLst>
                </a:gridCol>
                <a:gridCol w="775280">
                  <a:extLst>
                    <a:ext uri="{9D8B030D-6E8A-4147-A177-3AD203B41FA5}">
                      <a16:colId xmlns:a16="http://schemas.microsoft.com/office/drawing/2014/main" val="3760977569"/>
                    </a:ext>
                  </a:extLst>
                </a:gridCol>
                <a:gridCol w="775280">
                  <a:extLst>
                    <a:ext uri="{9D8B030D-6E8A-4147-A177-3AD203B41FA5}">
                      <a16:colId xmlns:a16="http://schemas.microsoft.com/office/drawing/2014/main" val="3965759012"/>
                    </a:ext>
                  </a:extLst>
                </a:gridCol>
              </a:tblGrid>
              <a:tr h="155194">
                <a:tc>
                  <a:txBody>
                    <a:bodyPr/>
                    <a:lstStyle/>
                    <a:p>
                      <a:pPr algn="ctr" fontAlgn="ctr"/>
                      <a:r>
                        <a:rPr lang="en-US" sz="800" b="0" i="0" u="none" strike="noStrike" dirty="0">
                          <a:solidFill>
                            <a:schemeClr val="bg1"/>
                          </a:solidFill>
                          <a:effectLst/>
                          <a:latin typeface="Arial"/>
                          <a:cs typeface="Arial"/>
                        </a:rPr>
                        <a:t>Parameters</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Current</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1</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2</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3</a:t>
                      </a:r>
                    </a:p>
                  </a:txBody>
                  <a:tcPr marL="6350" marR="6350" marT="6350" marB="0" anchor="ctr">
                    <a:lnL w="9525" cap="flat" cmpd="sng" algn="ctr">
                      <a:solidFill>
                        <a:schemeClr val="bg2">
                          <a:lumMod val="75000"/>
                        </a:schemeClr>
                      </a:solidFill>
                      <a:prstDash val="solid"/>
                      <a:round/>
                      <a:headEnd type="none" w="med" len="med"/>
                      <a:tailEnd type="none" w="med" len="med"/>
                    </a:lnL>
                    <a:lnR w="9524">
                      <a:solidFill>
                        <a:schemeClr val="bg2">
                          <a:lumMod val="75000"/>
                        </a:schemeClr>
                      </a:solidFill>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2291215584"/>
                  </a:ext>
                </a:extLst>
              </a:tr>
              <a:tr h="251460">
                <a:tc>
                  <a:txBody>
                    <a:bodyPr/>
                    <a:lstStyle/>
                    <a:p>
                      <a:pPr lvl="0" algn="ctr">
                        <a:buNone/>
                      </a:pPr>
                      <a:r>
                        <a:rPr lang="en-US" sz="800" b="0" i="0" u="none" strike="noStrike" dirty="0">
                          <a:solidFill>
                            <a:srgbClr val="0033A0"/>
                          </a:solidFill>
                          <a:effectLst/>
                          <a:latin typeface="Arial"/>
                          <a:cs typeface="Arial"/>
                        </a:rPr>
                        <a:t>Offshore Leverage %</a:t>
                      </a:r>
                    </a:p>
                  </a:txBody>
                  <a:tcPr marL="0" marR="0" marT="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33.33%</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52.43%</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 58.68%</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58.54%</a:t>
                      </a:r>
                    </a:p>
                  </a:txBody>
                  <a:tcPr marL="0" marR="0" marT="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682450395"/>
                  </a:ext>
                </a:extLst>
              </a:tr>
              <a:tr h="251460">
                <a:tc>
                  <a:txBody>
                    <a:bodyPr/>
                    <a:lstStyle/>
                    <a:p>
                      <a:pPr lvl="0" algn="ctr">
                        <a:buNone/>
                      </a:pPr>
                      <a:r>
                        <a:rPr lang="en-US" sz="800" b="0" i="0" u="none" strike="noStrike" dirty="0">
                          <a:solidFill>
                            <a:srgbClr val="0033A0"/>
                          </a:solidFill>
                          <a:effectLst/>
                          <a:latin typeface="Arial"/>
                          <a:cs typeface="Arial"/>
                        </a:rPr>
                        <a:t>Resource Optimization%</a:t>
                      </a:r>
                    </a:p>
                  </a:txBody>
                  <a:tcPr marL="0" marR="0" marT="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NA</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5.15%</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 14.72%</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14.79%</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16589547"/>
                  </a:ext>
                </a:extLst>
              </a:tr>
              <a:tr h="251460">
                <a:tc>
                  <a:txBody>
                    <a:bodyPr/>
                    <a:lstStyle/>
                    <a:p>
                      <a:pPr lvl="0" algn="ctr">
                        <a:buNone/>
                      </a:pPr>
                      <a:r>
                        <a:rPr lang="en-US" sz="800" b="0" i="0" u="none" strike="noStrike" dirty="0">
                          <a:solidFill>
                            <a:srgbClr val="0033A0"/>
                          </a:solidFill>
                          <a:effectLst/>
                          <a:latin typeface="Arial"/>
                          <a:cs typeface="Arial"/>
                        </a:rPr>
                        <a:t>Cost Optimization%</a:t>
                      </a:r>
                    </a:p>
                  </a:txBody>
                  <a:tcPr marL="0" marR="0" marT="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algn="ctr" fontAlgn="ctr"/>
                      <a:r>
                        <a:rPr lang="en-US" sz="800" b="0" i="0" u="none" strike="noStrike" dirty="0">
                          <a:solidFill>
                            <a:schemeClr val="tx2">
                              <a:lumMod val="65000"/>
                              <a:lumOff val="35000"/>
                            </a:schemeClr>
                          </a:solidFill>
                          <a:effectLst/>
                          <a:latin typeface="Arial"/>
                          <a:cs typeface="Arial"/>
                        </a:rPr>
                        <a:t>NA</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algn="ctr" defTabSz="914400" rtl="0" eaLnBrk="1" fontAlgn="ctr" latinLnBrk="0" hangingPunct="1"/>
                      <a:r>
                        <a:rPr lang="en-US" sz="800" b="0" i="0" u="none" strike="noStrike" kern="1200" dirty="0">
                          <a:solidFill>
                            <a:schemeClr val="tx2">
                              <a:lumMod val="65000"/>
                              <a:lumOff val="35000"/>
                            </a:schemeClr>
                          </a:solidFill>
                          <a:effectLst/>
                          <a:latin typeface="Arial"/>
                          <a:ea typeface="+mn-ea"/>
                          <a:cs typeface="Arial"/>
                        </a:rPr>
                        <a:t>3.00%</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algn="ctr" defTabSz="914400" rtl="0" eaLnBrk="1" fontAlgn="ctr" latinLnBrk="0" hangingPunct="1"/>
                      <a:r>
                        <a:rPr lang="en-US" sz="800" b="0" i="0" u="none" strike="noStrike" kern="1200" dirty="0">
                          <a:solidFill>
                            <a:schemeClr val="tx2">
                              <a:lumMod val="65000"/>
                              <a:lumOff val="35000"/>
                            </a:schemeClr>
                          </a:solidFill>
                          <a:effectLst/>
                          <a:latin typeface="Arial"/>
                          <a:ea typeface="+mn-ea"/>
                          <a:cs typeface="Arial"/>
                        </a:rPr>
                        <a:t> 9.00%</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algn="ctr" defTabSz="914400" rtl="0" eaLnBrk="1" fontAlgn="ctr" latinLnBrk="0" hangingPunct="1"/>
                      <a:r>
                        <a:rPr lang="en-US" sz="800" b="0" i="0" u="none" strike="noStrike" kern="1200" dirty="0">
                          <a:solidFill>
                            <a:schemeClr val="tx2">
                              <a:lumMod val="65000"/>
                              <a:lumOff val="35000"/>
                            </a:schemeClr>
                          </a:solidFill>
                          <a:effectLst/>
                          <a:latin typeface="Arial"/>
                          <a:ea typeface="+mn-ea"/>
                          <a:cs typeface="Arial"/>
                        </a:rPr>
                        <a:t>10.2%</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extLst>
                  <a:ext uri="{0D108BD9-81ED-4DB2-BD59-A6C34878D82A}">
                    <a16:rowId xmlns:a16="http://schemas.microsoft.com/office/drawing/2014/main" val="2246799708"/>
                  </a:ext>
                </a:extLst>
              </a:tr>
            </a:tbl>
          </a:graphicData>
        </a:graphic>
      </p:graphicFrame>
      <p:sp>
        <p:nvSpPr>
          <p:cNvPr id="21" name="TextBox 20">
            <a:extLst>
              <a:ext uri="{FF2B5EF4-FFF2-40B4-BE49-F238E27FC236}">
                <a16:creationId xmlns:a16="http://schemas.microsoft.com/office/drawing/2014/main" id="{D963E33A-65F6-4597-BA6B-C12C33D23D6C}"/>
              </a:ext>
            </a:extLst>
          </p:cNvPr>
          <p:cNvSpPr txBox="1"/>
          <p:nvPr/>
        </p:nvSpPr>
        <p:spPr>
          <a:xfrm>
            <a:off x="289761" y="3461010"/>
            <a:ext cx="2000791" cy="253916"/>
          </a:xfrm>
          <a:prstGeom prst="rect">
            <a:avLst/>
          </a:prstGeom>
          <a:noFill/>
        </p:spPr>
        <p:txBody>
          <a:bodyPr wrap="square">
            <a:spAutoFit/>
          </a:bodyPr>
          <a:lstStyle/>
          <a:p>
            <a:pPr>
              <a:spcAft>
                <a:spcPts val="600"/>
              </a:spcAft>
              <a:defRPr/>
            </a:pPr>
            <a:r>
              <a:rPr lang="en-US" sz="1050" b="1" dirty="0">
                <a:solidFill>
                  <a:schemeClr val="tx2">
                    <a:lumMod val="50000"/>
                    <a:lumOff val="50000"/>
                  </a:schemeClr>
                </a:solidFill>
                <a:latin typeface="Arial" panose="020B0604020202020204" pitchFamily="34" charset="0"/>
                <a:cs typeface="Arial" panose="020B0604020202020204" pitchFamily="34" charset="0"/>
              </a:rPr>
              <a:t>Key Callouts:</a:t>
            </a:r>
          </a:p>
        </p:txBody>
      </p:sp>
      <p:graphicFrame>
        <p:nvGraphicFramePr>
          <p:cNvPr id="16" name="Table 15">
            <a:extLst>
              <a:ext uri="{FF2B5EF4-FFF2-40B4-BE49-F238E27FC236}">
                <a16:creationId xmlns:a16="http://schemas.microsoft.com/office/drawing/2014/main" id="{E0319408-037D-4A08-A38D-A56F53175478}"/>
              </a:ext>
            </a:extLst>
          </p:cNvPr>
          <p:cNvGraphicFramePr>
            <a:graphicFrameLocks noGrp="1"/>
          </p:cNvGraphicFramePr>
          <p:nvPr>
            <p:extLst>
              <p:ext uri="{D42A27DB-BD31-4B8C-83A1-F6EECF244321}">
                <p14:modId xmlns:p14="http://schemas.microsoft.com/office/powerpoint/2010/main" val="1534642407"/>
              </p:ext>
            </p:extLst>
          </p:nvPr>
        </p:nvGraphicFramePr>
        <p:xfrm>
          <a:off x="5201681" y="2153147"/>
          <a:ext cx="3723928" cy="1211405"/>
        </p:xfrm>
        <a:graphic>
          <a:graphicData uri="http://schemas.openxmlformats.org/drawingml/2006/table">
            <a:tbl>
              <a:tblPr/>
              <a:tblGrid>
                <a:gridCol w="734528">
                  <a:extLst>
                    <a:ext uri="{9D8B030D-6E8A-4147-A177-3AD203B41FA5}">
                      <a16:colId xmlns:a16="http://schemas.microsoft.com/office/drawing/2014/main" val="1973181756"/>
                    </a:ext>
                  </a:extLst>
                </a:gridCol>
                <a:gridCol w="752963">
                  <a:extLst>
                    <a:ext uri="{9D8B030D-6E8A-4147-A177-3AD203B41FA5}">
                      <a16:colId xmlns:a16="http://schemas.microsoft.com/office/drawing/2014/main" val="2349133842"/>
                    </a:ext>
                  </a:extLst>
                </a:gridCol>
                <a:gridCol w="745479">
                  <a:extLst>
                    <a:ext uri="{9D8B030D-6E8A-4147-A177-3AD203B41FA5}">
                      <a16:colId xmlns:a16="http://schemas.microsoft.com/office/drawing/2014/main" val="3756757218"/>
                    </a:ext>
                  </a:extLst>
                </a:gridCol>
                <a:gridCol w="745479">
                  <a:extLst>
                    <a:ext uri="{9D8B030D-6E8A-4147-A177-3AD203B41FA5}">
                      <a16:colId xmlns:a16="http://schemas.microsoft.com/office/drawing/2014/main" val="236212615"/>
                    </a:ext>
                  </a:extLst>
                </a:gridCol>
                <a:gridCol w="745479">
                  <a:extLst>
                    <a:ext uri="{9D8B030D-6E8A-4147-A177-3AD203B41FA5}">
                      <a16:colId xmlns:a16="http://schemas.microsoft.com/office/drawing/2014/main" val="2808513401"/>
                    </a:ext>
                  </a:extLst>
                </a:gridCol>
              </a:tblGrid>
              <a:tr h="153729">
                <a:tc>
                  <a:txBody>
                    <a:bodyPr/>
                    <a:lstStyle/>
                    <a:p>
                      <a:pPr algn="l" fontAlgn="b"/>
                      <a:endParaRPr lang="en-US" sz="700" b="0" i="0" u="none" strike="noStrike" dirty="0">
                        <a:solidFill>
                          <a:schemeClr val="bg1"/>
                        </a:solidFill>
                        <a:effectLst/>
                        <a:latin typeface="Arial"/>
                        <a:cs typeface="Arial"/>
                      </a:endParaRP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1</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2</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3</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Total</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3901717411"/>
                  </a:ext>
                </a:extLst>
              </a:tr>
              <a:tr h="235572">
                <a:tc>
                  <a:txBody>
                    <a:bodyPr/>
                    <a:lstStyle/>
                    <a:p>
                      <a:pPr lvl="0" algn="ctr">
                        <a:lnSpc>
                          <a:spcPct val="100000"/>
                        </a:lnSpc>
                        <a:buNone/>
                      </a:pPr>
                      <a:r>
                        <a:rPr lang="en-US" sz="900" b="1" i="0" u="none" strike="noStrike" dirty="0">
                          <a:solidFill>
                            <a:srgbClr val="0033A0"/>
                          </a:solidFill>
                          <a:effectLst/>
                          <a:latin typeface="Arial"/>
                          <a:cs typeface="Arial"/>
                        </a:rPr>
                        <a:t>Nationwide</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mn-lt"/>
                          <a:ea typeface="+mn-ea"/>
                          <a:cs typeface="Arial"/>
                        </a:rPr>
                        <a:t>$5,616,000</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831603374"/>
                  </a:ext>
                </a:extLst>
              </a:tr>
              <a:tr h="235572">
                <a:tc>
                  <a:txBody>
                    <a:bodyPr/>
                    <a:lstStyle/>
                    <a:p>
                      <a:pPr lvl="0" algn="ctr">
                        <a:lnSpc>
                          <a:spcPct val="100000"/>
                        </a:lnSpc>
                        <a:buNone/>
                      </a:pPr>
                      <a:r>
                        <a:rPr lang="en-US" sz="900" b="1" i="0" u="none" strike="noStrike" kern="1200" dirty="0">
                          <a:solidFill>
                            <a:srgbClr val="0033A0"/>
                          </a:solidFill>
                          <a:effectLst/>
                          <a:latin typeface="Arial"/>
                          <a:ea typeface="+mn-ea"/>
                          <a:cs typeface="Arial"/>
                        </a:rPr>
                        <a:t>Vendor</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$339,975</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mn-lt"/>
                          <a:ea typeface="+mn-ea"/>
                          <a:cs typeface="Arial"/>
                        </a:rPr>
                        <a:t>$339,975</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56876687"/>
                  </a:ext>
                </a:extLst>
              </a:tr>
              <a:tr h="235572">
                <a:tc>
                  <a:txBody>
                    <a:bodyPr/>
                    <a:lstStyle/>
                    <a:p>
                      <a:pPr lvl="0" algn="ctr">
                        <a:lnSpc>
                          <a:spcPct val="100000"/>
                        </a:lnSpc>
                        <a:buNone/>
                      </a:pPr>
                      <a:r>
                        <a:rPr lang="en-US" sz="900" b="1" i="0" u="none" strike="noStrike" dirty="0">
                          <a:solidFill>
                            <a:srgbClr val="0033A0"/>
                          </a:solidFill>
                          <a:effectLst/>
                          <a:latin typeface="Arial"/>
                          <a:cs typeface="Arial"/>
                        </a:rPr>
                        <a:t>Cognizant</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$2,452,000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$2,001,150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$1,936,800 </a:t>
                      </a:r>
                    </a:p>
                  </a:txBody>
                  <a:tcPr marL="6350" marR="6350" marT="6350" marB="0" anchor="b">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$ 6,389,950 </a:t>
                      </a:r>
                    </a:p>
                  </a:txBody>
                  <a:tcPr marL="6350" marR="6350" marT="6350" marB="0" anchor="b">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75486234"/>
                  </a:ext>
                </a:extLst>
              </a:tr>
              <a:tr h="350960">
                <a:tc>
                  <a:txBody>
                    <a:bodyPr/>
                    <a:lstStyle/>
                    <a:p>
                      <a:pPr algn="ctr" fontAlgn="b">
                        <a:lnSpc>
                          <a:spcPct val="100000"/>
                        </a:lnSpc>
                      </a:pPr>
                      <a:r>
                        <a:rPr lang="en-US" sz="900" b="1" i="0" u="none" strike="noStrike" kern="1200" dirty="0">
                          <a:solidFill>
                            <a:srgbClr val="0033A0"/>
                          </a:solidFill>
                          <a:effectLst/>
                          <a:latin typeface="Arial"/>
                          <a:ea typeface="+mn-ea"/>
                          <a:cs typeface="Arial"/>
                        </a:rPr>
                        <a:t>Total </a:t>
                      </a:r>
                      <a:endParaRPr lang="en-US" sz="700" b="0" i="0" u="none" strike="noStrike" kern="1200" dirty="0">
                        <a:solidFill>
                          <a:srgbClr val="0033A0"/>
                        </a:solidFill>
                        <a:effectLst/>
                        <a:latin typeface="Arial"/>
                        <a:ea typeface="+mn-ea"/>
                        <a:cs typeface="Arial"/>
                      </a:endParaRP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algn="ctr" rtl="0" fontAlgn="b"/>
                      <a:r>
                        <a:rPr lang="en-IN" sz="900" b="0" i="0" u="none" strike="noStrike" dirty="0">
                          <a:solidFill>
                            <a:srgbClr val="595959"/>
                          </a:solidFill>
                          <a:effectLst/>
                          <a:latin typeface="Arial" panose="020B0604020202020204" pitchFamily="34" charset="0"/>
                        </a:rPr>
                        <a:t>$4,663,975</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rtl="0" fontAlgn="b"/>
                      <a:r>
                        <a:rPr lang="en-IN" sz="900" b="0" i="0" u="none" strike="noStrike" dirty="0">
                          <a:solidFill>
                            <a:srgbClr val="595959"/>
                          </a:solidFill>
                          <a:effectLst/>
                          <a:latin typeface="Arial" panose="020B0604020202020204" pitchFamily="34" charset="0"/>
                        </a:rPr>
                        <a:t>$3,873,150</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rtl="0" fontAlgn="b"/>
                      <a:r>
                        <a:rPr lang="en-IN" sz="900" b="0" i="0" u="none" strike="noStrike" dirty="0">
                          <a:solidFill>
                            <a:srgbClr val="595959"/>
                          </a:solidFill>
                          <a:effectLst/>
                          <a:latin typeface="Arial" panose="020B0604020202020204" pitchFamily="34" charset="0"/>
                        </a:rPr>
                        <a:t>$3,808,800</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rtl="0" fontAlgn="b"/>
                      <a:r>
                        <a:rPr lang="en-IN" sz="900" b="0" i="0" u="none" strike="noStrike" dirty="0">
                          <a:solidFill>
                            <a:srgbClr val="595959"/>
                          </a:solidFill>
                          <a:effectLst/>
                          <a:latin typeface="Arial" panose="020B0604020202020204" pitchFamily="34" charset="0"/>
                        </a:rPr>
                        <a:t>$12,345,925</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3497798"/>
                  </a:ext>
                </a:extLst>
              </a:tr>
            </a:tbl>
          </a:graphicData>
        </a:graphic>
      </p:graphicFrame>
      <p:sp>
        <p:nvSpPr>
          <p:cNvPr id="22" name="TextBox 21">
            <a:extLst>
              <a:ext uri="{FF2B5EF4-FFF2-40B4-BE49-F238E27FC236}">
                <a16:creationId xmlns:a16="http://schemas.microsoft.com/office/drawing/2014/main" id="{E2D4D5BC-9E67-4CBF-88DA-17D68BBD3391}"/>
              </a:ext>
            </a:extLst>
          </p:cNvPr>
          <p:cNvSpPr txBox="1"/>
          <p:nvPr/>
        </p:nvSpPr>
        <p:spPr>
          <a:xfrm>
            <a:off x="5130998" y="1894241"/>
            <a:ext cx="2417115"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Proposed Nationwide QA Spend</a:t>
            </a:r>
          </a:p>
        </p:txBody>
      </p:sp>
    </p:spTree>
    <p:extLst>
      <p:ext uri="{BB962C8B-B14F-4D97-AF65-F5344CB8AC3E}">
        <p14:creationId xmlns:p14="http://schemas.microsoft.com/office/powerpoint/2010/main" val="313261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36EF552-EC31-4679-A34B-98D8216E9828}"/>
              </a:ext>
            </a:extLst>
          </p:cNvPr>
          <p:cNvSpPr txBox="1"/>
          <p:nvPr/>
        </p:nvSpPr>
        <p:spPr>
          <a:xfrm>
            <a:off x="227170" y="390362"/>
            <a:ext cx="2000791"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Resourcing</a:t>
            </a:r>
          </a:p>
        </p:txBody>
      </p:sp>
      <p:cxnSp>
        <p:nvCxnSpPr>
          <p:cNvPr id="13" name="Straight Connector 12">
            <a:extLst>
              <a:ext uri="{FF2B5EF4-FFF2-40B4-BE49-F238E27FC236}">
                <a16:creationId xmlns:a16="http://schemas.microsoft.com/office/drawing/2014/main" id="{4295ED46-D9DC-4599-920D-BD3F17823CF0}"/>
              </a:ext>
            </a:extLst>
          </p:cNvPr>
          <p:cNvCxnSpPr>
            <a:cxnSpLocks/>
          </p:cNvCxnSpPr>
          <p:nvPr/>
        </p:nvCxnSpPr>
        <p:spPr>
          <a:xfrm rot="16200000">
            <a:off x="4582207" y="-3943913"/>
            <a:ext cx="0" cy="8686800"/>
          </a:xfrm>
          <a:prstGeom prst="line">
            <a:avLst/>
          </a:prstGeom>
          <a:ln>
            <a:solidFill>
              <a:schemeClr val="bg1">
                <a:lumMod val="7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56224B-B76F-4982-8AD6-6E8E5AB3FDB4}"/>
              </a:ext>
            </a:extLst>
          </p:cNvPr>
          <p:cNvSpPr txBox="1"/>
          <p:nvPr/>
        </p:nvSpPr>
        <p:spPr>
          <a:xfrm>
            <a:off x="5130998" y="421319"/>
            <a:ext cx="2000791"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Current Nationwide QA Spend</a:t>
            </a:r>
          </a:p>
        </p:txBody>
      </p:sp>
      <p:sp>
        <p:nvSpPr>
          <p:cNvPr id="18" name="TextBox 17">
            <a:extLst>
              <a:ext uri="{FF2B5EF4-FFF2-40B4-BE49-F238E27FC236}">
                <a16:creationId xmlns:a16="http://schemas.microsoft.com/office/drawing/2014/main" id="{E58005A9-60A1-4FD8-A0F5-7AF344617977}"/>
              </a:ext>
            </a:extLst>
          </p:cNvPr>
          <p:cNvSpPr txBox="1"/>
          <p:nvPr/>
        </p:nvSpPr>
        <p:spPr>
          <a:xfrm>
            <a:off x="5130998" y="3487863"/>
            <a:ext cx="1078351"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3 Years View</a:t>
            </a:r>
          </a:p>
        </p:txBody>
      </p:sp>
      <p:graphicFrame>
        <p:nvGraphicFramePr>
          <p:cNvPr id="19" name="Table 18">
            <a:extLst>
              <a:ext uri="{FF2B5EF4-FFF2-40B4-BE49-F238E27FC236}">
                <a16:creationId xmlns:a16="http://schemas.microsoft.com/office/drawing/2014/main" id="{7AE1FE56-DCBE-4DC3-8A92-EF35ADE12F58}"/>
              </a:ext>
            </a:extLst>
          </p:cNvPr>
          <p:cNvGraphicFramePr>
            <a:graphicFrameLocks noGrp="1"/>
          </p:cNvGraphicFramePr>
          <p:nvPr/>
        </p:nvGraphicFramePr>
        <p:xfrm>
          <a:off x="5201680" y="638940"/>
          <a:ext cx="3723928" cy="1114469"/>
        </p:xfrm>
        <a:graphic>
          <a:graphicData uri="http://schemas.openxmlformats.org/drawingml/2006/table">
            <a:tbl>
              <a:tblPr/>
              <a:tblGrid>
                <a:gridCol w="734528">
                  <a:extLst>
                    <a:ext uri="{9D8B030D-6E8A-4147-A177-3AD203B41FA5}">
                      <a16:colId xmlns:a16="http://schemas.microsoft.com/office/drawing/2014/main" val="1973181756"/>
                    </a:ext>
                  </a:extLst>
                </a:gridCol>
                <a:gridCol w="752963">
                  <a:extLst>
                    <a:ext uri="{9D8B030D-6E8A-4147-A177-3AD203B41FA5}">
                      <a16:colId xmlns:a16="http://schemas.microsoft.com/office/drawing/2014/main" val="2349133842"/>
                    </a:ext>
                  </a:extLst>
                </a:gridCol>
                <a:gridCol w="745479">
                  <a:extLst>
                    <a:ext uri="{9D8B030D-6E8A-4147-A177-3AD203B41FA5}">
                      <a16:colId xmlns:a16="http://schemas.microsoft.com/office/drawing/2014/main" val="3756757218"/>
                    </a:ext>
                  </a:extLst>
                </a:gridCol>
                <a:gridCol w="745479">
                  <a:extLst>
                    <a:ext uri="{9D8B030D-6E8A-4147-A177-3AD203B41FA5}">
                      <a16:colId xmlns:a16="http://schemas.microsoft.com/office/drawing/2014/main" val="236212615"/>
                    </a:ext>
                  </a:extLst>
                </a:gridCol>
                <a:gridCol w="745479">
                  <a:extLst>
                    <a:ext uri="{9D8B030D-6E8A-4147-A177-3AD203B41FA5}">
                      <a16:colId xmlns:a16="http://schemas.microsoft.com/office/drawing/2014/main" val="2808513401"/>
                    </a:ext>
                  </a:extLst>
                </a:gridCol>
              </a:tblGrid>
              <a:tr h="156317">
                <a:tc>
                  <a:txBody>
                    <a:bodyPr/>
                    <a:lstStyle/>
                    <a:p>
                      <a:pPr algn="l" fontAlgn="b"/>
                      <a:endParaRPr lang="en-US" sz="700" b="0" i="0" u="none" strike="noStrike" dirty="0">
                        <a:solidFill>
                          <a:schemeClr val="bg1"/>
                        </a:solidFill>
                        <a:effectLst/>
                        <a:latin typeface="Arial"/>
                        <a:cs typeface="Arial"/>
                      </a:endParaRP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1</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2</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3</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Current</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3901717411"/>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Nationwide</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US" sz="900" b="0" i="0" u="none" strike="noStrike" kern="1200" dirty="0">
                          <a:solidFill>
                            <a:schemeClr val="tx2">
                              <a:lumMod val="65000"/>
                              <a:lumOff val="35000"/>
                            </a:schemeClr>
                          </a:solidFill>
                          <a:effectLst/>
                          <a:latin typeface="Arial"/>
                          <a:ea typeface="+mn-ea"/>
                          <a:cs typeface="Arial"/>
                        </a:rPr>
                        <a:t>$5,616,000</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831603374"/>
                  </a:ext>
                </a:extLst>
              </a:tr>
              <a:tr h="239538">
                <a:tc>
                  <a:txBody>
                    <a:bodyPr/>
                    <a:lstStyle/>
                    <a:p>
                      <a:pPr lvl="0" algn="ctr">
                        <a:lnSpc>
                          <a:spcPct val="100000"/>
                        </a:lnSpc>
                        <a:buNone/>
                      </a:pPr>
                      <a:r>
                        <a:rPr lang="en-US" sz="900" b="1" i="0" u="none" strike="noStrike" kern="1200" dirty="0">
                          <a:solidFill>
                            <a:srgbClr val="0033A0"/>
                          </a:solidFill>
                          <a:effectLst/>
                          <a:latin typeface="Arial"/>
                          <a:ea typeface="+mn-ea"/>
                          <a:cs typeface="Arial"/>
                        </a:rPr>
                        <a:t>Vendor</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$2,556,900</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$2,556,900</a:t>
                      </a:r>
                    </a:p>
                  </a:txBody>
                  <a:tcPr marL="6350" marR="6350" marT="635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$2,556,900</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$7,670,700 </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56876687"/>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Cognizant</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$648,768</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$648,768</a:t>
                      </a:r>
                    </a:p>
                  </a:txBody>
                  <a:tcPr marL="6350" marR="6350" marT="6350" marB="0" anchor="ctr">
                    <a:lnL w="9524">
                      <a:solidFill>
                        <a:schemeClr val="bg2">
                          <a:lumMod val="75000"/>
                        </a:schemeClr>
                      </a:solidFill>
                    </a:lnL>
                    <a:lnR w="9524">
                      <a:solidFill>
                        <a:schemeClr val="bg2">
                          <a:lumMod val="75000"/>
                        </a:schemeClr>
                      </a:solidFill>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$648,768</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$1,946,304 </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75486234"/>
                  </a:ext>
                </a:extLst>
              </a:tr>
              <a:tr h="239538">
                <a:tc>
                  <a:txBody>
                    <a:bodyPr/>
                    <a:lstStyle/>
                    <a:p>
                      <a:pPr algn="ctr" fontAlgn="b">
                        <a:lnSpc>
                          <a:spcPct val="100000"/>
                        </a:lnSpc>
                      </a:pPr>
                      <a:r>
                        <a:rPr lang="en-US" sz="900" b="1" i="0" u="none" strike="noStrike" kern="1200" dirty="0">
                          <a:solidFill>
                            <a:srgbClr val="0033A0"/>
                          </a:solidFill>
                          <a:effectLst/>
                          <a:latin typeface="Arial"/>
                          <a:ea typeface="+mn-ea"/>
                          <a:cs typeface="Arial"/>
                        </a:rPr>
                        <a:t>Total</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$5,077,668 </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$5,077,668 </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$5,077,668 </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$15,233,004 </a:t>
                      </a:r>
                    </a:p>
                  </a:txBody>
                  <a:tcPr marL="0" marR="0" marT="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extLst>
                  <a:ext uri="{0D108BD9-81ED-4DB2-BD59-A6C34878D82A}">
                    <a16:rowId xmlns:a16="http://schemas.microsoft.com/office/drawing/2014/main" val="13497798"/>
                  </a:ext>
                </a:extLst>
              </a:tr>
            </a:tbl>
          </a:graphicData>
        </a:graphic>
      </p:graphicFrame>
      <p:sp>
        <p:nvSpPr>
          <p:cNvPr id="21" name="TextBox 20">
            <a:extLst>
              <a:ext uri="{FF2B5EF4-FFF2-40B4-BE49-F238E27FC236}">
                <a16:creationId xmlns:a16="http://schemas.microsoft.com/office/drawing/2014/main" id="{D963E33A-65F6-4597-BA6B-C12C33D23D6C}"/>
              </a:ext>
            </a:extLst>
          </p:cNvPr>
          <p:cNvSpPr txBox="1"/>
          <p:nvPr/>
        </p:nvSpPr>
        <p:spPr>
          <a:xfrm>
            <a:off x="289761" y="3461010"/>
            <a:ext cx="2000791" cy="253916"/>
          </a:xfrm>
          <a:prstGeom prst="rect">
            <a:avLst/>
          </a:prstGeom>
          <a:noFill/>
        </p:spPr>
        <p:txBody>
          <a:bodyPr wrap="square">
            <a:spAutoFit/>
          </a:bodyPr>
          <a:lstStyle/>
          <a:p>
            <a:pPr>
              <a:spcAft>
                <a:spcPts val="600"/>
              </a:spcAft>
              <a:defRPr/>
            </a:pPr>
            <a:r>
              <a:rPr lang="en-US" sz="1050" b="1" dirty="0">
                <a:solidFill>
                  <a:schemeClr val="tx2">
                    <a:lumMod val="50000"/>
                    <a:lumOff val="50000"/>
                  </a:schemeClr>
                </a:solidFill>
                <a:latin typeface="Arial" panose="020B0604020202020204" pitchFamily="34" charset="0"/>
                <a:cs typeface="Arial" panose="020B0604020202020204" pitchFamily="34" charset="0"/>
              </a:rPr>
              <a:t>Key Callouts:</a:t>
            </a:r>
          </a:p>
        </p:txBody>
      </p:sp>
      <p:sp>
        <p:nvSpPr>
          <p:cNvPr id="22" name="TextBox 21">
            <a:extLst>
              <a:ext uri="{FF2B5EF4-FFF2-40B4-BE49-F238E27FC236}">
                <a16:creationId xmlns:a16="http://schemas.microsoft.com/office/drawing/2014/main" id="{E2D4D5BC-9E67-4CBF-88DA-17D68BBD3391}"/>
              </a:ext>
            </a:extLst>
          </p:cNvPr>
          <p:cNvSpPr txBox="1"/>
          <p:nvPr/>
        </p:nvSpPr>
        <p:spPr>
          <a:xfrm>
            <a:off x="5130998" y="1894241"/>
            <a:ext cx="2417115"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Proposed Nationwide QA Spend</a:t>
            </a:r>
          </a:p>
        </p:txBody>
      </p:sp>
      <p:sp>
        <p:nvSpPr>
          <p:cNvPr id="23" name="Title 1">
            <a:extLst>
              <a:ext uri="{FF2B5EF4-FFF2-40B4-BE49-F238E27FC236}">
                <a16:creationId xmlns:a16="http://schemas.microsoft.com/office/drawing/2014/main" id="{99961D06-9E69-474D-85F5-3049A9116DB1}"/>
              </a:ext>
            </a:extLst>
          </p:cNvPr>
          <p:cNvSpPr>
            <a:spLocks noGrp="1"/>
          </p:cNvSpPr>
          <p:nvPr>
            <p:ph type="title"/>
          </p:nvPr>
        </p:nvSpPr>
        <p:spPr>
          <a:xfrm>
            <a:off x="133142" y="93174"/>
            <a:ext cx="8874671" cy="388391"/>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Financial Model Option 2 – </a:t>
            </a:r>
            <a:r>
              <a:rPr lang="en-US" sz="1100" dirty="0">
                <a:solidFill>
                  <a:schemeClr val="tx2"/>
                </a:solidFill>
                <a:latin typeface="Lato light"/>
                <a:ea typeface="Lato light"/>
                <a:cs typeface="Lato light"/>
              </a:rPr>
              <a:t>Vendor resources stays until 6 Months &amp; Risk is mitigated through longer KT</a:t>
            </a:r>
          </a:p>
        </p:txBody>
      </p:sp>
      <p:graphicFrame>
        <p:nvGraphicFramePr>
          <p:cNvPr id="24" name="Table 23">
            <a:extLst>
              <a:ext uri="{FF2B5EF4-FFF2-40B4-BE49-F238E27FC236}">
                <a16:creationId xmlns:a16="http://schemas.microsoft.com/office/drawing/2014/main" id="{1292B438-F0C8-4D8F-B9D9-2C5997516C72}"/>
              </a:ext>
            </a:extLst>
          </p:cNvPr>
          <p:cNvGraphicFramePr>
            <a:graphicFrameLocks noGrp="1"/>
          </p:cNvGraphicFramePr>
          <p:nvPr>
            <p:extLst>
              <p:ext uri="{D42A27DB-BD31-4B8C-83A1-F6EECF244321}">
                <p14:modId xmlns:p14="http://schemas.microsoft.com/office/powerpoint/2010/main" val="2923613066"/>
              </p:ext>
            </p:extLst>
          </p:nvPr>
        </p:nvGraphicFramePr>
        <p:xfrm>
          <a:off x="176098" y="834813"/>
          <a:ext cx="4805462" cy="1658268"/>
        </p:xfrm>
        <a:graphic>
          <a:graphicData uri="http://schemas.openxmlformats.org/drawingml/2006/table">
            <a:tbl>
              <a:tblPr firstRow="1" firstCol="1" bandRow="1"/>
              <a:tblGrid>
                <a:gridCol w="611606">
                  <a:extLst>
                    <a:ext uri="{9D8B030D-6E8A-4147-A177-3AD203B41FA5}">
                      <a16:colId xmlns:a16="http://schemas.microsoft.com/office/drawing/2014/main" val="2806753141"/>
                    </a:ext>
                  </a:extLst>
                </a:gridCol>
                <a:gridCol w="349488">
                  <a:extLst>
                    <a:ext uri="{9D8B030D-6E8A-4147-A177-3AD203B41FA5}">
                      <a16:colId xmlns:a16="http://schemas.microsoft.com/office/drawing/2014/main" val="800055938"/>
                    </a:ext>
                  </a:extLst>
                </a:gridCol>
                <a:gridCol w="349488">
                  <a:extLst>
                    <a:ext uri="{9D8B030D-6E8A-4147-A177-3AD203B41FA5}">
                      <a16:colId xmlns:a16="http://schemas.microsoft.com/office/drawing/2014/main" val="2062710931"/>
                    </a:ext>
                  </a:extLst>
                </a:gridCol>
                <a:gridCol w="349488">
                  <a:extLst>
                    <a:ext uri="{9D8B030D-6E8A-4147-A177-3AD203B41FA5}">
                      <a16:colId xmlns:a16="http://schemas.microsoft.com/office/drawing/2014/main" val="3389460133"/>
                    </a:ext>
                  </a:extLst>
                </a:gridCol>
                <a:gridCol w="349488">
                  <a:extLst>
                    <a:ext uri="{9D8B030D-6E8A-4147-A177-3AD203B41FA5}">
                      <a16:colId xmlns:a16="http://schemas.microsoft.com/office/drawing/2014/main" val="1122069863"/>
                    </a:ext>
                  </a:extLst>
                </a:gridCol>
                <a:gridCol w="349488">
                  <a:extLst>
                    <a:ext uri="{9D8B030D-6E8A-4147-A177-3AD203B41FA5}">
                      <a16:colId xmlns:a16="http://schemas.microsoft.com/office/drawing/2014/main" val="1554116733"/>
                    </a:ext>
                  </a:extLst>
                </a:gridCol>
                <a:gridCol w="349488">
                  <a:extLst>
                    <a:ext uri="{9D8B030D-6E8A-4147-A177-3AD203B41FA5}">
                      <a16:colId xmlns:a16="http://schemas.microsoft.com/office/drawing/2014/main" val="959490256"/>
                    </a:ext>
                  </a:extLst>
                </a:gridCol>
                <a:gridCol w="349488">
                  <a:extLst>
                    <a:ext uri="{9D8B030D-6E8A-4147-A177-3AD203B41FA5}">
                      <a16:colId xmlns:a16="http://schemas.microsoft.com/office/drawing/2014/main" val="1701517806"/>
                    </a:ext>
                  </a:extLst>
                </a:gridCol>
                <a:gridCol w="349488">
                  <a:extLst>
                    <a:ext uri="{9D8B030D-6E8A-4147-A177-3AD203B41FA5}">
                      <a16:colId xmlns:a16="http://schemas.microsoft.com/office/drawing/2014/main" val="2636952508"/>
                    </a:ext>
                  </a:extLst>
                </a:gridCol>
                <a:gridCol w="349488">
                  <a:extLst>
                    <a:ext uri="{9D8B030D-6E8A-4147-A177-3AD203B41FA5}">
                      <a16:colId xmlns:a16="http://schemas.microsoft.com/office/drawing/2014/main" val="3124829598"/>
                    </a:ext>
                  </a:extLst>
                </a:gridCol>
                <a:gridCol w="349488">
                  <a:extLst>
                    <a:ext uri="{9D8B030D-6E8A-4147-A177-3AD203B41FA5}">
                      <a16:colId xmlns:a16="http://schemas.microsoft.com/office/drawing/2014/main" val="2678625507"/>
                    </a:ext>
                  </a:extLst>
                </a:gridCol>
                <a:gridCol w="349488">
                  <a:extLst>
                    <a:ext uri="{9D8B030D-6E8A-4147-A177-3AD203B41FA5}">
                      <a16:colId xmlns:a16="http://schemas.microsoft.com/office/drawing/2014/main" val="3352096949"/>
                    </a:ext>
                  </a:extLst>
                </a:gridCol>
                <a:gridCol w="349488">
                  <a:extLst>
                    <a:ext uri="{9D8B030D-6E8A-4147-A177-3AD203B41FA5}">
                      <a16:colId xmlns:a16="http://schemas.microsoft.com/office/drawing/2014/main" val="2604957588"/>
                    </a:ext>
                  </a:extLst>
                </a:gridCol>
              </a:tblGrid>
              <a:tr h="0">
                <a:tc gridSpan="2">
                  <a:txBody>
                    <a:bodyPr/>
                    <a:lstStyle/>
                    <a:p>
                      <a:r>
                        <a:rPr lang="en-IN" sz="700" dirty="0">
                          <a:effectLst/>
                          <a:latin typeface="Arial" panose="020B0604020202020204" pitchFamily="34" charset="0"/>
                          <a:ea typeface="Calibri" panose="020F0502020204030204" pitchFamily="34" charset="0"/>
                        </a:rPr>
                        <a:t> </a:t>
                      </a:r>
                      <a:endParaRPr lang="en-IN" sz="7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A0"/>
                    </a:solidFill>
                  </a:tcPr>
                </a:tc>
                <a:tc hMerge="1">
                  <a:txBody>
                    <a:bodyPr/>
                    <a:lstStyle/>
                    <a:p>
                      <a:endParaRPr lang="en-IN"/>
                    </a:p>
                  </a:txBody>
                  <a:tcPr/>
                </a:tc>
                <a:tc gridSpan="7">
                  <a:txBody>
                    <a:bodyPr/>
                    <a:lstStyle/>
                    <a:p>
                      <a:pPr algn="ctr"/>
                      <a:r>
                        <a:rPr lang="en-IN" sz="700" dirty="0">
                          <a:solidFill>
                            <a:srgbClr val="FFFFFF"/>
                          </a:solidFill>
                          <a:effectLst/>
                          <a:latin typeface="Calibri" panose="020F0502020204030204" pitchFamily="34" charset="0"/>
                          <a:ea typeface="Calibri" panose="020F0502020204030204" pitchFamily="34" charset="0"/>
                        </a:rPr>
                        <a:t>Year 1</a:t>
                      </a:r>
                      <a:endParaRPr lang="en-IN" sz="700" dirty="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A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3">
                  <a:txBody>
                    <a:bodyPr/>
                    <a:lstStyle/>
                    <a:p>
                      <a:pPr algn="ctr"/>
                      <a:r>
                        <a:rPr lang="en-IN" sz="700">
                          <a:solidFill>
                            <a:srgbClr val="FFFFFF"/>
                          </a:solidFill>
                          <a:effectLst/>
                          <a:latin typeface="Calibri" panose="020F0502020204030204" pitchFamily="34" charset="0"/>
                          <a:ea typeface="Calibri" panose="020F0502020204030204" pitchFamily="34" charset="0"/>
                        </a:rPr>
                        <a:t>Year 2</a:t>
                      </a:r>
                      <a:endParaRPr lang="en-IN" sz="70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A0"/>
                    </a:solidFill>
                  </a:tcPr>
                </a:tc>
                <a:tc hMerge="1">
                  <a:txBody>
                    <a:bodyPr/>
                    <a:lstStyle/>
                    <a:p>
                      <a:endParaRPr lang="en-IN"/>
                    </a:p>
                  </a:txBody>
                  <a:tcPr/>
                </a:tc>
                <a:tc hMerge="1">
                  <a:txBody>
                    <a:bodyPr/>
                    <a:lstStyle/>
                    <a:p>
                      <a:endParaRPr lang="en-IN"/>
                    </a:p>
                  </a:txBody>
                  <a:tcPr/>
                </a:tc>
                <a:tc>
                  <a:txBody>
                    <a:bodyPr/>
                    <a:lstStyle/>
                    <a:p>
                      <a:pPr algn="ctr"/>
                      <a:r>
                        <a:rPr lang="en-IN" sz="700" dirty="0">
                          <a:solidFill>
                            <a:srgbClr val="FFFFFF"/>
                          </a:solidFill>
                          <a:effectLst/>
                          <a:latin typeface="Calibri" panose="020F0502020204030204" pitchFamily="34" charset="0"/>
                          <a:ea typeface="Calibri" panose="020F0502020204030204" pitchFamily="34" charset="0"/>
                        </a:rPr>
                        <a:t>Year 3</a:t>
                      </a:r>
                      <a:endParaRPr lang="en-IN" sz="700" dirty="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A0"/>
                    </a:solidFill>
                  </a:tcPr>
                </a:tc>
                <a:extLst>
                  <a:ext uri="{0D108BD9-81ED-4DB2-BD59-A6C34878D82A}">
                    <a16:rowId xmlns:a16="http://schemas.microsoft.com/office/drawing/2014/main" val="1719886659"/>
                  </a:ext>
                </a:extLst>
              </a:tr>
              <a:tr h="205494">
                <a:tc rowSpan="2">
                  <a:txBody>
                    <a:bodyPr/>
                    <a:lstStyle/>
                    <a:p>
                      <a:pPr algn="ctr"/>
                      <a:r>
                        <a:rPr lang="en-IN" sz="700" b="1">
                          <a:solidFill>
                            <a:srgbClr val="FFFFFF"/>
                          </a:solidFill>
                          <a:effectLst/>
                          <a:latin typeface="Calibri" panose="020F0502020204030204" pitchFamily="34" charset="0"/>
                          <a:ea typeface="Calibri" panose="020F0502020204030204" pitchFamily="34" charset="0"/>
                        </a:rPr>
                        <a:t>Type</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a:solidFill>
                            <a:srgbClr val="FFFFFF"/>
                          </a:solidFill>
                          <a:effectLst/>
                          <a:latin typeface="Calibri" panose="020F0502020204030204" pitchFamily="34" charset="0"/>
                          <a:ea typeface="Calibri" panose="020F0502020204030204" pitchFamily="34" charset="0"/>
                        </a:rPr>
                        <a:t>Current</a:t>
                      </a:r>
                      <a:endParaRPr lang="en-IN" sz="80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Month </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Month </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Month</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 Mon</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Mon</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Mon</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Mon</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Mon</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Mon</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Mon</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Mon</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extLst>
                  <a:ext uri="{0D108BD9-81ED-4DB2-BD59-A6C34878D82A}">
                    <a16:rowId xmlns:a16="http://schemas.microsoft.com/office/drawing/2014/main" val="184898377"/>
                  </a:ext>
                </a:extLst>
              </a:tr>
              <a:tr h="104580">
                <a:tc vMerge="1">
                  <a:txBody>
                    <a:bodyPr/>
                    <a:lstStyle/>
                    <a:p>
                      <a:endParaRPr lang="en-IN"/>
                    </a:p>
                  </a:txBody>
                  <a:tcPr/>
                </a:tc>
                <a:tc>
                  <a:txBody>
                    <a:bodyPr/>
                    <a:lstStyle/>
                    <a:p>
                      <a:pPr algn="ctr"/>
                      <a:r>
                        <a:rPr lang="en-IN" sz="700">
                          <a:solidFill>
                            <a:srgbClr val="FFFFFF"/>
                          </a:solidFill>
                          <a:effectLst/>
                          <a:latin typeface="Calibri" panose="020F0502020204030204" pitchFamily="34" charset="0"/>
                          <a:ea typeface="Calibri" panose="020F0502020204030204" pitchFamily="34" charset="0"/>
                        </a:rPr>
                        <a:t>Year</a:t>
                      </a:r>
                      <a:endParaRPr lang="en-IN" sz="80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1 </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2</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3,4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6</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7-9</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10-12</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13-15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16-18</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19-24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25-36</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a:noFill/>
                    </a:lnB>
                    <a:solidFill>
                      <a:srgbClr val="0033A0"/>
                    </a:solidFill>
                  </a:tcPr>
                </a:tc>
                <a:extLst>
                  <a:ext uri="{0D108BD9-81ED-4DB2-BD59-A6C34878D82A}">
                    <a16:rowId xmlns:a16="http://schemas.microsoft.com/office/drawing/2014/main" val="3305041680"/>
                  </a:ext>
                </a:extLst>
              </a:tr>
              <a:tr h="157929">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Nationwide</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117380937"/>
                  </a:ext>
                </a:extLst>
              </a:tr>
              <a:tr h="146143">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Vendor On.</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8</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8</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4</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2554517383"/>
                  </a:ext>
                </a:extLst>
              </a:tr>
              <a:tr h="159752">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GSP Onsite</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983581109"/>
                  </a:ext>
                </a:extLst>
              </a:tr>
              <a:tr h="158124">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GSP Off.</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7</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7</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805565668"/>
                  </a:ext>
                </a:extLst>
              </a:tr>
              <a:tr h="234851">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Cognizant Onsite</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US" sz="800" dirty="0">
                          <a:solidFill>
                            <a:srgbClr val="000000"/>
                          </a:solidFill>
                          <a:effectLst/>
                          <a:latin typeface="Calibri" panose="020F0502020204030204" pitchFamily="34" charset="0"/>
                          <a:ea typeface="Calibri" panose="020F0502020204030204" pitchFamily="34" charset="0"/>
                        </a:rPr>
                        <a:t>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2297734584"/>
                  </a:ext>
                </a:extLst>
              </a:tr>
              <a:tr h="234851">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Cognizant Offshore</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11</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8</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14</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21</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23</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443805922"/>
                  </a:ext>
                </a:extLst>
              </a:tr>
              <a:tr h="118446">
                <a:tc>
                  <a:txBody>
                    <a:bodyPr/>
                    <a:lstStyle/>
                    <a:p>
                      <a:pPr algn="ctr"/>
                      <a:r>
                        <a:rPr lang="en-IN" sz="800" dirty="0">
                          <a:solidFill>
                            <a:srgbClr val="FFFFFF"/>
                          </a:solidFill>
                          <a:effectLst/>
                          <a:latin typeface="Calibri" panose="020F0502020204030204" pitchFamily="34" charset="0"/>
                          <a:ea typeface="Calibri" panose="020F0502020204030204" pitchFamily="34" charset="0"/>
                        </a:rPr>
                        <a:t>Total</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48</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42</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41</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41</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extLst>
                  <a:ext uri="{0D108BD9-81ED-4DB2-BD59-A6C34878D82A}">
                    <a16:rowId xmlns:a16="http://schemas.microsoft.com/office/drawing/2014/main" val="3359285904"/>
                  </a:ext>
                </a:extLst>
              </a:tr>
            </a:tbl>
          </a:graphicData>
        </a:graphic>
      </p:graphicFrame>
      <p:graphicFrame>
        <p:nvGraphicFramePr>
          <p:cNvPr id="25" name="Table 24">
            <a:extLst>
              <a:ext uri="{FF2B5EF4-FFF2-40B4-BE49-F238E27FC236}">
                <a16:creationId xmlns:a16="http://schemas.microsoft.com/office/drawing/2014/main" id="{B05E3289-D6C1-4220-9D81-A738D097F642}"/>
              </a:ext>
            </a:extLst>
          </p:cNvPr>
          <p:cNvGraphicFramePr>
            <a:graphicFrameLocks noGrp="1"/>
          </p:cNvGraphicFramePr>
          <p:nvPr>
            <p:extLst>
              <p:ext uri="{D42A27DB-BD31-4B8C-83A1-F6EECF244321}">
                <p14:modId xmlns:p14="http://schemas.microsoft.com/office/powerpoint/2010/main" val="1379843562"/>
              </p:ext>
            </p:extLst>
          </p:nvPr>
        </p:nvGraphicFramePr>
        <p:xfrm>
          <a:off x="162559" y="2556712"/>
          <a:ext cx="3876400" cy="909574"/>
        </p:xfrm>
        <a:graphic>
          <a:graphicData uri="http://schemas.openxmlformats.org/drawingml/2006/table">
            <a:tbl>
              <a:tblPr/>
              <a:tblGrid>
                <a:gridCol w="775280">
                  <a:extLst>
                    <a:ext uri="{9D8B030D-6E8A-4147-A177-3AD203B41FA5}">
                      <a16:colId xmlns:a16="http://schemas.microsoft.com/office/drawing/2014/main" val="1747243491"/>
                    </a:ext>
                  </a:extLst>
                </a:gridCol>
                <a:gridCol w="775280">
                  <a:extLst>
                    <a:ext uri="{9D8B030D-6E8A-4147-A177-3AD203B41FA5}">
                      <a16:colId xmlns:a16="http://schemas.microsoft.com/office/drawing/2014/main" val="2233863764"/>
                    </a:ext>
                  </a:extLst>
                </a:gridCol>
                <a:gridCol w="775280">
                  <a:extLst>
                    <a:ext uri="{9D8B030D-6E8A-4147-A177-3AD203B41FA5}">
                      <a16:colId xmlns:a16="http://schemas.microsoft.com/office/drawing/2014/main" val="1927010465"/>
                    </a:ext>
                  </a:extLst>
                </a:gridCol>
                <a:gridCol w="775280">
                  <a:extLst>
                    <a:ext uri="{9D8B030D-6E8A-4147-A177-3AD203B41FA5}">
                      <a16:colId xmlns:a16="http://schemas.microsoft.com/office/drawing/2014/main" val="3760977569"/>
                    </a:ext>
                  </a:extLst>
                </a:gridCol>
                <a:gridCol w="775280">
                  <a:extLst>
                    <a:ext uri="{9D8B030D-6E8A-4147-A177-3AD203B41FA5}">
                      <a16:colId xmlns:a16="http://schemas.microsoft.com/office/drawing/2014/main" val="3965759012"/>
                    </a:ext>
                  </a:extLst>
                </a:gridCol>
              </a:tblGrid>
              <a:tr h="155194">
                <a:tc>
                  <a:txBody>
                    <a:bodyPr/>
                    <a:lstStyle/>
                    <a:p>
                      <a:pPr algn="ctr" fontAlgn="ctr"/>
                      <a:r>
                        <a:rPr lang="en-US" sz="800" b="0" i="0" u="none" strike="noStrike" dirty="0">
                          <a:solidFill>
                            <a:schemeClr val="bg1"/>
                          </a:solidFill>
                          <a:effectLst/>
                          <a:latin typeface="Arial"/>
                          <a:cs typeface="Arial"/>
                        </a:rPr>
                        <a:t>Parameters</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Current</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1</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2</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3</a:t>
                      </a:r>
                    </a:p>
                  </a:txBody>
                  <a:tcPr marL="6350" marR="6350" marT="6350" marB="0" anchor="ctr">
                    <a:lnL w="9525" cap="flat" cmpd="sng" algn="ctr">
                      <a:solidFill>
                        <a:schemeClr val="bg2">
                          <a:lumMod val="75000"/>
                        </a:schemeClr>
                      </a:solidFill>
                      <a:prstDash val="solid"/>
                      <a:round/>
                      <a:headEnd type="none" w="med" len="med"/>
                      <a:tailEnd type="none" w="med" len="med"/>
                    </a:lnL>
                    <a:lnR w="9524">
                      <a:solidFill>
                        <a:schemeClr val="bg2">
                          <a:lumMod val="75000"/>
                        </a:schemeClr>
                      </a:solidFill>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2291215584"/>
                  </a:ext>
                </a:extLst>
              </a:tr>
              <a:tr h="251460">
                <a:tc>
                  <a:txBody>
                    <a:bodyPr/>
                    <a:lstStyle/>
                    <a:p>
                      <a:pPr lvl="0" algn="ctr">
                        <a:buNone/>
                      </a:pPr>
                      <a:r>
                        <a:rPr lang="en-US" sz="800" b="0" i="0" u="none" strike="noStrike" dirty="0">
                          <a:solidFill>
                            <a:srgbClr val="0033A0"/>
                          </a:solidFill>
                          <a:effectLst/>
                          <a:latin typeface="Arial"/>
                          <a:cs typeface="Arial"/>
                        </a:rPr>
                        <a:t>Offshore Leverage %</a:t>
                      </a:r>
                    </a:p>
                  </a:txBody>
                  <a:tcPr marL="0" marR="0" marT="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33.33%</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48.50%</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 58.68%</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58.54%</a:t>
                      </a:r>
                    </a:p>
                  </a:txBody>
                  <a:tcPr marL="0" marR="0" marT="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682450395"/>
                  </a:ext>
                </a:extLst>
              </a:tr>
              <a:tr h="251460">
                <a:tc>
                  <a:txBody>
                    <a:bodyPr/>
                    <a:lstStyle/>
                    <a:p>
                      <a:pPr lvl="0" algn="ctr">
                        <a:buNone/>
                      </a:pPr>
                      <a:r>
                        <a:rPr lang="en-US" sz="800" b="0" i="0" u="none" strike="noStrike" dirty="0">
                          <a:solidFill>
                            <a:srgbClr val="0033A0"/>
                          </a:solidFill>
                          <a:effectLst/>
                          <a:latin typeface="Arial"/>
                          <a:cs typeface="Arial"/>
                        </a:rPr>
                        <a:t>Resource Optimization%</a:t>
                      </a:r>
                    </a:p>
                  </a:txBody>
                  <a:tcPr marL="0" marR="0" marT="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NA</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2.20%</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 14.72%</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14.79%</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16589547"/>
                  </a:ext>
                </a:extLst>
              </a:tr>
              <a:tr h="251460">
                <a:tc>
                  <a:txBody>
                    <a:bodyPr/>
                    <a:lstStyle/>
                    <a:p>
                      <a:pPr lvl="0" algn="ctr">
                        <a:buNone/>
                      </a:pPr>
                      <a:r>
                        <a:rPr lang="en-US" sz="800" b="0" i="0" u="none" strike="noStrike" dirty="0">
                          <a:solidFill>
                            <a:srgbClr val="0033A0"/>
                          </a:solidFill>
                          <a:effectLst/>
                          <a:latin typeface="Arial"/>
                          <a:cs typeface="Arial"/>
                        </a:rPr>
                        <a:t>Cost Optimization%</a:t>
                      </a:r>
                    </a:p>
                  </a:txBody>
                  <a:tcPr marL="0" marR="0" marT="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algn="ctr" fontAlgn="ctr"/>
                      <a:r>
                        <a:rPr lang="en-US" sz="800" b="0" i="0" u="none" strike="noStrike" dirty="0">
                          <a:solidFill>
                            <a:schemeClr val="tx2">
                              <a:lumMod val="65000"/>
                              <a:lumOff val="35000"/>
                            </a:schemeClr>
                          </a:solidFill>
                          <a:effectLst/>
                          <a:latin typeface="Arial"/>
                          <a:cs typeface="Arial"/>
                        </a:rPr>
                        <a:t>NA</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algn="ctr" defTabSz="914400" rtl="0" eaLnBrk="1" fontAlgn="ctr" latinLnBrk="0" hangingPunct="1"/>
                      <a:r>
                        <a:rPr lang="en-US" sz="800" b="0" i="0" u="none" strike="noStrike" kern="1200" dirty="0">
                          <a:solidFill>
                            <a:schemeClr val="tx2">
                              <a:lumMod val="65000"/>
                              <a:lumOff val="35000"/>
                            </a:schemeClr>
                          </a:solidFill>
                          <a:effectLst/>
                          <a:latin typeface="Arial"/>
                          <a:ea typeface="+mn-ea"/>
                          <a:cs typeface="Arial"/>
                        </a:rPr>
                        <a:t>3.00%</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algn="ctr" defTabSz="914400" rtl="0" eaLnBrk="1" fontAlgn="ctr" latinLnBrk="0" hangingPunct="1"/>
                      <a:r>
                        <a:rPr lang="en-US" sz="800" b="0" i="0" u="none" strike="noStrike" kern="1200" dirty="0">
                          <a:solidFill>
                            <a:schemeClr val="tx2">
                              <a:lumMod val="65000"/>
                              <a:lumOff val="35000"/>
                            </a:schemeClr>
                          </a:solidFill>
                          <a:effectLst/>
                          <a:latin typeface="Arial"/>
                          <a:ea typeface="+mn-ea"/>
                          <a:cs typeface="Arial"/>
                        </a:rPr>
                        <a:t> 9.00%</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algn="ctr" defTabSz="914400" rtl="0" eaLnBrk="1" fontAlgn="ctr" latinLnBrk="0" hangingPunct="1"/>
                      <a:r>
                        <a:rPr lang="en-US" sz="800" b="0" i="0" u="none" strike="noStrike" kern="1200" dirty="0">
                          <a:solidFill>
                            <a:schemeClr val="tx2">
                              <a:lumMod val="65000"/>
                              <a:lumOff val="35000"/>
                            </a:schemeClr>
                          </a:solidFill>
                          <a:effectLst/>
                          <a:latin typeface="Arial"/>
                          <a:ea typeface="+mn-ea"/>
                          <a:cs typeface="Arial"/>
                        </a:rPr>
                        <a:t>10.2%</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extLst>
                  <a:ext uri="{0D108BD9-81ED-4DB2-BD59-A6C34878D82A}">
                    <a16:rowId xmlns:a16="http://schemas.microsoft.com/office/drawing/2014/main" val="2246799708"/>
                  </a:ext>
                </a:extLst>
              </a:tr>
            </a:tbl>
          </a:graphicData>
        </a:graphic>
      </p:graphicFrame>
      <p:sp>
        <p:nvSpPr>
          <p:cNvPr id="26" name="TextBox 25">
            <a:extLst>
              <a:ext uri="{FF2B5EF4-FFF2-40B4-BE49-F238E27FC236}">
                <a16:creationId xmlns:a16="http://schemas.microsoft.com/office/drawing/2014/main" id="{147CA776-7256-444A-9022-AC4A80D3DDA1}"/>
              </a:ext>
            </a:extLst>
          </p:cNvPr>
          <p:cNvSpPr txBox="1"/>
          <p:nvPr/>
        </p:nvSpPr>
        <p:spPr>
          <a:xfrm>
            <a:off x="202829" y="3699840"/>
            <a:ext cx="4316244" cy="461665"/>
          </a:xfrm>
          <a:prstGeom prst="rect">
            <a:avLst/>
          </a:prstGeom>
          <a:noFill/>
        </p:spPr>
        <p:txBody>
          <a:bodyPr wrap="square">
            <a:spAutoFit/>
          </a:bodyPr>
          <a:lstStyle/>
          <a:p>
            <a:pPr marL="169859" indent="-169859">
              <a:buFont typeface="Arial" panose="020B0604020202020204" pitchFamily="34" charset="0"/>
              <a:buChar char="•"/>
            </a:pPr>
            <a:r>
              <a:rPr lang="en-US" sz="800" dirty="0">
                <a:solidFill>
                  <a:srgbClr val="242424"/>
                </a:solidFill>
              </a:rPr>
              <a:t>Vendor cost reduction from </a:t>
            </a:r>
            <a:r>
              <a:rPr lang="en-US" sz="800" b="1" dirty="0">
                <a:solidFill>
                  <a:srgbClr val="242424"/>
                </a:solidFill>
              </a:rPr>
              <a:t>$9.6M to $6.5M</a:t>
            </a:r>
          </a:p>
          <a:p>
            <a:pPr marL="169859" indent="-169859">
              <a:buFont typeface="Arial" panose="020B0604020202020204" pitchFamily="34" charset="0"/>
              <a:buChar char="•"/>
            </a:pPr>
            <a:r>
              <a:rPr lang="en-US" sz="800" dirty="0">
                <a:solidFill>
                  <a:srgbClr val="242424"/>
                </a:solidFill>
              </a:rPr>
              <a:t>Monthly run rate reduction for Vendor from </a:t>
            </a:r>
            <a:r>
              <a:rPr lang="en-US" sz="800" b="1" dirty="0">
                <a:solidFill>
                  <a:srgbClr val="242424"/>
                </a:solidFill>
              </a:rPr>
              <a:t>$267K to $161K </a:t>
            </a:r>
            <a:r>
              <a:rPr lang="en-US" sz="800" dirty="0">
                <a:solidFill>
                  <a:srgbClr val="242424"/>
                </a:solidFill>
              </a:rPr>
              <a:t>from 19</a:t>
            </a:r>
            <a:r>
              <a:rPr lang="en-US" sz="800" baseline="30000" dirty="0">
                <a:solidFill>
                  <a:srgbClr val="242424"/>
                </a:solidFill>
              </a:rPr>
              <a:t>th</a:t>
            </a:r>
            <a:r>
              <a:rPr lang="en-US" sz="800" dirty="0">
                <a:solidFill>
                  <a:srgbClr val="242424"/>
                </a:solidFill>
              </a:rPr>
              <a:t> Month onwards</a:t>
            </a:r>
          </a:p>
          <a:p>
            <a:pPr marL="169859" indent="-169859">
              <a:buFont typeface="Arial" panose="020B0604020202020204" pitchFamily="34" charset="0"/>
              <a:buChar char="•"/>
            </a:pPr>
            <a:r>
              <a:rPr lang="en-US" sz="800" b="1" dirty="0">
                <a:solidFill>
                  <a:srgbClr val="242424"/>
                </a:solidFill>
              </a:rPr>
              <a:t>Cognizant Investment is $373 K</a:t>
            </a:r>
            <a:endParaRPr lang="en-US" sz="800" dirty="0">
              <a:solidFill>
                <a:srgbClr val="242424"/>
              </a:solidFill>
            </a:endParaRPr>
          </a:p>
        </p:txBody>
      </p:sp>
      <p:graphicFrame>
        <p:nvGraphicFramePr>
          <p:cNvPr id="27" name="Table 26">
            <a:extLst>
              <a:ext uri="{FF2B5EF4-FFF2-40B4-BE49-F238E27FC236}">
                <a16:creationId xmlns:a16="http://schemas.microsoft.com/office/drawing/2014/main" id="{68482ED3-00D2-47C0-BC20-A87127C87762}"/>
              </a:ext>
            </a:extLst>
          </p:cNvPr>
          <p:cNvGraphicFramePr>
            <a:graphicFrameLocks noGrp="1"/>
          </p:cNvGraphicFramePr>
          <p:nvPr>
            <p:extLst>
              <p:ext uri="{D42A27DB-BD31-4B8C-83A1-F6EECF244321}">
                <p14:modId xmlns:p14="http://schemas.microsoft.com/office/powerpoint/2010/main" val="561684104"/>
              </p:ext>
            </p:extLst>
          </p:nvPr>
        </p:nvGraphicFramePr>
        <p:xfrm>
          <a:off x="5217241" y="3809345"/>
          <a:ext cx="3723930" cy="506383"/>
        </p:xfrm>
        <a:graphic>
          <a:graphicData uri="http://schemas.openxmlformats.org/drawingml/2006/table">
            <a:tbl>
              <a:tblPr/>
              <a:tblGrid>
                <a:gridCol w="620655">
                  <a:extLst>
                    <a:ext uri="{9D8B030D-6E8A-4147-A177-3AD203B41FA5}">
                      <a16:colId xmlns:a16="http://schemas.microsoft.com/office/drawing/2014/main" val="1747243491"/>
                    </a:ext>
                  </a:extLst>
                </a:gridCol>
                <a:gridCol w="620655">
                  <a:extLst>
                    <a:ext uri="{9D8B030D-6E8A-4147-A177-3AD203B41FA5}">
                      <a16:colId xmlns:a16="http://schemas.microsoft.com/office/drawing/2014/main" val="2233863764"/>
                    </a:ext>
                  </a:extLst>
                </a:gridCol>
                <a:gridCol w="620655">
                  <a:extLst>
                    <a:ext uri="{9D8B030D-6E8A-4147-A177-3AD203B41FA5}">
                      <a16:colId xmlns:a16="http://schemas.microsoft.com/office/drawing/2014/main" val="1927010465"/>
                    </a:ext>
                  </a:extLst>
                </a:gridCol>
                <a:gridCol w="620655">
                  <a:extLst>
                    <a:ext uri="{9D8B030D-6E8A-4147-A177-3AD203B41FA5}">
                      <a16:colId xmlns:a16="http://schemas.microsoft.com/office/drawing/2014/main" val="1436859631"/>
                    </a:ext>
                  </a:extLst>
                </a:gridCol>
                <a:gridCol w="620655">
                  <a:extLst>
                    <a:ext uri="{9D8B030D-6E8A-4147-A177-3AD203B41FA5}">
                      <a16:colId xmlns:a16="http://schemas.microsoft.com/office/drawing/2014/main" val="3760977569"/>
                    </a:ext>
                  </a:extLst>
                </a:gridCol>
                <a:gridCol w="620655">
                  <a:extLst>
                    <a:ext uri="{9D8B030D-6E8A-4147-A177-3AD203B41FA5}">
                      <a16:colId xmlns:a16="http://schemas.microsoft.com/office/drawing/2014/main" val="1543823186"/>
                    </a:ext>
                  </a:extLst>
                </a:gridCol>
              </a:tblGrid>
              <a:tr h="180919">
                <a:tc>
                  <a:txBody>
                    <a:bodyPr/>
                    <a:lstStyle/>
                    <a:p>
                      <a:pPr algn="ctr" fontAlgn="ctr"/>
                      <a:r>
                        <a:rPr lang="en-US" sz="800" b="0" i="0" u="none" strike="noStrike">
                          <a:solidFill>
                            <a:schemeClr val="bg1"/>
                          </a:solidFill>
                          <a:effectLst/>
                          <a:latin typeface="Arial"/>
                          <a:cs typeface="Arial"/>
                        </a:rPr>
                        <a:t>Current Spend</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Proposed Spend</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Net Savings</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GSP Savings%</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Net Savings %</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Cognizant Investment</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2291215584"/>
                  </a:ext>
                </a:extLst>
              </a:tr>
              <a:tr h="262543">
                <a:tc>
                  <a:txBody>
                    <a:bodyPr/>
                    <a:lstStyle/>
                    <a:p>
                      <a:pPr algn="ctr" fontAlgn="ctr"/>
                      <a:r>
                        <a:rPr lang="en-US" sz="900" b="1" i="0" u="none" strike="noStrike" dirty="0">
                          <a:solidFill>
                            <a:srgbClr val="0033A0"/>
                          </a:solidFill>
                          <a:effectLst/>
                          <a:latin typeface="Arial"/>
                          <a:cs typeface="Arial"/>
                        </a:rPr>
                        <a:t> $ 15.23M</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 $ 12.50M </a:t>
                      </a:r>
                      <a:endParaRPr lang="en-US" sz="900" b="1" i="0" u="none" strike="noStrike" dirty="0">
                        <a:solidFill>
                          <a:srgbClr val="0033A0"/>
                        </a:solidFill>
                        <a:effectLst/>
                        <a:latin typeface="Arial" panose="020B0604020202020204" pitchFamily="34" charset="0"/>
                        <a:cs typeface="Arial" panose="020B0604020202020204" pitchFamily="34" charset="0"/>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 $ 2.73M</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28.5%</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18%</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$373,000</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161664374"/>
                  </a:ext>
                </a:extLst>
              </a:tr>
            </a:tbl>
          </a:graphicData>
        </a:graphic>
      </p:graphicFrame>
      <p:graphicFrame>
        <p:nvGraphicFramePr>
          <p:cNvPr id="28" name="Table 27">
            <a:extLst>
              <a:ext uri="{FF2B5EF4-FFF2-40B4-BE49-F238E27FC236}">
                <a16:creationId xmlns:a16="http://schemas.microsoft.com/office/drawing/2014/main" id="{2C11D69B-548D-47D3-A8B2-1F128F1E8248}"/>
              </a:ext>
            </a:extLst>
          </p:cNvPr>
          <p:cNvGraphicFramePr>
            <a:graphicFrameLocks noGrp="1"/>
          </p:cNvGraphicFramePr>
          <p:nvPr>
            <p:extLst>
              <p:ext uri="{D42A27DB-BD31-4B8C-83A1-F6EECF244321}">
                <p14:modId xmlns:p14="http://schemas.microsoft.com/office/powerpoint/2010/main" val="665447500"/>
              </p:ext>
            </p:extLst>
          </p:nvPr>
        </p:nvGraphicFramePr>
        <p:xfrm>
          <a:off x="5201681" y="2153147"/>
          <a:ext cx="3723928" cy="1121832"/>
        </p:xfrm>
        <a:graphic>
          <a:graphicData uri="http://schemas.openxmlformats.org/drawingml/2006/table">
            <a:tbl>
              <a:tblPr/>
              <a:tblGrid>
                <a:gridCol w="734528">
                  <a:extLst>
                    <a:ext uri="{9D8B030D-6E8A-4147-A177-3AD203B41FA5}">
                      <a16:colId xmlns:a16="http://schemas.microsoft.com/office/drawing/2014/main" val="1973181756"/>
                    </a:ext>
                  </a:extLst>
                </a:gridCol>
                <a:gridCol w="752963">
                  <a:extLst>
                    <a:ext uri="{9D8B030D-6E8A-4147-A177-3AD203B41FA5}">
                      <a16:colId xmlns:a16="http://schemas.microsoft.com/office/drawing/2014/main" val="2349133842"/>
                    </a:ext>
                  </a:extLst>
                </a:gridCol>
                <a:gridCol w="745479">
                  <a:extLst>
                    <a:ext uri="{9D8B030D-6E8A-4147-A177-3AD203B41FA5}">
                      <a16:colId xmlns:a16="http://schemas.microsoft.com/office/drawing/2014/main" val="3756757218"/>
                    </a:ext>
                  </a:extLst>
                </a:gridCol>
                <a:gridCol w="745479">
                  <a:extLst>
                    <a:ext uri="{9D8B030D-6E8A-4147-A177-3AD203B41FA5}">
                      <a16:colId xmlns:a16="http://schemas.microsoft.com/office/drawing/2014/main" val="236212615"/>
                    </a:ext>
                  </a:extLst>
                </a:gridCol>
                <a:gridCol w="745479">
                  <a:extLst>
                    <a:ext uri="{9D8B030D-6E8A-4147-A177-3AD203B41FA5}">
                      <a16:colId xmlns:a16="http://schemas.microsoft.com/office/drawing/2014/main" val="2808513401"/>
                    </a:ext>
                  </a:extLst>
                </a:gridCol>
              </a:tblGrid>
              <a:tr h="156317">
                <a:tc>
                  <a:txBody>
                    <a:bodyPr/>
                    <a:lstStyle/>
                    <a:p>
                      <a:pPr algn="l" fontAlgn="b"/>
                      <a:endParaRPr lang="en-US" sz="700" b="0" i="0" u="none" strike="noStrike" dirty="0">
                        <a:solidFill>
                          <a:schemeClr val="bg1"/>
                        </a:solidFill>
                        <a:effectLst/>
                        <a:latin typeface="Arial"/>
                        <a:cs typeface="Arial"/>
                      </a:endParaRP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1</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2</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3</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Total</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3901717411"/>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Nationwide</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mn-lt"/>
                          <a:ea typeface="+mn-ea"/>
                          <a:cs typeface="Arial"/>
                        </a:rPr>
                        <a:t>$5,616,000</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831603374"/>
                  </a:ext>
                </a:extLst>
              </a:tr>
              <a:tr h="239538">
                <a:tc>
                  <a:txBody>
                    <a:bodyPr/>
                    <a:lstStyle/>
                    <a:p>
                      <a:pPr lvl="0" algn="ctr">
                        <a:lnSpc>
                          <a:spcPct val="100000"/>
                        </a:lnSpc>
                        <a:buNone/>
                      </a:pPr>
                      <a:r>
                        <a:rPr lang="en-US" sz="900" b="1" i="0" u="none" strike="noStrike" kern="1200" dirty="0">
                          <a:solidFill>
                            <a:srgbClr val="0033A0"/>
                          </a:solidFill>
                          <a:effectLst/>
                          <a:latin typeface="Arial"/>
                          <a:ea typeface="+mn-ea"/>
                          <a:cs typeface="Arial"/>
                        </a:rPr>
                        <a:t>Vendor</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algn="l" fontAlgn="b"/>
                      <a:r>
                        <a:rPr lang="en-IN" sz="900" b="0" i="0" u="none" strike="noStrike" kern="1200" dirty="0">
                          <a:solidFill>
                            <a:schemeClr val="tx2">
                              <a:lumMod val="65000"/>
                              <a:lumOff val="35000"/>
                            </a:schemeClr>
                          </a:solidFill>
                          <a:effectLst/>
                          <a:latin typeface="Arial"/>
                          <a:ea typeface="+mn-ea"/>
                          <a:cs typeface="Arial"/>
                        </a:rPr>
                        <a:t> $ 675,975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l" fontAlgn="b"/>
                      <a:r>
                        <a:rPr lang="en-IN" sz="900" b="0" i="0" u="none" strike="noStrike" kern="1200" dirty="0">
                          <a:solidFill>
                            <a:schemeClr val="tx2">
                              <a:lumMod val="65000"/>
                              <a:lumOff val="35000"/>
                            </a:schemeClr>
                          </a:solidFill>
                          <a:effectLst/>
                          <a:latin typeface="Arial"/>
                          <a:ea typeface="+mn-ea"/>
                          <a:cs typeface="Arial"/>
                        </a:rPr>
                        <a:t> $ 675,975 </a:t>
                      </a:r>
                    </a:p>
                  </a:txBody>
                  <a:tcPr marL="6350" marR="6350" marT="6350" marB="0" anchor="b">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56876687"/>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Cognizant</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$2,265,775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$2,011,150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$1,936,800 </a:t>
                      </a:r>
                    </a:p>
                  </a:txBody>
                  <a:tcPr marL="6350" marR="6350" marT="6350" marB="0" anchor="b">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$ 6,213,725 </a:t>
                      </a:r>
                    </a:p>
                  </a:txBody>
                  <a:tcPr marL="6350" marR="6350" marT="6350" marB="0" anchor="b">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75486234"/>
                  </a:ext>
                </a:extLst>
              </a:tr>
              <a:tr h="246901">
                <a:tc>
                  <a:txBody>
                    <a:bodyPr/>
                    <a:lstStyle/>
                    <a:p>
                      <a:pPr algn="ctr" fontAlgn="b">
                        <a:lnSpc>
                          <a:spcPct val="100000"/>
                        </a:lnSpc>
                      </a:pPr>
                      <a:r>
                        <a:rPr lang="en-US" sz="900" b="1" i="0" u="none" strike="noStrike" kern="1200" dirty="0">
                          <a:solidFill>
                            <a:srgbClr val="0033A0"/>
                          </a:solidFill>
                          <a:effectLst/>
                          <a:latin typeface="Arial"/>
                          <a:ea typeface="+mn-ea"/>
                          <a:cs typeface="Arial"/>
                        </a:rPr>
                        <a:t>Total</a:t>
                      </a:r>
                      <a:endParaRPr lang="en-US" sz="700" b="0" i="0" u="none" strike="noStrike" kern="1200" dirty="0">
                        <a:solidFill>
                          <a:srgbClr val="0033A0"/>
                        </a:solidFill>
                        <a:effectLst/>
                        <a:latin typeface="Arial"/>
                        <a:ea typeface="+mn-ea"/>
                        <a:cs typeface="Arial"/>
                      </a:endParaRP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algn="ctr"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$4,813,750</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ctr"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$3,883,150 </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ctr"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$3,808,800 </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ctr"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$12,505,700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3497798"/>
                  </a:ext>
                </a:extLst>
              </a:tr>
            </a:tbl>
          </a:graphicData>
        </a:graphic>
      </p:graphicFrame>
    </p:spTree>
    <p:extLst>
      <p:ext uri="{BB962C8B-B14F-4D97-AF65-F5344CB8AC3E}">
        <p14:creationId xmlns:p14="http://schemas.microsoft.com/office/powerpoint/2010/main" val="2447315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36EF552-EC31-4679-A34B-98D8216E9828}"/>
              </a:ext>
            </a:extLst>
          </p:cNvPr>
          <p:cNvSpPr txBox="1"/>
          <p:nvPr/>
        </p:nvSpPr>
        <p:spPr>
          <a:xfrm>
            <a:off x="227170" y="435757"/>
            <a:ext cx="2000791"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Resourcing</a:t>
            </a:r>
          </a:p>
        </p:txBody>
      </p:sp>
      <p:cxnSp>
        <p:nvCxnSpPr>
          <p:cNvPr id="13" name="Straight Connector 12">
            <a:extLst>
              <a:ext uri="{FF2B5EF4-FFF2-40B4-BE49-F238E27FC236}">
                <a16:creationId xmlns:a16="http://schemas.microsoft.com/office/drawing/2014/main" id="{4295ED46-D9DC-4599-920D-BD3F17823CF0}"/>
              </a:ext>
            </a:extLst>
          </p:cNvPr>
          <p:cNvCxnSpPr>
            <a:cxnSpLocks/>
          </p:cNvCxnSpPr>
          <p:nvPr/>
        </p:nvCxnSpPr>
        <p:spPr>
          <a:xfrm rot="16200000">
            <a:off x="4582207" y="-3885548"/>
            <a:ext cx="0" cy="8686800"/>
          </a:xfrm>
          <a:prstGeom prst="line">
            <a:avLst/>
          </a:prstGeom>
          <a:ln>
            <a:solidFill>
              <a:schemeClr val="bg1">
                <a:lumMod val="7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56224B-B76F-4982-8AD6-6E8E5AB3FDB4}"/>
              </a:ext>
            </a:extLst>
          </p:cNvPr>
          <p:cNvSpPr txBox="1"/>
          <p:nvPr/>
        </p:nvSpPr>
        <p:spPr>
          <a:xfrm>
            <a:off x="5130998" y="505624"/>
            <a:ext cx="2000791"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Current Nationwide QA Spend</a:t>
            </a:r>
          </a:p>
        </p:txBody>
      </p:sp>
      <p:sp>
        <p:nvSpPr>
          <p:cNvPr id="18" name="TextBox 17">
            <a:extLst>
              <a:ext uri="{FF2B5EF4-FFF2-40B4-BE49-F238E27FC236}">
                <a16:creationId xmlns:a16="http://schemas.microsoft.com/office/drawing/2014/main" id="{E58005A9-60A1-4FD8-A0F5-7AF344617977}"/>
              </a:ext>
            </a:extLst>
          </p:cNvPr>
          <p:cNvSpPr txBox="1"/>
          <p:nvPr/>
        </p:nvSpPr>
        <p:spPr>
          <a:xfrm>
            <a:off x="5130998" y="3533008"/>
            <a:ext cx="1078351"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3 Years View</a:t>
            </a:r>
          </a:p>
        </p:txBody>
      </p:sp>
      <p:graphicFrame>
        <p:nvGraphicFramePr>
          <p:cNvPr id="19" name="Table 18">
            <a:extLst>
              <a:ext uri="{FF2B5EF4-FFF2-40B4-BE49-F238E27FC236}">
                <a16:creationId xmlns:a16="http://schemas.microsoft.com/office/drawing/2014/main" id="{7AE1FE56-DCBE-4DC3-8A92-EF35ADE12F58}"/>
              </a:ext>
            </a:extLst>
          </p:cNvPr>
          <p:cNvGraphicFramePr>
            <a:graphicFrameLocks noGrp="1"/>
          </p:cNvGraphicFramePr>
          <p:nvPr>
            <p:extLst>
              <p:ext uri="{D42A27DB-BD31-4B8C-83A1-F6EECF244321}">
                <p14:modId xmlns:p14="http://schemas.microsoft.com/office/powerpoint/2010/main" val="2616559936"/>
              </p:ext>
            </p:extLst>
          </p:nvPr>
        </p:nvGraphicFramePr>
        <p:xfrm>
          <a:off x="5201680" y="723245"/>
          <a:ext cx="3723928" cy="1114469"/>
        </p:xfrm>
        <a:graphic>
          <a:graphicData uri="http://schemas.openxmlformats.org/drawingml/2006/table">
            <a:tbl>
              <a:tblPr/>
              <a:tblGrid>
                <a:gridCol w="734528">
                  <a:extLst>
                    <a:ext uri="{9D8B030D-6E8A-4147-A177-3AD203B41FA5}">
                      <a16:colId xmlns:a16="http://schemas.microsoft.com/office/drawing/2014/main" val="1973181756"/>
                    </a:ext>
                  </a:extLst>
                </a:gridCol>
                <a:gridCol w="752963">
                  <a:extLst>
                    <a:ext uri="{9D8B030D-6E8A-4147-A177-3AD203B41FA5}">
                      <a16:colId xmlns:a16="http://schemas.microsoft.com/office/drawing/2014/main" val="2349133842"/>
                    </a:ext>
                  </a:extLst>
                </a:gridCol>
                <a:gridCol w="745479">
                  <a:extLst>
                    <a:ext uri="{9D8B030D-6E8A-4147-A177-3AD203B41FA5}">
                      <a16:colId xmlns:a16="http://schemas.microsoft.com/office/drawing/2014/main" val="3756757218"/>
                    </a:ext>
                  </a:extLst>
                </a:gridCol>
                <a:gridCol w="745479">
                  <a:extLst>
                    <a:ext uri="{9D8B030D-6E8A-4147-A177-3AD203B41FA5}">
                      <a16:colId xmlns:a16="http://schemas.microsoft.com/office/drawing/2014/main" val="236212615"/>
                    </a:ext>
                  </a:extLst>
                </a:gridCol>
                <a:gridCol w="745479">
                  <a:extLst>
                    <a:ext uri="{9D8B030D-6E8A-4147-A177-3AD203B41FA5}">
                      <a16:colId xmlns:a16="http://schemas.microsoft.com/office/drawing/2014/main" val="2808513401"/>
                    </a:ext>
                  </a:extLst>
                </a:gridCol>
              </a:tblGrid>
              <a:tr h="156317">
                <a:tc>
                  <a:txBody>
                    <a:bodyPr/>
                    <a:lstStyle/>
                    <a:p>
                      <a:pPr algn="l" fontAlgn="b"/>
                      <a:endParaRPr lang="en-US" sz="700" b="0" i="0" u="none" strike="noStrike" dirty="0">
                        <a:solidFill>
                          <a:schemeClr val="bg1"/>
                        </a:solidFill>
                        <a:effectLst/>
                        <a:latin typeface="Arial"/>
                        <a:cs typeface="Arial"/>
                      </a:endParaRP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1</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2</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3</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Current</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3901717411"/>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Nationwide</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IN" sz="900" b="0" i="0" u="none" strike="noStrike" kern="1200" dirty="0">
                          <a:solidFill>
                            <a:schemeClr val="tx2">
                              <a:lumMod val="65000"/>
                              <a:lumOff val="35000"/>
                            </a:schemeClr>
                          </a:solidFill>
                          <a:effectLst/>
                          <a:latin typeface="Arial"/>
                          <a:ea typeface="+mn-ea"/>
                          <a:cs typeface="Arial"/>
                        </a:rPr>
                        <a:t>$1,872,000 </a:t>
                      </a:r>
                      <a:endParaRPr lang="en-US" sz="900" b="0" i="0" u="none" strike="noStrike" kern="1200" dirty="0">
                        <a:solidFill>
                          <a:schemeClr val="tx2">
                            <a:lumMod val="65000"/>
                            <a:lumOff val="35000"/>
                          </a:schemeClr>
                        </a:solidFill>
                        <a:effectLst/>
                        <a:latin typeface="Arial"/>
                        <a:ea typeface="+mn-ea"/>
                        <a:cs typeface="Arial"/>
                      </a:endParaRPr>
                    </a:p>
                  </a:txBody>
                  <a:tcPr marL="6350" marR="6350" marT="635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lvl="0" algn="ctr" defTabSz="914378" rtl="0" eaLnBrk="1" fontAlgn="ctr" latinLnBrk="0" hangingPunct="1">
                        <a:lnSpc>
                          <a:spcPct val="100000"/>
                        </a:lnSpc>
                        <a:buNone/>
                      </a:pPr>
                      <a:r>
                        <a:rPr lang="en-US" sz="900" b="0" i="0" u="none" strike="noStrike" kern="1200" dirty="0">
                          <a:solidFill>
                            <a:schemeClr val="tx2">
                              <a:lumMod val="65000"/>
                              <a:lumOff val="35000"/>
                            </a:schemeClr>
                          </a:solidFill>
                          <a:effectLst/>
                          <a:latin typeface="Arial"/>
                          <a:ea typeface="+mn-ea"/>
                          <a:cs typeface="Arial"/>
                        </a:rPr>
                        <a:t>$5,616,000</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831603374"/>
                  </a:ext>
                </a:extLst>
              </a:tr>
              <a:tr h="239538">
                <a:tc>
                  <a:txBody>
                    <a:bodyPr/>
                    <a:lstStyle/>
                    <a:p>
                      <a:pPr lvl="0" algn="ctr">
                        <a:lnSpc>
                          <a:spcPct val="100000"/>
                        </a:lnSpc>
                        <a:buNone/>
                      </a:pPr>
                      <a:r>
                        <a:rPr lang="en-US" sz="900" b="1" i="0" u="none" strike="noStrike" kern="1200" dirty="0">
                          <a:solidFill>
                            <a:srgbClr val="0033A0"/>
                          </a:solidFill>
                          <a:effectLst/>
                          <a:latin typeface="Arial"/>
                          <a:ea typeface="+mn-ea"/>
                          <a:cs typeface="Arial"/>
                        </a:rPr>
                        <a:t>Vendor</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$2,556,900</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$2,556,900</a:t>
                      </a:r>
                    </a:p>
                  </a:txBody>
                  <a:tcPr marL="6350" marR="6350" marT="635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$2,556,900</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$7,670,700 </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56876687"/>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Cognizant</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$648,768</a:t>
                      </a:r>
                    </a:p>
                  </a:txBody>
                  <a:tcPr marL="6350" marR="6350" marT="635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$648,768</a:t>
                      </a:r>
                    </a:p>
                  </a:txBody>
                  <a:tcPr marL="6350" marR="6350" marT="6350" marB="0" anchor="ctr">
                    <a:lnL w="9524">
                      <a:solidFill>
                        <a:schemeClr val="bg2">
                          <a:lumMod val="75000"/>
                        </a:schemeClr>
                      </a:solidFill>
                    </a:lnL>
                    <a:lnR w="9524">
                      <a:solidFill>
                        <a:schemeClr val="bg2">
                          <a:lumMod val="75000"/>
                        </a:schemeClr>
                      </a:solidFill>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0" i="0" u="none" strike="noStrike" kern="1200" dirty="0">
                          <a:solidFill>
                            <a:schemeClr val="tx2">
                              <a:lumMod val="65000"/>
                              <a:lumOff val="35000"/>
                            </a:schemeClr>
                          </a:solidFill>
                          <a:effectLst/>
                          <a:latin typeface="Arial"/>
                          <a:ea typeface="+mn-ea"/>
                          <a:cs typeface="Arial"/>
                        </a:rPr>
                        <a:t>$648,768</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lumMod val="65000"/>
                              <a:lumOff val="35000"/>
                            </a:schemeClr>
                          </a:solidFill>
                          <a:effectLst/>
                          <a:latin typeface="Arial"/>
                          <a:ea typeface="+mn-ea"/>
                          <a:cs typeface="Arial"/>
                        </a:rPr>
                        <a:t> $1,946,304 </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75486234"/>
                  </a:ext>
                </a:extLst>
              </a:tr>
              <a:tr h="239538">
                <a:tc>
                  <a:txBody>
                    <a:bodyPr/>
                    <a:lstStyle/>
                    <a:p>
                      <a:pPr algn="ctr" fontAlgn="b">
                        <a:lnSpc>
                          <a:spcPct val="100000"/>
                        </a:lnSpc>
                      </a:pPr>
                      <a:r>
                        <a:rPr lang="en-US" sz="900" b="1" i="0" u="none" strike="noStrike" kern="1200" dirty="0">
                          <a:solidFill>
                            <a:srgbClr val="0033A0"/>
                          </a:solidFill>
                          <a:effectLst/>
                          <a:latin typeface="Arial"/>
                          <a:ea typeface="+mn-ea"/>
                          <a:cs typeface="Arial"/>
                        </a:rPr>
                        <a:t>Total</a:t>
                      </a: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$5,077,668 </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$5,077,668 </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$5,077,668 </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IN" sz="900" b="0" i="0" u="none" strike="noStrike" kern="1200" dirty="0">
                          <a:solidFill>
                            <a:schemeClr val="tx2"/>
                          </a:solidFill>
                          <a:effectLst/>
                          <a:latin typeface="Arial"/>
                          <a:ea typeface="+mn-ea"/>
                          <a:cs typeface="Arial"/>
                        </a:rPr>
                        <a:t> $15,233,004 </a:t>
                      </a:r>
                    </a:p>
                  </a:txBody>
                  <a:tcPr marL="0" marR="0" marT="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extLst>
                  <a:ext uri="{0D108BD9-81ED-4DB2-BD59-A6C34878D82A}">
                    <a16:rowId xmlns:a16="http://schemas.microsoft.com/office/drawing/2014/main" val="13497798"/>
                  </a:ext>
                </a:extLst>
              </a:tr>
            </a:tbl>
          </a:graphicData>
        </a:graphic>
      </p:graphicFrame>
      <p:sp>
        <p:nvSpPr>
          <p:cNvPr id="21" name="TextBox 20">
            <a:extLst>
              <a:ext uri="{FF2B5EF4-FFF2-40B4-BE49-F238E27FC236}">
                <a16:creationId xmlns:a16="http://schemas.microsoft.com/office/drawing/2014/main" id="{D963E33A-65F6-4597-BA6B-C12C33D23D6C}"/>
              </a:ext>
            </a:extLst>
          </p:cNvPr>
          <p:cNvSpPr txBox="1"/>
          <p:nvPr/>
        </p:nvSpPr>
        <p:spPr>
          <a:xfrm>
            <a:off x="210936" y="3653763"/>
            <a:ext cx="4234584" cy="984885"/>
          </a:xfrm>
          <a:prstGeom prst="rect">
            <a:avLst/>
          </a:prstGeom>
          <a:noFill/>
        </p:spPr>
        <p:txBody>
          <a:bodyPr wrap="square">
            <a:spAutoFit/>
          </a:bodyPr>
          <a:lstStyle/>
          <a:p>
            <a:pPr>
              <a:spcAft>
                <a:spcPts val="600"/>
              </a:spcAft>
              <a:defRPr/>
            </a:pPr>
            <a:r>
              <a:rPr lang="en-US" sz="1050" b="1" dirty="0">
                <a:solidFill>
                  <a:schemeClr val="tx2">
                    <a:lumMod val="50000"/>
                    <a:lumOff val="50000"/>
                  </a:schemeClr>
                </a:solidFill>
                <a:latin typeface="Arial" panose="020B0604020202020204" pitchFamily="34" charset="0"/>
                <a:cs typeface="Arial" panose="020B0604020202020204" pitchFamily="34" charset="0"/>
              </a:rPr>
              <a:t>Key Callouts:</a:t>
            </a:r>
          </a:p>
          <a:p>
            <a:pPr marL="169859" indent="-169859">
              <a:buFont typeface="Arial" panose="020B0604020202020204" pitchFamily="34" charset="0"/>
              <a:buChar char="•"/>
            </a:pPr>
            <a:r>
              <a:rPr lang="en-US" sz="800" dirty="0">
                <a:solidFill>
                  <a:srgbClr val="242424"/>
                </a:solidFill>
              </a:rPr>
              <a:t>Vendor cost reduction from </a:t>
            </a:r>
            <a:r>
              <a:rPr lang="en-US" sz="800" b="1" dirty="0">
                <a:solidFill>
                  <a:srgbClr val="242424"/>
                </a:solidFill>
              </a:rPr>
              <a:t>$9.6M to $7.2M</a:t>
            </a:r>
          </a:p>
          <a:p>
            <a:pPr marL="169859" indent="-169859">
              <a:buFont typeface="Arial" panose="020B0604020202020204" pitchFamily="34" charset="0"/>
              <a:buChar char="•"/>
            </a:pPr>
            <a:r>
              <a:rPr lang="en-US" sz="800" dirty="0">
                <a:solidFill>
                  <a:srgbClr val="242424"/>
                </a:solidFill>
              </a:rPr>
              <a:t>Additional NW Savings of </a:t>
            </a:r>
            <a:r>
              <a:rPr lang="en-IN" sz="800" dirty="0">
                <a:solidFill>
                  <a:srgbClr val="000000"/>
                </a:solidFill>
                <a:effectLst/>
                <a:latin typeface="Calibri" panose="020F0502020204030204" pitchFamily="34" charset="0"/>
                <a:ea typeface="Calibri" panose="020F0502020204030204" pitchFamily="34" charset="0"/>
              </a:rPr>
              <a:t>$618,375</a:t>
            </a:r>
            <a:endParaRPr lang="en-US" sz="800" b="1" dirty="0">
              <a:solidFill>
                <a:srgbClr val="242424"/>
              </a:solidFill>
            </a:endParaRPr>
          </a:p>
          <a:p>
            <a:pPr marL="169859" indent="-169859">
              <a:buFont typeface="Arial" panose="020B0604020202020204" pitchFamily="34" charset="0"/>
              <a:buChar char="•"/>
            </a:pPr>
            <a:r>
              <a:rPr lang="en-US" sz="800" dirty="0">
                <a:solidFill>
                  <a:srgbClr val="242424"/>
                </a:solidFill>
              </a:rPr>
              <a:t>Overall monthly run rate reduction from </a:t>
            </a:r>
            <a:r>
              <a:rPr lang="en-US" sz="800" b="1" dirty="0">
                <a:solidFill>
                  <a:srgbClr val="242424"/>
                </a:solidFill>
              </a:rPr>
              <a:t>$430K to $295K </a:t>
            </a:r>
            <a:r>
              <a:rPr lang="en-US" sz="800" dirty="0">
                <a:solidFill>
                  <a:srgbClr val="242424"/>
                </a:solidFill>
              </a:rPr>
              <a:t>from 19</a:t>
            </a:r>
            <a:r>
              <a:rPr lang="en-US" sz="800" baseline="30000" dirty="0">
                <a:solidFill>
                  <a:srgbClr val="242424"/>
                </a:solidFill>
              </a:rPr>
              <a:t>th</a:t>
            </a:r>
            <a:r>
              <a:rPr lang="en-US" sz="800" dirty="0">
                <a:solidFill>
                  <a:srgbClr val="242424"/>
                </a:solidFill>
              </a:rPr>
              <a:t> Month onwards</a:t>
            </a:r>
          </a:p>
          <a:p>
            <a:pPr marL="169859" indent="-169859">
              <a:buFont typeface="Arial" panose="020B0604020202020204" pitchFamily="34" charset="0"/>
              <a:buChar char="•"/>
            </a:pPr>
            <a:r>
              <a:rPr lang="en-US" sz="800" b="1" dirty="0">
                <a:solidFill>
                  <a:srgbClr val="242424"/>
                </a:solidFill>
              </a:rPr>
              <a:t>Cognizant Investment is $373 K</a:t>
            </a:r>
          </a:p>
          <a:p>
            <a:pPr>
              <a:spcAft>
                <a:spcPts val="600"/>
              </a:spcAft>
              <a:defRPr/>
            </a:pPr>
            <a:endParaRPr lang="en-US" sz="1050" b="1"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2D4D5BC-9E67-4CBF-88DA-17D68BBD3391}"/>
              </a:ext>
            </a:extLst>
          </p:cNvPr>
          <p:cNvSpPr txBox="1"/>
          <p:nvPr/>
        </p:nvSpPr>
        <p:spPr>
          <a:xfrm>
            <a:off x="5130998" y="1910226"/>
            <a:ext cx="2417115" cy="246221"/>
          </a:xfrm>
          <a:prstGeom prst="rect">
            <a:avLst/>
          </a:prstGeom>
          <a:noFill/>
        </p:spPr>
        <p:txBody>
          <a:bodyPr wrap="square">
            <a:spAutoFit/>
          </a:bodyPr>
          <a:lstStyle/>
          <a:p>
            <a:pPr>
              <a:spcAft>
                <a:spcPts val="600"/>
              </a:spcAft>
              <a:defRPr/>
            </a:pPr>
            <a:r>
              <a:rPr lang="en-US" sz="1000" b="1" dirty="0">
                <a:solidFill>
                  <a:schemeClr val="tx2">
                    <a:lumMod val="50000"/>
                    <a:lumOff val="50000"/>
                  </a:schemeClr>
                </a:solidFill>
                <a:latin typeface="Arial" panose="020B0604020202020204" pitchFamily="34" charset="0"/>
                <a:cs typeface="Arial" panose="020B0604020202020204" pitchFamily="34" charset="0"/>
              </a:rPr>
              <a:t>Proposed Nationwide QA Spend</a:t>
            </a:r>
          </a:p>
        </p:txBody>
      </p:sp>
      <p:sp>
        <p:nvSpPr>
          <p:cNvPr id="23" name="Title 1">
            <a:extLst>
              <a:ext uri="{FF2B5EF4-FFF2-40B4-BE49-F238E27FC236}">
                <a16:creationId xmlns:a16="http://schemas.microsoft.com/office/drawing/2014/main" id="{3BE111D3-3FA0-4A47-8816-33DCBD9A955D}"/>
              </a:ext>
            </a:extLst>
          </p:cNvPr>
          <p:cNvSpPr>
            <a:spLocks noGrp="1"/>
          </p:cNvSpPr>
          <p:nvPr>
            <p:ph type="title"/>
          </p:nvPr>
        </p:nvSpPr>
        <p:spPr>
          <a:xfrm>
            <a:off x="86244" y="82539"/>
            <a:ext cx="8839363" cy="537640"/>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Financial Model Option 3 - </a:t>
            </a:r>
            <a:r>
              <a:rPr lang="en-US" sz="900" dirty="0">
                <a:solidFill>
                  <a:schemeClr val="tx2"/>
                </a:solidFill>
                <a:latin typeface="Lato light"/>
                <a:ea typeface="Lato light"/>
                <a:cs typeface="Lato light"/>
              </a:rPr>
              <a:t>Vendor resources stays until 6 Months, Risk is mitigated through longer KT &amp; free up partial NW capacity from 8</a:t>
            </a:r>
            <a:r>
              <a:rPr lang="en-US" sz="900" baseline="30000" dirty="0">
                <a:solidFill>
                  <a:schemeClr val="tx2"/>
                </a:solidFill>
                <a:latin typeface="Lato light"/>
                <a:ea typeface="Lato light"/>
                <a:cs typeface="Lato light"/>
              </a:rPr>
              <a:t>th</a:t>
            </a:r>
            <a:r>
              <a:rPr lang="en-US" sz="900" dirty="0">
                <a:solidFill>
                  <a:schemeClr val="tx2"/>
                </a:solidFill>
                <a:latin typeface="Lato light"/>
                <a:ea typeface="Lato light"/>
                <a:cs typeface="Lato light"/>
              </a:rPr>
              <a:t> Month</a:t>
            </a:r>
            <a:br>
              <a:rPr lang="en-US" sz="900" dirty="0">
                <a:solidFill>
                  <a:schemeClr val="tx2"/>
                </a:solidFill>
                <a:latin typeface="Lato light"/>
                <a:ea typeface="Lato light"/>
                <a:cs typeface="Lato light"/>
              </a:rPr>
            </a:br>
            <a:r>
              <a:rPr lang="en-US" sz="900" dirty="0">
                <a:solidFill>
                  <a:schemeClr val="tx2"/>
                </a:solidFill>
                <a:latin typeface="Lato light"/>
                <a:ea typeface="Lato light"/>
                <a:cs typeface="Lato light"/>
              </a:rPr>
              <a:t>                                                                                               </a:t>
            </a:r>
          </a:p>
        </p:txBody>
      </p:sp>
      <p:graphicFrame>
        <p:nvGraphicFramePr>
          <p:cNvPr id="24" name="Table 23">
            <a:extLst>
              <a:ext uri="{FF2B5EF4-FFF2-40B4-BE49-F238E27FC236}">
                <a16:creationId xmlns:a16="http://schemas.microsoft.com/office/drawing/2014/main" id="{D4B1D74E-4E2C-4E07-B28B-4D69D2A30321}"/>
              </a:ext>
            </a:extLst>
          </p:cNvPr>
          <p:cNvGraphicFramePr>
            <a:graphicFrameLocks noGrp="1"/>
          </p:cNvGraphicFramePr>
          <p:nvPr>
            <p:extLst>
              <p:ext uri="{D42A27DB-BD31-4B8C-83A1-F6EECF244321}">
                <p14:modId xmlns:p14="http://schemas.microsoft.com/office/powerpoint/2010/main" val="1011041166"/>
              </p:ext>
            </p:extLst>
          </p:nvPr>
        </p:nvGraphicFramePr>
        <p:xfrm>
          <a:off x="238807" y="646231"/>
          <a:ext cx="4709323" cy="1960332"/>
        </p:xfrm>
        <a:graphic>
          <a:graphicData uri="http://schemas.openxmlformats.org/drawingml/2006/table">
            <a:tbl>
              <a:tblPr firstRow="1" firstCol="1" bandRow="1"/>
              <a:tblGrid>
                <a:gridCol w="558735">
                  <a:extLst>
                    <a:ext uri="{9D8B030D-6E8A-4147-A177-3AD203B41FA5}">
                      <a16:colId xmlns:a16="http://schemas.microsoft.com/office/drawing/2014/main" val="2806753141"/>
                    </a:ext>
                  </a:extLst>
                </a:gridCol>
                <a:gridCol w="319276">
                  <a:extLst>
                    <a:ext uri="{9D8B030D-6E8A-4147-A177-3AD203B41FA5}">
                      <a16:colId xmlns:a16="http://schemas.microsoft.com/office/drawing/2014/main" val="800055938"/>
                    </a:ext>
                  </a:extLst>
                </a:gridCol>
                <a:gridCol w="319276">
                  <a:extLst>
                    <a:ext uri="{9D8B030D-6E8A-4147-A177-3AD203B41FA5}">
                      <a16:colId xmlns:a16="http://schemas.microsoft.com/office/drawing/2014/main" val="2062710931"/>
                    </a:ext>
                  </a:extLst>
                </a:gridCol>
                <a:gridCol w="319276">
                  <a:extLst>
                    <a:ext uri="{9D8B030D-6E8A-4147-A177-3AD203B41FA5}">
                      <a16:colId xmlns:a16="http://schemas.microsoft.com/office/drawing/2014/main" val="3389460133"/>
                    </a:ext>
                  </a:extLst>
                </a:gridCol>
                <a:gridCol w="319276">
                  <a:extLst>
                    <a:ext uri="{9D8B030D-6E8A-4147-A177-3AD203B41FA5}">
                      <a16:colId xmlns:a16="http://schemas.microsoft.com/office/drawing/2014/main" val="1122069863"/>
                    </a:ext>
                  </a:extLst>
                </a:gridCol>
                <a:gridCol w="319276">
                  <a:extLst>
                    <a:ext uri="{9D8B030D-6E8A-4147-A177-3AD203B41FA5}">
                      <a16:colId xmlns:a16="http://schemas.microsoft.com/office/drawing/2014/main" val="1554116733"/>
                    </a:ext>
                  </a:extLst>
                </a:gridCol>
                <a:gridCol w="319276">
                  <a:extLst>
                    <a:ext uri="{9D8B030D-6E8A-4147-A177-3AD203B41FA5}">
                      <a16:colId xmlns:a16="http://schemas.microsoft.com/office/drawing/2014/main" val="959490256"/>
                    </a:ext>
                  </a:extLst>
                </a:gridCol>
                <a:gridCol w="319276">
                  <a:extLst>
                    <a:ext uri="{9D8B030D-6E8A-4147-A177-3AD203B41FA5}">
                      <a16:colId xmlns:a16="http://schemas.microsoft.com/office/drawing/2014/main" val="1701517806"/>
                    </a:ext>
                  </a:extLst>
                </a:gridCol>
                <a:gridCol w="319276">
                  <a:extLst>
                    <a:ext uri="{9D8B030D-6E8A-4147-A177-3AD203B41FA5}">
                      <a16:colId xmlns:a16="http://schemas.microsoft.com/office/drawing/2014/main" val="3311803107"/>
                    </a:ext>
                  </a:extLst>
                </a:gridCol>
                <a:gridCol w="319276">
                  <a:extLst>
                    <a:ext uri="{9D8B030D-6E8A-4147-A177-3AD203B41FA5}">
                      <a16:colId xmlns:a16="http://schemas.microsoft.com/office/drawing/2014/main" val="2636952508"/>
                    </a:ext>
                  </a:extLst>
                </a:gridCol>
                <a:gridCol w="319276">
                  <a:extLst>
                    <a:ext uri="{9D8B030D-6E8A-4147-A177-3AD203B41FA5}">
                      <a16:colId xmlns:a16="http://schemas.microsoft.com/office/drawing/2014/main" val="3124829598"/>
                    </a:ext>
                  </a:extLst>
                </a:gridCol>
                <a:gridCol w="319276">
                  <a:extLst>
                    <a:ext uri="{9D8B030D-6E8A-4147-A177-3AD203B41FA5}">
                      <a16:colId xmlns:a16="http://schemas.microsoft.com/office/drawing/2014/main" val="2678625507"/>
                    </a:ext>
                  </a:extLst>
                </a:gridCol>
                <a:gridCol w="319276">
                  <a:extLst>
                    <a:ext uri="{9D8B030D-6E8A-4147-A177-3AD203B41FA5}">
                      <a16:colId xmlns:a16="http://schemas.microsoft.com/office/drawing/2014/main" val="3352096949"/>
                    </a:ext>
                  </a:extLst>
                </a:gridCol>
                <a:gridCol w="319276">
                  <a:extLst>
                    <a:ext uri="{9D8B030D-6E8A-4147-A177-3AD203B41FA5}">
                      <a16:colId xmlns:a16="http://schemas.microsoft.com/office/drawing/2014/main" val="2604957588"/>
                    </a:ext>
                  </a:extLst>
                </a:gridCol>
              </a:tblGrid>
              <a:tr h="123686">
                <a:tc gridSpan="2">
                  <a:txBody>
                    <a:bodyPr/>
                    <a:lstStyle/>
                    <a:p>
                      <a:r>
                        <a:rPr lang="en-IN" sz="700" dirty="0">
                          <a:effectLst/>
                          <a:latin typeface="Arial" panose="020B0604020202020204" pitchFamily="34" charset="0"/>
                          <a:ea typeface="Calibri" panose="020F0502020204030204" pitchFamily="34" charset="0"/>
                        </a:rPr>
                        <a:t> </a:t>
                      </a:r>
                      <a:endParaRPr lang="en-IN" sz="7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A0"/>
                    </a:solidFill>
                  </a:tcPr>
                </a:tc>
                <a:tc hMerge="1">
                  <a:txBody>
                    <a:bodyPr/>
                    <a:lstStyle/>
                    <a:p>
                      <a:endParaRPr lang="en-IN"/>
                    </a:p>
                  </a:txBody>
                  <a:tcPr/>
                </a:tc>
                <a:tc gridSpan="8">
                  <a:txBody>
                    <a:bodyPr/>
                    <a:lstStyle/>
                    <a:p>
                      <a:pPr algn="ctr"/>
                      <a:r>
                        <a:rPr lang="en-IN" sz="600" dirty="0">
                          <a:solidFill>
                            <a:srgbClr val="FFFFFF"/>
                          </a:solidFill>
                          <a:effectLst/>
                          <a:latin typeface="Calibri" panose="020F0502020204030204" pitchFamily="34" charset="0"/>
                          <a:ea typeface="Calibri" panose="020F0502020204030204" pitchFamily="34" charset="0"/>
                        </a:rPr>
                        <a:t>Year 1</a:t>
                      </a:r>
                      <a:endParaRPr lang="en-IN" sz="600" dirty="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A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3">
                  <a:txBody>
                    <a:bodyPr/>
                    <a:lstStyle/>
                    <a:p>
                      <a:pPr algn="ctr"/>
                      <a:r>
                        <a:rPr lang="en-IN" sz="600" dirty="0">
                          <a:solidFill>
                            <a:srgbClr val="FFFFFF"/>
                          </a:solidFill>
                          <a:effectLst/>
                          <a:latin typeface="Calibri" panose="020F0502020204030204" pitchFamily="34" charset="0"/>
                          <a:ea typeface="Calibri" panose="020F0502020204030204" pitchFamily="34" charset="0"/>
                        </a:rPr>
                        <a:t>Year 2</a:t>
                      </a:r>
                      <a:endParaRPr lang="en-IN" sz="600" dirty="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A0"/>
                    </a:solidFill>
                  </a:tcPr>
                </a:tc>
                <a:tc hMerge="1">
                  <a:txBody>
                    <a:bodyPr/>
                    <a:lstStyle/>
                    <a:p>
                      <a:endParaRPr lang="en-IN"/>
                    </a:p>
                  </a:txBody>
                  <a:tcPr/>
                </a:tc>
                <a:tc hMerge="1">
                  <a:txBody>
                    <a:bodyPr/>
                    <a:lstStyle/>
                    <a:p>
                      <a:endParaRPr lang="en-IN"/>
                    </a:p>
                  </a:txBody>
                  <a:tcPr/>
                </a:tc>
                <a:tc>
                  <a:txBody>
                    <a:bodyPr/>
                    <a:lstStyle/>
                    <a:p>
                      <a:pPr algn="ctr"/>
                      <a:r>
                        <a:rPr lang="en-IN" sz="600" dirty="0">
                          <a:solidFill>
                            <a:srgbClr val="FFFFFF"/>
                          </a:solidFill>
                          <a:effectLst/>
                          <a:latin typeface="Calibri" panose="020F0502020204030204" pitchFamily="34" charset="0"/>
                          <a:ea typeface="Calibri" panose="020F0502020204030204" pitchFamily="34" charset="0"/>
                        </a:rPr>
                        <a:t>Year 3</a:t>
                      </a:r>
                      <a:endParaRPr lang="en-IN" sz="600" dirty="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A0"/>
                    </a:solidFill>
                  </a:tcPr>
                </a:tc>
                <a:extLst>
                  <a:ext uri="{0D108BD9-81ED-4DB2-BD59-A6C34878D82A}">
                    <a16:rowId xmlns:a16="http://schemas.microsoft.com/office/drawing/2014/main" val="1719886659"/>
                  </a:ext>
                </a:extLst>
              </a:tr>
              <a:tr h="105885">
                <a:tc rowSpan="2">
                  <a:txBody>
                    <a:bodyPr/>
                    <a:lstStyle/>
                    <a:p>
                      <a:pPr algn="ctr"/>
                      <a:r>
                        <a:rPr lang="en-IN" sz="700" b="1">
                          <a:solidFill>
                            <a:srgbClr val="FFFFFF"/>
                          </a:solidFill>
                          <a:effectLst/>
                          <a:latin typeface="Calibri" panose="020F0502020204030204" pitchFamily="34" charset="0"/>
                          <a:ea typeface="Calibri" panose="020F0502020204030204" pitchFamily="34" charset="0"/>
                        </a:rPr>
                        <a:t>Type</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a:solidFill>
                            <a:srgbClr val="FFFFFF"/>
                          </a:solidFill>
                          <a:effectLst/>
                          <a:latin typeface="Calibri" panose="020F0502020204030204" pitchFamily="34" charset="0"/>
                          <a:ea typeface="Calibri" panose="020F0502020204030204" pitchFamily="34" charset="0"/>
                        </a:rPr>
                        <a:t>Current</a:t>
                      </a:r>
                      <a:endParaRPr lang="en-IN" sz="80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0" dirty="0">
                          <a:solidFill>
                            <a:srgbClr val="FFFFFF"/>
                          </a:solidFill>
                          <a:effectLst/>
                          <a:latin typeface="Calibri" panose="020F0502020204030204" pitchFamily="34" charset="0"/>
                          <a:ea typeface="Calibri" panose="020F0502020204030204" pitchFamily="34" charset="0"/>
                        </a:rPr>
                        <a:t>Mon </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0" dirty="0">
                          <a:solidFill>
                            <a:srgbClr val="FFFFFF"/>
                          </a:solidFill>
                          <a:effectLst/>
                          <a:latin typeface="Calibri" panose="020F0502020204030204" pitchFamily="34" charset="0"/>
                          <a:ea typeface="Calibri" panose="020F0502020204030204" pitchFamily="34" charset="0"/>
                        </a:rPr>
                        <a:t>Mon</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0" dirty="0">
                          <a:solidFill>
                            <a:srgbClr val="FFFFFF"/>
                          </a:solidFill>
                          <a:effectLst/>
                          <a:latin typeface="Calibri" panose="020F0502020204030204" pitchFamily="34" charset="0"/>
                          <a:ea typeface="Calibri" panose="020F0502020204030204" pitchFamily="34" charset="0"/>
                        </a:rPr>
                        <a:t>Mon</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IN" sz="700" b="0" dirty="0">
                          <a:solidFill>
                            <a:srgbClr val="FFFFFF"/>
                          </a:solidFill>
                          <a:effectLst/>
                          <a:latin typeface="Calibri" panose="020F0502020204030204" pitchFamily="34" charset="0"/>
                          <a:ea typeface="Calibri" panose="020F0502020204030204" pitchFamily="34" charset="0"/>
                        </a:rPr>
                        <a:t>Mon </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IN" sz="700" b="0" dirty="0">
                          <a:solidFill>
                            <a:srgbClr val="FFFFFF"/>
                          </a:solidFill>
                          <a:effectLst/>
                          <a:latin typeface="Calibri" panose="020F0502020204030204" pitchFamily="34" charset="0"/>
                          <a:ea typeface="Calibri" panose="020F0502020204030204" pitchFamily="34" charset="0"/>
                        </a:rPr>
                        <a:t>Mon </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IN" sz="700" b="0" dirty="0">
                          <a:solidFill>
                            <a:srgbClr val="FFFFFF"/>
                          </a:solidFill>
                          <a:effectLst/>
                          <a:latin typeface="Calibri" panose="020F0502020204030204" pitchFamily="34" charset="0"/>
                          <a:ea typeface="Calibri" panose="020F0502020204030204" pitchFamily="34" charset="0"/>
                        </a:rPr>
                        <a:t>Mon</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IN" sz="800" b="0" dirty="0">
                          <a:solidFill>
                            <a:srgbClr val="FFFFFF"/>
                          </a:solidFill>
                          <a:effectLst/>
                          <a:latin typeface="Calibri" panose="020F0502020204030204" pitchFamily="34" charset="0"/>
                          <a:ea typeface="Calibri" panose="020F0502020204030204" pitchFamily="34" charset="0"/>
                        </a:rPr>
                        <a:t>Mon</a:t>
                      </a:r>
                      <a:endParaRPr lang="en-IN" sz="9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IN" sz="700" b="0" dirty="0">
                          <a:solidFill>
                            <a:srgbClr val="FFFFFF"/>
                          </a:solidFill>
                          <a:effectLst/>
                          <a:latin typeface="Calibri" panose="020F0502020204030204" pitchFamily="34" charset="0"/>
                          <a:ea typeface="Calibri" panose="020F0502020204030204" pitchFamily="34" charset="0"/>
                        </a:rPr>
                        <a:t>Mon </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0" dirty="0">
                          <a:solidFill>
                            <a:srgbClr val="FFFFFF"/>
                          </a:solidFill>
                          <a:effectLst/>
                          <a:latin typeface="Calibri" panose="020F0502020204030204" pitchFamily="34" charset="0"/>
                          <a:ea typeface="Calibri" panose="020F0502020204030204" pitchFamily="34" charset="0"/>
                        </a:rPr>
                        <a:t>Mon</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0" dirty="0">
                          <a:solidFill>
                            <a:srgbClr val="FFFFFF"/>
                          </a:solidFill>
                          <a:effectLst/>
                          <a:latin typeface="Calibri" panose="020F0502020204030204" pitchFamily="34" charset="0"/>
                          <a:ea typeface="Calibri" panose="020F0502020204030204" pitchFamily="34" charset="0"/>
                        </a:rPr>
                        <a:t>Mon</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0" dirty="0">
                          <a:solidFill>
                            <a:srgbClr val="FFFFFF"/>
                          </a:solidFill>
                          <a:effectLst/>
                          <a:latin typeface="Calibri" panose="020F0502020204030204" pitchFamily="34" charset="0"/>
                          <a:ea typeface="Calibri" panose="020F0502020204030204" pitchFamily="34" charset="0"/>
                        </a:rPr>
                        <a:t>Mon</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tc>
                  <a:txBody>
                    <a:bodyPr/>
                    <a:lstStyle/>
                    <a:p>
                      <a:pPr algn="ctr"/>
                      <a:r>
                        <a:rPr lang="en-IN" sz="700" b="0" dirty="0">
                          <a:solidFill>
                            <a:srgbClr val="FFFFFF"/>
                          </a:solidFill>
                          <a:effectLst/>
                          <a:latin typeface="Calibri" panose="020F0502020204030204" pitchFamily="34" charset="0"/>
                          <a:ea typeface="Calibri" panose="020F0502020204030204" pitchFamily="34" charset="0"/>
                        </a:rPr>
                        <a:t>Mon</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0033A0"/>
                    </a:solidFill>
                  </a:tcPr>
                </a:tc>
                <a:extLst>
                  <a:ext uri="{0D108BD9-81ED-4DB2-BD59-A6C34878D82A}">
                    <a16:rowId xmlns:a16="http://schemas.microsoft.com/office/drawing/2014/main" val="184898377"/>
                  </a:ext>
                </a:extLst>
              </a:tr>
              <a:tr h="105885">
                <a:tc vMerge="1">
                  <a:txBody>
                    <a:bodyPr/>
                    <a:lstStyle/>
                    <a:p>
                      <a:endParaRPr lang="en-IN"/>
                    </a:p>
                  </a:txBody>
                  <a:tcPr/>
                </a:tc>
                <a:tc>
                  <a:txBody>
                    <a:bodyPr/>
                    <a:lstStyle/>
                    <a:p>
                      <a:pPr algn="ctr"/>
                      <a:r>
                        <a:rPr lang="en-IN" sz="700">
                          <a:solidFill>
                            <a:srgbClr val="FFFFFF"/>
                          </a:solidFill>
                          <a:effectLst/>
                          <a:latin typeface="Calibri" panose="020F0502020204030204" pitchFamily="34" charset="0"/>
                          <a:ea typeface="Calibri" panose="020F0502020204030204" pitchFamily="34" charset="0"/>
                        </a:rPr>
                        <a:t>Year</a:t>
                      </a:r>
                      <a:endParaRPr lang="en-IN" sz="800">
                        <a:effectLst/>
                        <a:latin typeface="Calibri" panose="020F0502020204030204" pitchFamily="34" charset="0"/>
                        <a:ea typeface="Calibri" panose="020F0502020204030204" pitchFamily="34" charset="0"/>
                      </a:endParaRPr>
                    </a:p>
                  </a:txBody>
                  <a:tcPr marL="51435" marR="51435"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1 </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2</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3,4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7</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800" dirty="0">
                          <a:solidFill>
                            <a:schemeClr val="bg1"/>
                          </a:solidFill>
                          <a:effectLst/>
                          <a:latin typeface="Calibri" panose="020F0502020204030204" pitchFamily="34" charset="0"/>
                          <a:ea typeface="Calibri" panose="020F0502020204030204" pitchFamily="34" charset="0"/>
                        </a:rPr>
                        <a:t>8-9</a:t>
                      </a: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10-12</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dirty="0">
                          <a:solidFill>
                            <a:srgbClr val="FFFFFF"/>
                          </a:solidFill>
                          <a:effectLst/>
                          <a:latin typeface="Calibri" panose="020F0502020204030204" pitchFamily="34" charset="0"/>
                          <a:ea typeface="Calibri" panose="020F0502020204030204" pitchFamily="34" charset="0"/>
                        </a:rPr>
                        <a:t>13-15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16-18</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19-24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033A0"/>
                    </a:solidFill>
                  </a:tcPr>
                </a:tc>
                <a:tc>
                  <a:txBody>
                    <a:bodyPr/>
                    <a:lstStyle/>
                    <a:p>
                      <a:pPr algn="ctr"/>
                      <a:r>
                        <a:rPr lang="en-IN" sz="700" b="1">
                          <a:solidFill>
                            <a:srgbClr val="FFFFFF"/>
                          </a:solidFill>
                          <a:effectLst/>
                          <a:latin typeface="Calibri" panose="020F0502020204030204" pitchFamily="34" charset="0"/>
                          <a:ea typeface="Calibri" panose="020F0502020204030204" pitchFamily="34" charset="0"/>
                        </a:rPr>
                        <a:t>25-36</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a:noFill/>
                    </a:lnB>
                    <a:solidFill>
                      <a:srgbClr val="0033A0"/>
                    </a:solidFill>
                  </a:tcPr>
                </a:tc>
                <a:extLst>
                  <a:ext uri="{0D108BD9-81ED-4DB2-BD59-A6C34878D82A}">
                    <a16:rowId xmlns:a16="http://schemas.microsoft.com/office/drawing/2014/main" val="3305041680"/>
                  </a:ext>
                </a:extLst>
              </a:tr>
              <a:tr h="158417">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Nationwide</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13</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13</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13</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13</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11</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9</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9</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9</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9</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9</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117380937"/>
                  </a:ext>
                </a:extLst>
              </a:tr>
              <a:tr h="146594">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Vendor Onsite</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10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8</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8</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4</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2554517383"/>
                  </a:ext>
                </a:extLst>
              </a:tr>
              <a:tr h="160246">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GSP Onsite</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3</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983581109"/>
                  </a:ext>
                </a:extLst>
              </a:tr>
              <a:tr h="158612">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GSP Offshore</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7</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7</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4</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0</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805565668"/>
                  </a:ext>
                </a:extLst>
              </a:tr>
              <a:tr h="211769">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Cognizant Onsite</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3</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US" sz="800" dirty="0">
                          <a:effectLst/>
                          <a:latin typeface="Calibri" panose="020F0502020204030204" pitchFamily="34" charset="0"/>
                          <a:ea typeface="Calibri" panose="020F0502020204030204" pitchFamily="34" charset="0"/>
                        </a:rPr>
                        <a:t>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w="12700" cap="flat" cmpd="sng" algn="ctr">
                      <a:solidFill>
                        <a:srgbClr val="99A8BD"/>
                      </a:solidFill>
                      <a:prstDash val="solid"/>
                      <a:round/>
                      <a:headEnd type="none" w="med" len="med"/>
                      <a:tailEnd type="none" w="med" len="med"/>
                    </a:lnB>
                    <a:solidFill>
                      <a:srgbClr val="FFFFFF"/>
                    </a:solidFill>
                  </a:tcPr>
                </a:tc>
                <a:extLst>
                  <a:ext uri="{0D108BD9-81ED-4DB2-BD59-A6C34878D82A}">
                    <a16:rowId xmlns:a16="http://schemas.microsoft.com/office/drawing/2014/main" val="2297734584"/>
                  </a:ext>
                </a:extLst>
              </a:tr>
              <a:tr h="209807">
                <a:tc>
                  <a:txBody>
                    <a:bodyPr/>
                    <a:lstStyle/>
                    <a:p>
                      <a:pPr algn="ctr"/>
                      <a:r>
                        <a:rPr lang="en-IN" sz="800" b="0" dirty="0">
                          <a:solidFill>
                            <a:srgbClr val="0033A0"/>
                          </a:solidFill>
                          <a:effectLst/>
                          <a:latin typeface="Calibri" panose="020F0502020204030204" pitchFamily="34" charset="0"/>
                          <a:ea typeface="Calibri" panose="020F0502020204030204" pitchFamily="34" charset="0"/>
                        </a:rPr>
                        <a:t>Cognizant Off.</a:t>
                      </a:r>
                      <a:endParaRPr lang="en-IN" sz="800" b="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11</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8</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14</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20</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a:solidFill>
                            <a:srgbClr val="000000"/>
                          </a:solidFill>
                          <a:effectLst/>
                          <a:latin typeface="Calibri" panose="020F0502020204030204" pitchFamily="34" charset="0"/>
                          <a:ea typeface="Calibri" panose="020F0502020204030204" pitchFamily="34" charset="0"/>
                        </a:rPr>
                        <a:t>21</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23</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28</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28</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28</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28</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27</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tc>
                  <a:txBody>
                    <a:bodyPr/>
                    <a:lstStyle/>
                    <a:p>
                      <a:pPr algn="ctr"/>
                      <a:r>
                        <a:rPr lang="en-IN" sz="800" dirty="0">
                          <a:solidFill>
                            <a:srgbClr val="000000"/>
                          </a:solidFill>
                          <a:effectLst/>
                          <a:latin typeface="Calibri" panose="020F0502020204030204" pitchFamily="34" charset="0"/>
                          <a:ea typeface="Calibri" panose="020F0502020204030204" pitchFamily="34" charset="0"/>
                        </a:rPr>
                        <a:t>27</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99A8BD"/>
                      </a:solidFill>
                      <a:prstDash val="solid"/>
                      <a:round/>
                      <a:headEnd type="none" w="med" len="med"/>
                      <a:tailEnd type="none" w="med" len="med"/>
                    </a:lnR>
                    <a:lnT w="12700" cap="flat" cmpd="sng" algn="ctr">
                      <a:solidFill>
                        <a:srgbClr val="99A8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443805922"/>
                  </a:ext>
                </a:extLst>
              </a:tr>
              <a:tr h="118813">
                <a:tc>
                  <a:txBody>
                    <a:bodyPr/>
                    <a:lstStyle/>
                    <a:p>
                      <a:pPr algn="ctr"/>
                      <a:r>
                        <a:rPr lang="en-IN" sz="800">
                          <a:solidFill>
                            <a:srgbClr val="FFFFFF"/>
                          </a:solidFill>
                          <a:effectLst/>
                          <a:latin typeface="Calibri" panose="020F0502020204030204" pitchFamily="34" charset="0"/>
                          <a:ea typeface="Calibri" panose="020F0502020204030204" pitchFamily="34" charset="0"/>
                        </a:rPr>
                        <a:t>Total</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99A8BD"/>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48</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46</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a:solidFill>
                            <a:srgbClr val="FFFFFF"/>
                          </a:solidFill>
                          <a:effectLst/>
                          <a:latin typeface="Calibri" panose="020F0502020204030204" pitchFamily="34" charset="0"/>
                          <a:ea typeface="Calibri" panose="020F0502020204030204" pitchFamily="34" charset="0"/>
                        </a:rPr>
                        <a:t>45</a:t>
                      </a:r>
                      <a:endParaRPr lang="en-IN" sz="80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45</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45</a:t>
                      </a:r>
                      <a:endParaRPr lang="en-IN" sz="800" dirty="0">
                        <a:solidFill>
                          <a:schemeClr val="bg1"/>
                        </a:solidFill>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43</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43</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42</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41</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tc>
                  <a:txBody>
                    <a:bodyPr/>
                    <a:lstStyle/>
                    <a:p>
                      <a:pPr algn="ctr"/>
                      <a:r>
                        <a:rPr lang="en-IN" sz="800" b="1" dirty="0">
                          <a:solidFill>
                            <a:srgbClr val="FFFFFF"/>
                          </a:solidFill>
                          <a:effectLst/>
                          <a:latin typeface="Calibri" panose="020F0502020204030204" pitchFamily="34" charset="0"/>
                          <a:ea typeface="Calibri" panose="020F0502020204030204" pitchFamily="34" charset="0"/>
                        </a:rPr>
                        <a:t>41</a:t>
                      </a:r>
                      <a:endParaRPr lang="en-IN" sz="800" dirty="0">
                        <a:effectLst/>
                        <a:latin typeface="Calibri" panose="020F0502020204030204" pitchFamily="34" charset="0"/>
                        <a:ea typeface="Calibri" panose="020F0502020204030204" pitchFamily="34" charset="0"/>
                      </a:endParaRPr>
                    </a:p>
                  </a:txBody>
                  <a:tcPr marL="51435" marR="51435" marT="0" marB="0" anchor="ctr">
                    <a:lnL w="12700" cap="flat" cmpd="sng" algn="ctr">
                      <a:solidFill>
                        <a:srgbClr val="FFFFFF"/>
                      </a:solidFill>
                      <a:prstDash val="solid"/>
                      <a:round/>
                      <a:headEnd type="none" w="med" len="med"/>
                      <a:tailEnd type="none" w="med" len="med"/>
                    </a:lnL>
                    <a:lnR w="12700" cap="flat" cmpd="sng" algn="ctr">
                      <a:solidFill>
                        <a:srgbClr val="99A8BD"/>
                      </a:solidFill>
                      <a:prstDash val="solid"/>
                      <a:round/>
                      <a:headEnd type="none" w="med" len="med"/>
                      <a:tailEnd type="none" w="med" len="med"/>
                    </a:lnR>
                    <a:lnT>
                      <a:noFill/>
                    </a:lnT>
                    <a:lnB w="12700" cap="flat" cmpd="sng" algn="ctr">
                      <a:solidFill>
                        <a:srgbClr val="99A8BD"/>
                      </a:solidFill>
                      <a:prstDash val="solid"/>
                      <a:round/>
                      <a:headEnd type="none" w="med" len="med"/>
                      <a:tailEnd type="none" w="med" len="med"/>
                    </a:lnB>
                    <a:solidFill>
                      <a:srgbClr val="00B050"/>
                    </a:solidFill>
                  </a:tcPr>
                </a:tc>
                <a:extLst>
                  <a:ext uri="{0D108BD9-81ED-4DB2-BD59-A6C34878D82A}">
                    <a16:rowId xmlns:a16="http://schemas.microsoft.com/office/drawing/2014/main" val="3359285904"/>
                  </a:ext>
                </a:extLst>
              </a:tr>
            </a:tbl>
          </a:graphicData>
        </a:graphic>
      </p:graphicFrame>
      <p:graphicFrame>
        <p:nvGraphicFramePr>
          <p:cNvPr id="25" name="Table 24">
            <a:extLst>
              <a:ext uri="{FF2B5EF4-FFF2-40B4-BE49-F238E27FC236}">
                <a16:creationId xmlns:a16="http://schemas.microsoft.com/office/drawing/2014/main" id="{9CD5E759-F9C6-4DCC-B327-2BEC93CDCEE5}"/>
              </a:ext>
            </a:extLst>
          </p:cNvPr>
          <p:cNvGraphicFramePr>
            <a:graphicFrameLocks noGrp="1"/>
          </p:cNvGraphicFramePr>
          <p:nvPr>
            <p:extLst>
              <p:ext uri="{D42A27DB-BD31-4B8C-83A1-F6EECF244321}">
                <p14:modId xmlns:p14="http://schemas.microsoft.com/office/powerpoint/2010/main" val="1912237073"/>
              </p:ext>
            </p:extLst>
          </p:nvPr>
        </p:nvGraphicFramePr>
        <p:xfrm>
          <a:off x="227170" y="2714063"/>
          <a:ext cx="3876400" cy="909574"/>
        </p:xfrm>
        <a:graphic>
          <a:graphicData uri="http://schemas.openxmlformats.org/drawingml/2006/table">
            <a:tbl>
              <a:tblPr/>
              <a:tblGrid>
                <a:gridCol w="775280">
                  <a:extLst>
                    <a:ext uri="{9D8B030D-6E8A-4147-A177-3AD203B41FA5}">
                      <a16:colId xmlns:a16="http://schemas.microsoft.com/office/drawing/2014/main" val="1747243491"/>
                    </a:ext>
                  </a:extLst>
                </a:gridCol>
                <a:gridCol w="775280">
                  <a:extLst>
                    <a:ext uri="{9D8B030D-6E8A-4147-A177-3AD203B41FA5}">
                      <a16:colId xmlns:a16="http://schemas.microsoft.com/office/drawing/2014/main" val="2233863764"/>
                    </a:ext>
                  </a:extLst>
                </a:gridCol>
                <a:gridCol w="775280">
                  <a:extLst>
                    <a:ext uri="{9D8B030D-6E8A-4147-A177-3AD203B41FA5}">
                      <a16:colId xmlns:a16="http://schemas.microsoft.com/office/drawing/2014/main" val="1927010465"/>
                    </a:ext>
                  </a:extLst>
                </a:gridCol>
                <a:gridCol w="775280">
                  <a:extLst>
                    <a:ext uri="{9D8B030D-6E8A-4147-A177-3AD203B41FA5}">
                      <a16:colId xmlns:a16="http://schemas.microsoft.com/office/drawing/2014/main" val="3760977569"/>
                    </a:ext>
                  </a:extLst>
                </a:gridCol>
                <a:gridCol w="775280">
                  <a:extLst>
                    <a:ext uri="{9D8B030D-6E8A-4147-A177-3AD203B41FA5}">
                      <a16:colId xmlns:a16="http://schemas.microsoft.com/office/drawing/2014/main" val="3965759012"/>
                    </a:ext>
                  </a:extLst>
                </a:gridCol>
              </a:tblGrid>
              <a:tr h="155194">
                <a:tc>
                  <a:txBody>
                    <a:bodyPr/>
                    <a:lstStyle/>
                    <a:p>
                      <a:pPr algn="ctr" fontAlgn="ctr"/>
                      <a:r>
                        <a:rPr lang="en-US" sz="800" b="0" i="0" u="none" strike="noStrike" dirty="0">
                          <a:solidFill>
                            <a:schemeClr val="bg1"/>
                          </a:solidFill>
                          <a:effectLst/>
                          <a:latin typeface="Arial"/>
                          <a:cs typeface="Arial"/>
                        </a:rPr>
                        <a:t>Parameters</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Current</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1</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2</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3</a:t>
                      </a:r>
                    </a:p>
                  </a:txBody>
                  <a:tcPr marL="6350" marR="6350" marT="6350" marB="0" anchor="ctr">
                    <a:lnL w="9525" cap="flat" cmpd="sng" algn="ctr">
                      <a:solidFill>
                        <a:schemeClr val="bg2">
                          <a:lumMod val="75000"/>
                        </a:schemeClr>
                      </a:solidFill>
                      <a:prstDash val="solid"/>
                      <a:round/>
                      <a:headEnd type="none" w="med" len="med"/>
                      <a:tailEnd type="none" w="med" len="med"/>
                    </a:lnL>
                    <a:lnR w="9524">
                      <a:solidFill>
                        <a:schemeClr val="bg2">
                          <a:lumMod val="75000"/>
                        </a:schemeClr>
                      </a:solidFill>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2291215584"/>
                  </a:ext>
                </a:extLst>
              </a:tr>
              <a:tr h="251460">
                <a:tc>
                  <a:txBody>
                    <a:bodyPr/>
                    <a:lstStyle/>
                    <a:p>
                      <a:pPr lvl="0" algn="ctr">
                        <a:buNone/>
                      </a:pPr>
                      <a:r>
                        <a:rPr lang="en-US" sz="800" b="0" i="0" u="none" strike="noStrike" dirty="0">
                          <a:solidFill>
                            <a:srgbClr val="0033A0"/>
                          </a:solidFill>
                          <a:effectLst/>
                          <a:latin typeface="Arial"/>
                          <a:cs typeface="Arial"/>
                        </a:rPr>
                        <a:t>Offshore Leverage %</a:t>
                      </a:r>
                    </a:p>
                  </a:txBody>
                  <a:tcPr marL="0" marR="0" marT="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33.33%</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50.94%</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 66.47%</a:t>
                      </a:r>
                    </a:p>
                  </a:txBody>
                  <a:tcPr marL="0" marR="0" marT="0" marB="0" anchor="ctr">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65.85%</a:t>
                      </a:r>
                    </a:p>
                  </a:txBody>
                  <a:tcPr marL="0" marR="0" marT="0" marB="0" anchor="ctr">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682450395"/>
                  </a:ext>
                </a:extLst>
              </a:tr>
              <a:tr h="251460">
                <a:tc>
                  <a:txBody>
                    <a:bodyPr/>
                    <a:lstStyle/>
                    <a:p>
                      <a:pPr lvl="0" algn="ctr">
                        <a:buNone/>
                      </a:pPr>
                      <a:r>
                        <a:rPr lang="en-US" sz="800" b="0" i="0" u="none" strike="noStrike" dirty="0">
                          <a:solidFill>
                            <a:srgbClr val="0033A0"/>
                          </a:solidFill>
                          <a:effectLst/>
                          <a:latin typeface="Arial"/>
                          <a:cs typeface="Arial"/>
                        </a:rPr>
                        <a:t>Resource Optimization%</a:t>
                      </a:r>
                    </a:p>
                  </a:txBody>
                  <a:tcPr marL="0" marR="0" marT="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NA</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4.06%</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 19.88%</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ctr" fontAlgn="ctr"/>
                      <a:r>
                        <a:rPr lang="en-US" sz="800" b="0" i="0" u="none" strike="noStrike" dirty="0">
                          <a:solidFill>
                            <a:schemeClr val="tx2">
                              <a:lumMod val="65000"/>
                              <a:lumOff val="35000"/>
                            </a:schemeClr>
                          </a:solidFill>
                          <a:effectLst/>
                          <a:latin typeface="Arial"/>
                          <a:cs typeface="Arial"/>
                        </a:rPr>
                        <a:t>19.95%</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16589547"/>
                  </a:ext>
                </a:extLst>
              </a:tr>
              <a:tr h="251460">
                <a:tc>
                  <a:txBody>
                    <a:bodyPr/>
                    <a:lstStyle/>
                    <a:p>
                      <a:pPr lvl="0" algn="ctr">
                        <a:buNone/>
                      </a:pPr>
                      <a:r>
                        <a:rPr lang="en-US" sz="800" b="0" i="0" u="none" strike="noStrike" dirty="0">
                          <a:solidFill>
                            <a:srgbClr val="0033A0"/>
                          </a:solidFill>
                          <a:effectLst/>
                          <a:latin typeface="Arial"/>
                          <a:cs typeface="Arial"/>
                        </a:rPr>
                        <a:t>Cost Optimization%</a:t>
                      </a:r>
                    </a:p>
                  </a:txBody>
                  <a:tcPr marL="0" marR="0" marT="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a:solidFill>
                        <a:schemeClr val="bg2">
                          <a:lumMod val="75000"/>
                        </a:schemeClr>
                      </a:solidFill>
                    </a:lnB>
                  </a:tcPr>
                </a:tc>
                <a:tc>
                  <a:txBody>
                    <a:bodyPr/>
                    <a:lstStyle/>
                    <a:p>
                      <a:pPr algn="ctr" fontAlgn="ctr"/>
                      <a:r>
                        <a:rPr lang="en-US" sz="800" b="0" i="0" u="none" strike="noStrike" dirty="0">
                          <a:solidFill>
                            <a:schemeClr val="tx2">
                              <a:lumMod val="65000"/>
                              <a:lumOff val="35000"/>
                            </a:schemeClr>
                          </a:solidFill>
                          <a:effectLst/>
                          <a:latin typeface="Arial"/>
                          <a:cs typeface="Arial"/>
                        </a:rPr>
                        <a:t>NA</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algn="ctr" defTabSz="914400" rtl="0" eaLnBrk="1" fontAlgn="ctr" latinLnBrk="0" hangingPunct="1"/>
                      <a:r>
                        <a:rPr lang="en-US" sz="800" b="0" i="0" u="none" strike="noStrike" kern="1200" dirty="0">
                          <a:solidFill>
                            <a:schemeClr val="tx2">
                              <a:lumMod val="65000"/>
                              <a:lumOff val="35000"/>
                            </a:schemeClr>
                          </a:solidFill>
                          <a:effectLst/>
                          <a:latin typeface="Arial"/>
                          <a:ea typeface="+mn-ea"/>
                          <a:cs typeface="Arial"/>
                        </a:rPr>
                        <a:t>3.00%</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algn="ctr" defTabSz="914400" rtl="0" eaLnBrk="1" fontAlgn="ctr" latinLnBrk="0" hangingPunct="1"/>
                      <a:r>
                        <a:rPr lang="en-US" sz="800" b="0" i="0" u="none" strike="noStrike" kern="1200" dirty="0">
                          <a:solidFill>
                            <a:schemeClr val="tx2">
                              <a:lumMod val="65000"/>
                              <a:lumOff val="35000"/>
                            </a:schemeClr>
                          </a:solidFill>
                          <a:effectLst/>
                          <a:latin typeface="Arial"/>
                          <a:ea typeface="+mn-ea"/>
                          <a:cs typeface="Arial"/>
                        </a:rPr>
                        <a:t> 9.00%</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tc>
                  <a:txBody>
                    <a:bodyPr/>
                    <a:lstStyle/>
                    <a:p>
                      <a:pPr marL="0" algn="ctr" defTabSz="914400" rtl="0" eaLnBrk="1" fontAlgn="ctr" latinLnBrk="0" hangingPunct="1"/>
                      <a:r>
                        <a:rPr lang="en-US" sz="800" b="0" i="0" u="none" strike="noStrike" kern="1200" dirty="0">
                          <a:solidFill>
                            <a:schemeClr val="tx2">
                              <a:lumMod val="65000"/>
                              <a:lumOff val="35000"/>
                            </a:schemeClr>
                          </a:solidFill>
                          <a:effectLst/>
                          <a:latin typeface="Arial"/>
                          <a:ea typeface="+mn-ea"/>
                          <a:cs typeface="Arial"/>
                        </a:rPr>
                        <a:t>10.2%</a:t>
                      </a:r>
                    </a:p>
                  </a:txBody>
                  <a:tcPr marL="0" marR="0" marT="0" marB="0" anchor="ctr">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a:solidFill>
                        <a:schemeClr val="bg2">
                          <a:lumMod val="75000"/>
                        </a:schemeClr>
                      </a:solidFill>
                    </a:lnB>
                  </a:tcPr>
                </a:tc>
                <a:extLst>
                  <a:ext uri="{0D108BD9-81ED-4DB2-BD59-A6C34878D82A}">
                    <a16:rowId xmlns:a16="http://schemas.microsoft.com/office/drawing/2014/main" val="2246799708"/>
                  </a:ext>
                </a:extLst>
              </a:tr>
            </a:tbl>
          </a:graphicData>
        </a:graphic>
      </p:graphicFrame>
      <p:graphicFrame>
        <p:nvGraphicFramePr>
          <p:cNvPr id="26" name="Table 25">
            <a:extLst>
              <a:ext uri="{FF2B5EF4-FFF2-40B4-BE49-F238E27FC236}">
                <a16:creationId xmlns:a16="http://schemas.microsoft.com/office/drawing/2014/main" id="{1F716F6A-C6DF-4563-8B32-5979A6B84542}"/>
              </a:ext>
            </a:extLst>
          </p:cNvPr>
          <p:cNvGraphicFramePr>
            <a:graphicFrameLocks noGrp="1"/>
          </p:cNvGraphicFramePr>
          <p:nvPr>
            <p:extLst>
              <p:ext uri="{D42A27DB-BD31-4B8C-83A1-F6EECF244321}">
                <p14:modId xmlns:p14="http://schemas.microsoft.com/office/powerpoint/2010/main" val="2509793021"/>
              </p:ext>
            </p:extLst>
          </p:nvPr>
        </p:nvGraphicFramePr>
        <p:xfrm>
          <a:off x="5194224" y="3851741"/>
          <a:ext cx="3738840" cy="509438"/>
        </p:xfrm>
        <a:graphic>
          <a:graphicData uri="http://schemas.openxmlformats.org/drawingml/2006/table">
            <a:tbl>
              <a:tblPr/>
              <a:tblGrid>
                <a:gridCol w="623140">
                  <a:extLst>
                    <a:ext uri="{9D8B030D-6E8A-4147-A177-3AD203B41FA5}">
                      <a16:colId xmlns:a16="http://schemas.microsoft.com/office/drawing/2014/main" val="1747243491"/>
                    </a:ext>
                  </a:extLst>
                </a:gridCol>
                <a:gridCol w="623140">
                  <a:extLst>
                    <a:ext uri="{9D8B030D-6E8A-4147-A177-3AD203B41FA5}">
                      <a16:colId xmlns:a16="http://schemas.microsoft.com/office/drawing/2014/main" val="2233863764"/>
                    </a:ext>
                  </a:extLst>
                </a:gridCol>
                <a:gridCol w="623140">
                  <a:extLst>
                    <a:ext uri="{9D8B030D-6E8A-4147-A177-3AD203B41FA5}">
                      <a16:colId xmlns:a16="http://schemas.microsoft.com/office/drawing/2014/main" val="343460387"/>
                    </a:ext>
                  </a:extLst>
                </a:gridCol>
                <a:gridCol w="623140">
                  <a:extLst>
                    <a:ext uri="{9D8B030D-6E8A-4147-A177-3AD203B41FA5}">
                      <a16:colId xmlns:a16="http://schemas.microsoft.com/office/drawing/2014/main" val="2264513993"/>
                    </a:ext>
                  </a:extLst>
                </a:gridCol>
                <a:gridCol w="623140">
                  <a:extLst>
                    <a:ext uri="{9D8B030D-6E8A-4147-A177-3AD203B41FA5}">
                      <a16:colId xmlns:a16="http://schemas.microsoft.com/office/drawing/2014/main" val="3760977569"/>
                    </a:ext>
                  </a:extLst>
                </a:gridCol>
                <a:gridCol w="623140">
                  <a:extLst>
                    <a:ext uri="{9D8B030D-6E8A-4147-A177-3AD203B41FA5}">
                      <a16:colId xmlns:a16="http://schemas.microsoft.com/office/drawing/2014/main" val="1368372259"/>
                    </a:ext>
                  </a:extLst>
                </a:gridCol>
              </a:tblGrid>
              <a:tr h="245311">
                <a:tc>
                  <a:txBody>
                    <a:bodyPr/>
                    <a:lstStyle/>
                    <a:p>
                      <a:pPr algn="ctr" fontAlgn="ctr"/>
                      <a:r>
                        <a:rPr lang="en-US" sz="800" b="0" i="0" u="none" strike="noStrike">
                          <a:solidFill>
                            <a:schemeClr val="bg1"/>
                          </a:solidFill>
                          <a:effectLst/>
                          <a:latin typeface="Arial"/>
                          <a:cs typeface="Arial"/>
                        </a:rPr>
                        <a:t>Current Spend</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a:solidFill>
                            <a:schemeClr val="bg1"/>
                          </a:solidFill>
                          <a:effectLst/>
                          <a:latin typeface="Arial"/>
                          <a:cs typeface="Arial"/>
                        </a:rPr>
                        <a:t>Proposed Spend</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Net Savings</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GSP Savings%</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Net Savings %</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ctr"/>
                      <a:r>
                        <a:rPr lang="en-US" sz="800" b="0" i="0" u="none" strike="noStrike" dirty="0">
                          <a:solidFill>
                            <a:schemeClr val="bg1"/>
                          </a:solidFill>
                          <a:effectLst/>
                          <a:latin typeface="Arial"/>
                          <a:cs typeface="Arial"/>
                        </a:rPr>
                        <a:t>Cognizant Investment</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2291215584"/>
                  </a:ext>
                </a:extLst>
              </a:tr>
              <a:tr h="264127">
                <a:tc>
                  <a:txBody>
                    <a:bodyPr/>
                    <a:lstStyle/>
                    <a:p>
                      <a:pPr algn="ctr" fontAlgn="ctr"/>
                      <a:r>
                        <a:rPr lang="en-US" sz="900" b="1" i="0" u="none" strike="noStrike" dirty="0">
                          <a:solidFill>
                            <a:srgbClr val="0033A0"/>
                          </a:solidFill>
                          <a:effectLst/>
                          <a:latin typeface="Arial"/>
                          <a:cs typeface="Arial"/>
                        </a:rPr>
                        <a:t> $ 15.23M</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 $ 11.88M </a:t>
                      </a:r>
                      <a:endParaRPr lang="en-US" sz="900" b="1" i="0" u="none" strike="noStrike" dirty="0">
                        <a:solidFill>
                          <a:srgbClr val="0033A0"/>
                        </a:solidFill>
                        <a:effectLst/>
                        <a:latin typeface="Arial" panose="020B0604020202020204" pitchFamily="34" charset="0"/>
                        <a:cs typeface="Arial" panose="020B0604020202020204" pitchFamily="34" charset="0"/>
                      </a:endParaRP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 $ 3.35M</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34.9%</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algn="ctr" fontAlgn="ctr"/>
                      <a:r>
                        <a:rPr lang="en-US" sz="900" b="1" i="0" u="none" strike="noStrike" dirty="0">
                          <a:solidFill>
                            <a:srgbClr val="0033A0"/>
                          </a:solidFill>
                          <a:effectLst/>
                          <a:latin typeface="Arial"/>
                          <a:cs typeface="Arial"/>
                        </a:rPr>
                        <a:t>22%</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900" b="1" i="0" u="none" strike="noStrike" dirty="0">
                          <a:solidFill>
                            <a:srgbClr val="0033A0"/>
                          </a:solidFill>
                          <a:effectLst/>
                          <a:latin typeface="+mn-lt"/>
                          <a:cs typeface="Arial"/>
                        </a:rPr>
                        <a:t>$373,000</a:t>
                      </a:r>
                    </a:p>
                  </a:txBody>
                  <a:tcPr marL="0" marR="0" marT="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161664374"/>
                  </a:ext>
                </a:extLst>
              </a:tr>
            </a:tbl>
          </a:graphicData>
        </a:graphic>
      </p:graphicFrame>
      <p:graphicFrame>
        <p:nvGraphicFramePr>
          <p:cNvPr id="27" name="Table 26">
            <a:extLst>
              <a:ext uri="{FF2B5EF4-FFF2-40B4-BE49-F238E27FC236}">
                <a16:creationId xmlns:a16="http://schemas.microsoft.com/office/drawing/2014/main" id="{424FA116-BD9F-4F94-B9A7-0D0881D7DA83}"/>
              </a:ext>
            </a:extLst>
          </p:cNvPr>
          <p:cNvGraphicFramePr>
            <a:graphicFrameLocks noGrp="1"/>
          </p:cNvGraphicFramePr>
          <p:nvPr>
            <p:extLst>
              <p:ext uri="{D42A27DB-BD31-4B8C-83A1-F6EECF244321}">
                <p14:modId xmlns:p14="http://schemas.microsoft.com/office/powerpoint/2010/main" val="3316142546"/>
              </p:ext>
            </p:extLst>
          </p:nvPr>
        </p:nvGraphicFramePr>
        <p:xfrm>
          <a:off x="5201681" y="2153147"/>
          <a:ext cx="3723928" cy="1121832"/>
        </p:xfrm>
        <a:graphic>
          <a:graphicData uri="http://schemas.openxmlformats.org/drawingml/2006/table">
            <a:tbl>
              <a:tblPr/>
              <a:tblGrid>
                <a:gridCol w="734528">
                  <a:extLst>
                    <a:ext uri="{9D8B030D-6E8A-4147-A177-3AD203B41FA5}">
                      <a16:colId xmlns:a16="http://schemas.microsoft.com/office/drawing/2014/main" val="1973181756"/>
                    </a:ext>
                  </a:extLst>
                </a:gridCol>
                <a:gridCol w="752963">
                  <a:extLst>
                    <a:ext uri="{9D8B030D-6E8A-4147-A177-3AD203B41FA5}">
                      <a16:colId xmlns:a16="http://schemas.microsoft.com/office/drawing/2014/main" val="2349133842"/>
                    </a:ext>
                  </a:extLst>
                </a:gridCol>
                <a:gridCol w="745479">
                  <a:extLst>
                    <a:ext uri="{9D8B030D-6E8A-4147-A177-3AD203B41FA5}">
                      <a16:colId xmlns:a16="http://schemas.microsoft.com/office/drawing/2014/main" val="3756757218"/>
                    </a:ext>
                  </a:extLst>
                </a:gridCol>
                <a:gridCol w="745479">
                  <a:extLst>
                    <a:ext uri="{9D8B030D-6E8A-4147-A177-3AD203B41FA5}">
                      <a16:colId xmlns:a16="http://schemas.microsoft.com/office/drawing/2014/main" val="236212615"/>
                    </a:ext>
                  </a:extLst>
                </a:gridCol>
                <a:gridCol w="745479">
                  <a:extLst>
                    <a:ext uri="{9D8B030D-6E8A-4147-A177-3AD203B41FA5}">
                      <a16:colId xmlns:a16="http://schemas.microsoft.com/office/drawing/2014/main" val="2808513401"/>
                    </a:ext>
                  </a:extLst>
                </a:gridCol>
              </a:tblGrid>
              <a:tr h="156317">
                <a:tc>
                  <a:txBody>
                    <a:bodyPr/>
                    <a:lstStyle/>
                    <a:p>
                      <a:pPr algn="l" fontAlgn="b"/>
                      <a:endParaRPr lang="en-US" sz="700" b="0" i="0" u="none" strike="noStrike" dirty="0">
                        <a:solidFill>
                          <a:schemeClr val="bg1"/>
                        </a:solidFill>
                        <a:effectLst/>
                        <a:latin typeface="Arial"/>
                        <a:cs typeface="Arial"/>
                      </a:endParaRP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1</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2</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Year 3</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tc>
                  <a:txBody>
                    <a:bodyPr/>
                    <a:lstStyle/>
                    <a:p>
                      <a:pPr algn="ctr" fontAlgn="b"/>
                      <a:r>
                        <a:rPr lang="en-US" sz="800" b="0" i="0" u="none" strike="noStrike" dirty="0">
                          <a:solidFill>
                            <a:schemeClr val="bg1"/>
                          </a:solidFill>
                          <a:effectLst/>
                          <a:latin typeface="Arial"/>
                          <a:cs typeface="Arial"/>
                        </a:rPr>
                        <a:t>Total</a:t>
                      </a:r>
                    </a:p>
                  </a:txBody>
                  <a:tcPr marL="6350" marR="6350" marT="635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3901717411"/>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Nationwide</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$1,680,000 </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$1,296,000 </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$1,296,000 </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$ 4,272,000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5"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831603374"/>
                  </a:ext>
                </a:extLst>
              </a:tr>
              <a:tr h="239538">
                <a:tc>
                  <a:txBody>
                    <a:bodyPr/>
                    <a:lstStyle/>
                    <a:p>
                      <a:pPr lvl="0" algn="ctr">
                        <a:lnSpc>
                          <a:spcPct val="100000"/>
                        </a:lnSpc>
                        <a:buNone/>
                      </a:pPr>
                      <a:r>
                        <a:rPr lang="en-US" sz="900" b="1" i="0" u="none" strike="noStrike" kern="1200" dirty="0">
                          <a:solidFill>
                            <a:srgbClr val="0033A0"/>
                          </a:solidFill>
                          <a:effectLst/>
                          <a:latin typeface="Arial"/>
                          <a:ea typeface="+mn-ea"/>
                          <a:cs typeface="Arial"/>
                        </a:rPr>
                        <a:t>Vendor</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algn="l" fontAlgn="b"/>
                      <a:r>
                        <a:rPr lang="en-IN" sz="900" b="0" i="0" u="none" strike="noStrike" kern="1200" dirty="0">
                          <a:solidFill>
                            <a:schemeClr val="tx2">
                              <a:lumMod val="65000"/>
                              <a:lumOff val="35000"/>
                            </a:schemeClr>
                          </a:solidFill>
                          <a:effectLst/>
                          <a:latin typeface="Arial"/>
                          <a:ea typeface="+mn-ea"/>
                          <a:cs typeface="Arial"/>
                        </a:rPr>
                        <a:t> $ 675,975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l" fontAlgn="b"/>
                      <a:r>
                        <a:rPr lang="en-IN" sz="900" b="0" i="0" u="none" strike="noStrike" kern="1200" dirty="0">
                          <a:solidFill>
                            <a:schemeClr val="tx2">
                              <a:lumMod val="65000"/>
                              <a:lumOff val="35000"/>
                            </a:schemeClr>
                          </a:solidFill>
                          <a:effectLst/>
                          <a:latin typeface="Arial"/>
                          <a:ea typeface="+mn-ea"/>
                          <a:cs typeface="Arial"/>
                        </a:rPr>
                        <a:t> $              -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l" fontAlgn="b"/>
                      <a:r>
                        <a:rPr lang="en-IN" sz="900" b="0" i="0" u="none" strike="noStrike" kern="1200" dirty="0">
                          <a:solidFill>
                            <a:schemeClr val="tx2">
                              <a:lumMod val="65000"/>
                              <a:lumOff val="35000"/>
                            </a:schemeClr>
                          </a:solidFill>
                          <a:effectLst/>
                          <a:latin typeface="Arial"/>
                          <a:ea typeface="+mn-ea"/>
                          <a:cs typeface="Arial"/>
                        </a:rPr>
                        <a:t> $              -   </a:t>
                      </a:r>
                    </a:p>
                  </a:txBody>
                  <a:tcPr marL="6350" marR="6350" marT="6350" marB="0" anchor="b">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algn="l" fontAlgn="b"/>
                      <a:r>
                        <a:rPr lang="en-IN" sz="900" b="0" i="0" u="none" strike="noStrike" kern="1200" dirty="0">
                          <a:solidFill>
                            <a:schemeClr val="tx2">
                              <a:lumMod val="65000"/>
                              <a:lumOff val="35000"/>
                            </a:schemeClr>
                          </a:solidFill>
                          <a:effectLst/>
                          <a:latin typeface="Arial"/>
                          <a:ea typeface="+mn-ea"/>
                          <a:cs typeface="Arial"/>
                        </a:rPr>
                        <a:t> $ 675,975 </a:t>
                      </a:r>
                    </a:p>
                  </a:txBody>
                  <a:tcPr marL="6350" marR="6350" marT="6350" marB="0" anchor="b">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56876687"/>
                  </a:ext>
                </a:extLst>
              </a:tr>
              <a:tr h="239538">
                <a:tc>
                  <a:txBody>
                    <a:bodyPr/>
                    <a:lstStyle/>
                    <a:p>
                      <a:pPr lvl="0" algn="ctr">
                        <a:lnSpc>
                          <a:spcPct val="100000"/>
                        </a:lnSpc>
                        <a:buNone/>
                      </a:pPr>
                      <a:r>
                        <a:rPr lang="en-US" sz="900" b="1" i="0" u="none" strike="noStrike" dirty="0">
                          <a:solidFill>
                            <a:srgbClr val="0033A0"/>
                          </a:solidFill>
                          <a:effectLst/>
                          <a:latin typeface="Arial"/>
                          <a:cs typeface="Arial"/>
                        </a:rPr>
                        <a:t>Cognizant</a:t>
                      </a:r>
                    </a:p>
                  </a:txBody>
                  <a:tcPr marL="6350" marR="6350" marT="6350" marB="0">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$2,361,200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$2,315,250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$2,250,900 </a:t>
                      </a:r>
                    </a:p>
                  </a:txBody>
                  <a:tcPr marL="6350" marR="6350" marT="6350" marB="0" anchor="b">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$ 6,927,350 </a:t>
                      </a:r>
                    </a:p>
                  </a:txBody>
                  <a:tcPr marL="6350" marR="6350" marT="6350" marB="0" anchor="b">
                    <a:lnL w="9524">
                      <a:solidFill>
                        <a:schemeClr val="bg2">
                          <a:lumMod val="75000"/>
                        </a:schemeClr>
                      </a:solidFill>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75486234"/>
                  </a:ext>
                </a:extLst>
              </a:tr>
              <a:tr h="246901">
                <a:tc>
                  <a:txBody>
                    <a:bodyPr/>
                    <a:lstStyle/>
                    <a:p>
                      <a:pPr algn="ctr" fontAlgn="b">
                        <a:lnSpc>
                          <a:spcPct val="100000"/>
                        </a:lnSpc>
                      </a:pPr>
                      <a:r>
                        <a:rPr lang="en-US" sz="900" b="1" i="0" u="none" strike="noStrike" kern="1200" dirty="0">
                          <a:solidFill>
                            <a:srgbClr val="0033A0"/>
                          </a:solidFill>
                          <a:effectLst/>
                          <a:latin typeface="Arial"/>
                          <a:ea typeface="+mn-ea"/>
                          <a:cs typeface="Arial"/>
                        </a:rPr>
                        <a:t>Total </a:t>
                      </a:r>
                      <a:endParaRPr lang="en-US" sz="700" b="0" i="0" u="none" strike="noStrike" kern="1200" dirty="0">
                        <a:solidFill>
                          <a:srgbClr val="0033A0"/>
                        </a:solidFill>
                        <a:effectLst/>
                        <a:latin typeface="Arial"/>
                        <a:ea typeface="+mn-ea"/>
                        <a:cs typeface="Arial"/>
                      </a:endParaRPr>
                    </a:p>
                  </a:txBody>
                  <a:tcPr marL="6350" marR="6350" marT="6350" marB="0" anchor="ctr">
                    <a:lnL w="9524">
                      <a:solidFill>
                        <a:schemeClr val="bg2">
                          <a:lumMod val="75000"/>
                        </a:schemeClr>
                      </a:solidFill>
                    </a:lnL>
                    <a:lnR w="9524" cap="flat" cmpd="sng" algn="ctr">
                      <a:solidFill>
                        <a:schemeClr val="bg2">
                          <a:lumMod val="75000"/>
                        </a:schemeClr>
                      </a:solidFill>
                      <a:prstDash val="solid"/>
                      <a:round/>
                      <a:headEnd type="none" w="med" len="med"/>
                      <a:tailEnd type="none" w="med" len="med"/>
                    </a:lnR>
                    <a:lnT w="9524">
                      <a:solidFill>
                        <a:schemeClr val="bg2">
                          <a:lumMod val="75000"/>
                        </a:schemeClr>
                      </a:solidFill>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$4,717,175 </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$3,611,250 </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$3,546,900 </a:t>
                      </a:r>
                    </a:p>
                  </a:txBody>
                  <a:tcPr marL="6350" marR="6350" marT="6350" marB="0" anchor="b">
                    <a:lnL w="9524" cap="flat" cmpd="sng" algn="ctr">
                      <a:solidFill>
                        <a:schemeClr val="bg2">
                          <a:lumMod val="75000"/>
                        </a:schemeClr>
                      </a:solidFill>
                      <a:prstDash val="solid"/>
                      <a:round/>
                      <a:headEnd type="none" w="med" len="med"/>
                      <a:tailEnd type="none" w="med" len="med"/>
                    </a:lnL>
                    <a:lnR w="9524" cap="flat" cmpd="sng" algn="ctr">
                      <a:solidFill>
                        <a:schemeClr val="bg2">
                          <a:lumMod val="75000"/>
                        </a:schemeClr>
                      </a:solidFill>
                      <a:prstDash val="solid"/>
                      <a:round/>
                      <a:headEnd type="none" w="med" len="med"/>
                      <a:tailEnd type="none" w="med" len="med"/>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tc>
                  <a:txBody>
                    <a:bodyPr/>
                    <a:lstStyle/>
                    <a:p>
                      <a:pPr marL="0" algn="l" defTabSz="914378" rtl="0" eaLnBrk="1" fontAlgn="b" latinLnBrk="0" hangingPunct="1"/>
                      <a:r>
                        <a:rPr lang="en-IN" sz="900" b="0" i="0" u="none" strike="noStrike" kern="1200" dirty="0">
                          <a:solidFill>
                            <a:schemeClr val="tx2">
                              <a:lumMod val="65000"/>
                              <a:lumOff val="35000"/>
                            </a:schemeClr>
                          </a:solidFill>
                          <a:effectLst/>
                          <a:latin typeface="Arial"/>
                          <a:ea typeface="+mn-ea"/>
                          <a:cs typeface="Arial"/>
                        </a:rPr>
                        <a:t> $11,875,325 </a:t>
                      </a:r>
                    </a:p>
                  </a:txBody>
                  <a:tcPr marL="6350" marR="6350" marT="6350" marB="0" anchor="b">
                    <a:lnL w="9524" cap="flat" cmpd="sng" algn="ctr">
                      <a:solidFill>
                        <a:schemeClr val="bg2">
                          <a:lumMod val="75000"/>
                        </a:schemeClr>
                      </a:solidFill>
                      <a:prstDash val="solid"/>
                      <a:round/>
                      <a:headEnd type="none" w="med" len="med"/>
                      <a:tailEnd type="none" w="med" len="med"/>
                    </a:lnL>
                    <a:lnR w="9524">
                      <a:solidFill>
                        <a:schemeClr val="bg2">
                          <a:lumMod val="75000"/>
                        </a:schemeClr>
                      </a:solidFill>
                    </a:lnR>
                    <a:lnT w="9524" cap="flat" cmpd="sng" algn="ctr">
                      <a:solidFill>
                        <a:schemeClr val="bg2">
                          <a:lumMod val="75000"/>
                        </a:schemeClr>
                      </a:solidFill>
                      <a:prstDash val="solid"/>
                      <a:round/>
                      <a:headEnd type="none" w="med" len="med"/>
                      <a:tailEnd type="none" w="med" len="med"/>
                    </a:lnT>
                    <a:lnB w="9524"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3497798"/>
                  </a:ext>
                </a:extLst>
              </a:tr>
            </a:tbl>
          </a:graphicData>
        </a:graphic>
      </p:graphicFrame>
    </p:spTree>
    <p:extLst>
      <p:ext uri="{BB962C8B-B14F-4D97-AF65-F5344CB8AC3E}">
        <p14:creationId xmlns:p14="http://schemas.microsoft.com/office/powerpoint/2010/main" val="2368177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Box 191">
            <a:extLst>
              <a:ext uri="{FF2B5EF4-FFF2-40B4-BE49-F238E27FC236}">
                <a16:creationId xmlns:a16="http://schemas.microsoft.com/office/drawing/2014/main" id="{D8642518-A52C-4160-A8B3-00E3D5CA9262}"/>
              </a:ext>
            </a:extLst>
          </p:cNvPr>
          <p:cNvSpPr txBox="1"/>
          <p:nvPr/>
        </p:nvSpPr>
        <p:spPr>
          <a:xfrm>
            <a:off x="618536" y="1320450"/>
            <a:ext cx="4057968" cy="1617238"/>
          </a:xfrm>
          <a:prstGeom prst="rect">
            <a:avLst/>
          </a:prstGeom>
          <a:noFill/>
          <a:ln>
            <a:solidFill>
              <a:schemeClr val="tx1">
                <a:lumMod val="50000"/>
                <a:lumOff val="50000"/>
              </a:schemeClr>
            </a:solidFill>
          </a:ln>
        </p:spPr>
        <p:txBody>
          <a:bodyPr wrap="square" rtlCol="0">
            <a:noAutofit/>
          </a:bodyPr>
          <a:lstStyle/>
          <a:p>
            <a:endParaRPr lang="en-US" sz="825" dirty="0"/>
          </a:p>
        </p:txBody>
      </p:sp>
      <p:sp>
        <p:nvSpPr>
          <p:cNvPr id="194" name="TextBox 193">
            <a:extLst>
              <a:ext uri="{FF2B5EF4-FFF2-40B4-BE49-F238E27FC236}">
                <a16:creationId xmlns:a16="http://schemas.microsoft.com/office/drawing/2014/main" id="{6103DBAC-9D3F-410D-983F-09832FF4EE83}"/>
              </a:ext>
            </a:extLst>
          </p:cNvPr>
          <p:cNvSpPr txBox="1"/>
          <p:nvPr/>
        </p:nvSpPr>
        <p:spPr>
          <a:xfrm>
            <a:off x="6989993" y="1941860"/>
            <a:ext cx="2103610" cy="2250880"/>
          </a:xfrm>
          <a:prstGeom prst="rect">
            <a:avLst/>
          </a:prstGeom>
          <a:noFill/>
          <a:ln>
            <a:solidFill>
              <a:schemeClr val="tx1">
                <a:lumMod val="50000"/>
                <a:lumOff val="50000"/>
              </a:schemeClr>
            </a:solidFill>
          </a:ln>
        </p:spPr>
        <p:txBody>
          <a:bodyPr wrap="square" rtlCol="0">
            <a:noAutofit/>
          </a:bodyPr>
          <a:lstStyle/>
          <a:p>
            <a:endParaRPr lang="en-US" sz="825" dirty="0"/>
          </a:p>
        </p:txBody>
      </p:sp>
      <p:sp>
        <p:nvSpPr>
          <p:cNvPr id="193" name="TextBox 192">
            <a:extLst>
              <a:ext uri="{FF2B5EF4-FFF2-40B4-BE49-F238E27FC236}">
                <a16:creationId xmlns:a16="http://schemas.microsoft.com/office/drawing/2014/main" id="{1A943583-07FD-4BA0-ABC1-4968EBC3E9A2}"/>
              </a:ext>
            </a:extLst>
          </p:cNvPr>
          <p:cNvSpPr txBox="1"/>
          <p:nvPr/>
        </p:nvSpPr>
        <p:spPr>
          <a:xfrm>
            <a:off x="4942563" y="1928263"/>
            <a:ext cx="1962749" cy="2264477"/>
          </a:xfrm>
          <a:prstGeom prst="rect">
            <a:avLst/>
          </a:prstGeom>
          <a:noFill/>
          <a:ln>
            <a:solidFill>
              <a:schemeClr val="tx1">
                <a:lumMod val="50000"/>
                <a:lumOff val="50000"/>
              </a:schemeClr>
            </a:solidFill>
          </a:ln>
        </p:spPr>
        <p:txBody>
          <a:bodyPr wrap="square" rtlCol="0">
            <a:noAutofit/>
          </a:bodyPr>
          <a:lstStyle/>
          <a:p>
            <a:endParaRPr lang="en-US" sz="825" dirty="0"/>
          </a:p>
        </p:txBody>
      </p:sp>
      <p:sp>
        <p:nvSpPr>
          <p:cNvPr id="187" name="TextBox 186">
            <a:extLst>
              <a:ext uri="{FF2B5EF4-FFF2-40B4-BE49-F238E27FC236}">
                <a16:creationId xmlns:a16="http://schemas.microsoft.com/office/drawing/2014/main" id="{2278D912-F3F2-47AD-B453-833BD10E8525}"/>
              </a:ext>
            </a:extLst>
          </p:cNvPr>
          <p:cNvSpPr txBox="1"/>
          <p:nvPr/>
        </p:nvSpPr>
        <p:spPr>
          <a:xfrm>
            <a:off x="77298" y="3214202"/>
            <a:ext cx="4732235" cy="1188224"/>
          </a:xfrm>
          <a:prstGeom prst="rect">
            <a:avLst/>
          </a:prstGeom>
          <a:noFill/>
          <a:ln>
            <a:solidFill>
              <a:schemeClr val="tx1">
                <a:lumMod val="50000"/>
                <a:lumOff val="50000"/>
              </a:schemeClr>
            </a:solidFill>
          </a:ln>
        </p:spPr>
        <p:txBody>
          <a:bodyPr wrap="square" rtlCol="0">
            <a:noAutofit/>
          </a:bodyPr>
          <a:lstStyle/>
          <a:p>
            <a:endParaRPr lang="en-US" sz="825" dirty="0"/>
          </a:p>
        </p:txBody>
      </p:sp>
      <p:sp>
        <p:nvSpPr>
          <p:cNvPr id="2" name="Title 1">
            <a:extLst>
              <a:ext uri="{FF2B5EF4-FFF2-40B4-BE49-F238E27FC236}">
                <a16:creationId xmlns:a16="http://schemas.microsoft.com/office/drawing/2014/main" id="{F204D1E6-199A-4A41-A0DC-8AAA638E61DB}"/>
              </a:ext>
            </a:extLst>
          </p:cNvPr>
          <p:cNvSpPr>
            <a:spLocks noGrp="1"/>
          </p:cNvSpPr>
          <p:nvPr>
            <p:ph type="title"/>
          </p:nvPr>
        </p:nvSpPr>
        <p:spPr>
          <a:xfrm>
            <a:off x="344371" y="165273"/>
            <a:ext cx="8949313" cy="567021"/>
          </a:xfrm>
        </p:spPr>
        <p:txBody>
          <a:bodyPr/>
          <a:lstStyle/>
          <a:p>
            <a:r>
              <a:rPr lang="en-US" sz="2000" dirty="0">
                <a:solidFill>
                  <a:schemeClr val="tx2"/>
                </a:solidFill>
                <a:latin typeface="Lato light"/>
                <a:ea typeface="Lato light"/>
                <a:cs typeface="Lato light"/>
              </a:rPr>
              <a:t>Communication Cadence - Model </a:t>
            </a:r>
            <a:endParaRPr lang="en-IN" sz="2000" dirty="0">
              <a:solidFill>
                <a:schemeClr val="tx2"/>
              </a:solidFill>
              <a:latin typeface="Lato light"/>
              <a:ea typeface="Lato light"/>
              <a:cs typeface="Lato light"/>
            </a:endParaRPr>
          </a:p>
        </p:txBody>
      </p:sp>
      <p:sp>
        <p:nvSpPr>
          <p:cNvPr id="5" name="TextBox 4">
            <a:extLst>
              <a:ext uri="{FF2B5EF4-FFF2-40B4-BE49-F238E27FC236}">
                <a16:creationId xmlns:a16="http://schemas.microsoft.com/office/drawing/2014/main" id="{B4D6BF7C-DCC3-49AD-B9C1-7C8F6A6AC15D}"/>
              </a:ext>
            </a:extLst>
          </p:cNvPr>
          <p:cNvSpPr txBox="1"/>
          <p:nvPr/>
        </p:nvSpPr>
        <p:spPr>
          <a:xfrm>
            <a:off x="5031872" y="922924"/>
            <a:ext cx="3862527" cy="907465"/>
          </a:xfrm>
          <a:prstGeom prst="rect">
            <a:avLst/>
          </a:prstGeom>
          <a:noFill/>
          <a:ln>
            <a:solidFill>
              <a:schemeClr val="tx1">
                <a:lumMod val="50000"/>
                <a:lumOff val="50000"/>
              </a:schemeClr>
            </a:solidFill>
          </a:ln>
        </p:spPr>
        <p:txBody>
          <a:bodyPr wrap="square" rtlCol="0">
            <a:noAutofit/>
          </a:bodyPr>
          <a:lstStyle/>
          <a:p>
            <a:endParaRPr lang="en-US" sz="825" dirty="0"/>
          </a:p>
        </p:txBody>
      </p:sp>
      <p:sp>
        <p:nvSpPr>
          <p:cNvPr id="12" name="Rectangle 11">
            <a:extLst>
              <a:ext uri="{FF2B5EF4-FFF2-40B4-BE49-F238E27FC236}">
                <a16:creationId xmlns:a16="http://schemas.microsoft.com/office/drawing/2014/main" id="{75B4B51E-9E54-4AC3-ACAD-681ABF8FF31D}"/>
              </a:ext>
            </a:extLst>
          </p:cNvPr>
          <p:cNvSpPr/>
          <p:nvPr/>
        </p:nvSpPr>
        <p:spPr bwMode="auto">
          <a:xfrm>
            <a:off x="757158" y="1453834"/>
            <a:ext cx="1716727" cy="684167"/>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20561" tIns="20561" rIns="20561" bIns="20561" numCol="1" rtlCol="0" anchor="ctr" anchorCtr="0" compatLnSpc="1">
            <a:prstTxWarp prst="textNoShape">
              <a:avLst/>
            </a:prstTxWarp>
          </a:bodyPr>
          <a:lstStyle/>
          <a:p>
            <a:pPr algn="ctr">
              <a:defRPr/>
            </a:pPr>
            <a:r>
              <a:rPr lang="en-GB" sz="1050" b="1" kern="0" dirty="0">
                <a:solidFill>
                  <a:srgbClr val="FFFFFF"/>
                </a:solidFill>
              </a:rPr>
              <a:t>Journey Applications</a:t>
            </a:r>
          </a:p>
        </p:txBody>
      </p:sp>
      <p:sp>
        <p:nvSpPr>
          <p:cNvPr id="13" name="Rectangle 12">
            <a:extLst>
              <a:ext uri="{FF2B5EF4-FFF2-40B4-BE49-F238E27FC236}">
                <a16:creationId xmlns:a16="http://schemas.microsoft.com/office/drawing/2014/main" id="{C8B429E9-3562-4829-989A-A3D094BCA9EA}"/>
              </a:ext>
            </a:extLst>
          </p:cNvPr>
          <p:cNvSpPr/>
          <p:nvPr/>
        </p:nvSpPr>
        <p:spPr bwMode="auto">
          <a:xfrm>
            <a:off x="759291" y="3270536"/>
            <a:ext cx="669766" cy="555902"/>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1050" kern="0" dirty="0">
              <a:solidFill>
                <a:srgbClr val="000000"/>
              </a:solidFill>
            </a:endParaRPr>
          </a:p>
        </p:txBody>
      </p:sp>
      <p:sp>
        <p:nvSpPr>
          <p:cNvPr id="89" name="Arrow: Right 88">
            <a:extLst>
              <a:ext uri="{FF2B5EF4-FFF2-40B4-BE49-F238E27FC236}">
                <a16:creationId xmlns:a16="http://schemas.microsoft.com/office/drawing/2014/main" id="{095D43DA-C636-450F-B4BE-5F41767C1681}"/>
              </a:ext>
            </a:extLst>
          </p:cNvPr>
          <p:cNvSpPr/>
          <p:nvPr/>
        </p:nvSpPr>
        <p:spPr>
          <a:xfrm rot="5400000">
            <a:off x="966794" y="2920420"/>
            <a:ext cx="197945" cy="334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1"/>
          </a:p>
        </p:txBody>
      </p:sp>
      <p:grpSp>
        <p:nvGrpSpPr>
          <p:cNvPr id="108" name="Group 107">
            <a:extLst>
              <a:ext uri="{FF2B5EF4-FFF2-40B4-BE49-F238E27FC236}">
                <a16:creationId xmlns:a16="http://schemas.microsoft.com/office/drawing/2014/main" id="{FBF4B626-04AB-48BB-97CD-19A26B8BCF9E}"/>
              </a:ext>
            </a:extLst>
          </p:cNvPr>
          <p:cNvGrpSpPr/>
          <p:nvPr/>
        </p:nvGrpSpPr>
        <p:grpSpPr>
          <a:xfrm>
            <a:off x="4472157" y="3043502"/>
            <a:ext cx="521269" cy="357359"/>
            <a:chOff x="2232713" y="3186156"/>
            <a:chExt cx="694844" cy="476355"/>
          </a:xfrm>
        </p:grpSpPr>
        <p:pic>
          <p:nvPicPr>
            <p:cNvPr id="109" name="Picture 108">
              <a:extLst>
                <a:ext uri="{FF2B5EF4-FFF2-40B4-BE49-F238E27FC236}">
                  <a16:creationId xmlns:a16="http://schemas.microsoft.com/office/drawing/2014/main" id="{C0EA0B29-9E02-45ED-A7E8-6171130C2C9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brightnessContrast bright="40000" contrast="-40000"/>
                      </a14:imgEffect>
                    </a14:imgLayer>
                  </a14:imgProps>
                </a:ext>
              </a:extLst>
            </a:blip>
            <a:stretch>
              <a:fillRect/>
            </a:stretch>
          </p:blipFill>
          <p:spPr>
            <a:xfrm>
              <a:off x="2232713" y="3234522"/>
              <a:ext cx="464938" cy="427989"/>
            </a:xfrm>
            <a:prstGeom prst="rect">
              <a:avLst/>
            </a:prstGeom>
          </p:spPr>
        </p:pic>
        <p:pic>
          <p:nvPicPr>
            <p:cNvPr id="110" name="Picture 109">
              <a:extLst>
                <a:ext uri="{FF2B5EF4-FFF2-40B4-BE49-F238E27FC236}">
                  <a16:creationId xmlns:a16="http://schemas.microsoft.com/office/drawing/2014/main" id="{5266BF50-85DF-4BD8-BAA1-D2A7A4DF547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brightnessContrast bright="40000" contrast="-40000"/>
                      </a14:imgEffect>
                    </a14:imgLayer>
                  </a14:imgProps>
                </a:ext>
              </a:extLst>
            </a:blip>
            <a:stretch>
              <a:fillRect/>
            </a:stretch>
          </p:blipFill>
          <p:spPr>
            <a:xfrm>
              <a:off x="2462619" y="3186156"/>
              <a:ext cx="464938" cy="427989"/>
            </a:xfrm>
            <a:prstGeom prst="rect">
              <a:avLst/>
            </a:prstGeom>
          </p:spPr>
        </p:pic>
      </p:grpSp>
      <p:sp>
        <p:nvSpPr>
          <p:cNvPr id="120" name="Rectangle 119">
            <a:extLst>
              <a:ext uri="{FF2B5EF4-FFF2-40B4-BE49-F238E27FC236}">
                <a16:creationId xmlns:a16="http://schemas.microsoft.com/office/drawing/2014/main" id="{0296C40A-9E11-4FC5-A08A-F66FD42F3754}"/>
              </a:ext>
            </a:extLst>
          </p:cNvPr>
          <p:cNvSpPr/>
          <p:nvPr/>
        </p:nvSpPr>
        <p:spPr bwMode="auto">
          <a:xfrm>
            <a:off x="758226" y="2182825"/>
            <a:ext cx="1715465" cy="633081"/>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900" kern="0" dirty="0"/>
          </a:p>
        </p:txBody>
      </p:sp>
      <p:sp>
        <p:nvSpPr>
          <p:cNvPr id="126" name="Rectangle 125">
            <a:extLst>
              <a:ext uri="{FF2B5EF4-FFF2-40B4-BE49-F238E27FC236}">
                <a16:creationId xmlns:a16="http://schemas.microsoft.com/office/drawing/2014/main" id="{D5BD80E3-FC2D-4C09-AF78-DA53E2AD0BB0}"/>
              </a:ext>
            </a:extLst>
          </p:cNvPr>
          <p:cNvSpPr/>
          <p:nvPr/>
        </p:nvSpPr>
        <p:spPr>
          <a:xfrm>
            <a:off x="1378195" y="2383949"/>
            <a:ext cx="703734" cy="307777"/>
          </a:xfrm>
          <a:prstGeom prst="rect">
            <a:avLst/>
          </a:prstGeom>
        </p:spPr>
        <p:txBody>
          <a:bodyPr wrap="square">
            <a:spAutoFit/>
          </a:bodyPr>
          <a:lstStyle/>
          <a:p>
            <a:pPr algn="ctr"/>
            <a:r>
              <a:rPr lang="en-US" sz="1400" b="1" i="1" dirty="0"/>
              <a:t>May</a:t>
            </a:r>
          </a:p>
        </p:txBody>
      </p:sp>
      <p:sp>
        <p:nvSpPr>
          <p:cNvPr id="129" name="Arrow: Right 128">
            <a:extLst>
              <a:ext uri="{FF2B5EF4-FFF2-40B4-BE49-F238E27FC236}">
                <a16:creationId xmlns:a16="http://schemas.microsoft.com/office/drawing/2014/main" id="{47422B0A-97D3-4943-AE24-15CD7FA05B35}"/>
              </a:ext>
            </a:extLst>
          </p:cNvPr>
          <p:cNvSpPr/>
          <p:nvPr/>
        </p:nvSpPr>
        <p:spPr>
          <a:xfrm rot="5400000">
            <a:off x="1716967" y="2920420"/>
            <a:ext cx="197945" cy="334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1"/>
          </a:p>
        </p:txBody>
      </p:sp>
      <p:sp>
        <p:nvSpPr>
          <p:cNvPr id="136" name="Arrow: Right 135">
            <a:extLst>
              <a:ext uri="{FF2B5EF4-FFF2-40B4-BE49-F238E27FC236}">
                <a16:creationId xmlns:a16="http://schemas.microsoft.com/office/drawing/2014/main" id="{6B7FFCEC-AC0B-403B-A79E-1B8365315FE9}"/>
              </a:ext>
            </a:extLst>
          </p:cNvPr>
          <p:cNvSpPr/>
          <p:nvPr/>
        </p:nvSpPr>
        <p:spPr>
          <a:xfrm rot="5400000">
            <a:off x="2542199" y="2920420"/>
            <a:ext cx="197945" cy="334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1"/>
          </a:p>
        </p:txBody>
      </p:sp>
      <p:sp>
        <p:nvSpPr>
          <p:cNvPr id="143" name="Arrow: Right 142">
            <a:extLst>
              <a:ext uri="{FF2B5EF4-FFF2-40B4-BE49-F238E27FC236}">
                <a16:creationId xmlns:a16="http://schemas.microsoft.com/office/drawing/2014/main" id="{28506A26-BED8-4C4B-9E8C-D77D89F6E3E8}"/>
              </a:ext>
            </a:extLst>
          </p:cNvPr>
          <p:cNvSpPr/>
          <p:nvPr/>
        </p:nvSpPr>
        <p:spPr>
          <a:xfrm rot="5400000">
            <a:off x="3287673" y="2920420"/>
            <a:ext cx="197945" cy="334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1"/>
          </a:p>
        </p:txBody>
      </p:sp>
      <p:sp>
        <p:nvSpPr>
          <p:cNvPr id="150" name="Arrow: Right 149">
            <a:extLst>
              <a:ext uri="{FF2B5EF4-FFF2-40B4-BE49-F238E27FC236}">
                <a16:creationId xmlns:a16="http://schemas.microsoft.com/office/drawing/2014/main" id="{37D97BA2-B867-4D12-861C-8F557A1A8329}"/>
              </a:ext>
            </a:extLst>
          </p:cNvPr>
          <p:cNvSpPr/>
          <p:nvPr/>
        </p:nvSpPr>
        <p:spPr>
          <a:xfrm rot="5400000">
            <a:off x="4056606" y="2920765"/>
            <a:ext cx="197945" cy="334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1"/>
          </a:p>
        </p:txBody>
      </p:sp>
      <p:sp>
        <p:nvSpPr>
          <p:cNvPr id="176" name="TextBox 175">
            <a:extLst>
              <a:ext uri="{FF2B5EF4-FFF2-40B4-BE49-F238E27FC236}">
                <a16:creationId xmlns:a16="http://schemas.microsoft.com/office/drawing/2014/main" id="{CF6CE73A-3793-4B76-9B1C-0464412118D3}"/>
              </a:ext>
            </a:extLst>
          </p:cNvPr>
          <p:cNvSpPr txBox="1"/>
          <p:nvPr/>
        </p:nvSpPr>
        <p:spPr>
          <a:xfrm>
            <a:off x="1502754" y="728711"/>
            <a:ext cx="2718675" cy="253916"/>
          </a:xfrm>
          <a:prstGeom prst="rect">
            <a:avLst/>
          </a:prstGeom>
          <a:noFill/>
          <a:ln>
            <a:solidFill>
              <a:schemeClr val="tx1">
                <a:lumMod val="50000"/>
                <a:lumOff val="50000"/>
              </a:schemeClr>
            </a:solidFill>
          </a:ln>
        </p:spPr>
        <p:txBody>
          <a:bodyPr wrap="square" rtlCol="0">
            <a:spAutoFit/>
          </a:bodyPr>
          <a:lstStyle/>
          <a:p>
            <a:endParaRPr lang="en-US" sz="1050" dirty="0"/>
          </a:p>
        </p:txBody>
      </p:sp>
      <p:sp>
        <p:nvSpPr>
          <p:cNvPr id="178" name="Rectangle 177">
            <a:extLst>
              <a:ext uri="{FF2B5EF4-FFF2-40B4-BE49-F238E27FC236}">
                <a16:creationId xmlns:a16="http://schemas.microsoft.com/office/drawing/2014/main" id="{78499D0C-37CC-43A8-8AD8-6DE3F27210A7}"/>
              </a:ext>
            </a:extLst>
          </p:cNvPr>
          <p:cNvSpPr/>
          <p:nvPr/>
        </p:nvSpPr>
        <p:spPr>
          <a:xfrm>
            <a:off x="1585208" y="824137"/>
            <a:ext cx="682223" cy="333407"/>
          </a:xfrm>
          <a:prstGeom prst="rect">
            <a:avLst/>
          </a:prstGeom>
          <a:solidFill>
            <a:srgbClr val="0033A0"/>
          </a:solidFill>
          <a:ln w="12700" cap="flat" cmpd="sng" algn="ctr">
            <a:noFill/>
            <a:prstDash val="solid"/>
            <a:miter lim="800000"/>
          </a:ln>
          <a:effectLst/>
        </p:spPr>
        <p:txBody>
          <a:bodyPr rtlCol="0" anchor="ctr"/>
          <a:lstStyle/>
          <a:p>
            <a:pPr algn="ctr" defTabSz="686006"/>
            <a:r>
              <a:rPr lang="en-US" sz="1050" b="1" kern="0" dirty="0">
                <a:solidFill>
                  <a:srgbClr val="FFFFFF"/>
                </a:solidFill>
                <a:latin typeface="Century Gothic" panose="020B0502020202020204" pitchFamily="34" charset="0"/>
                <a:cs typeface="Arial" charset="0"/>
              </a:rPr>
              <a:t>Sujay H/Shaik</a:t>
            </a:r>
          </a:p>
        </p:txBody>
      </p:sp>
      <p:sp>
        <p:nvSpPr>
          <p:cNvPr id="179" name="Rectangle 178">
            <a:extLst>
              <a:ext uri="{FF2B5EF4-FFF2-40B4-BE49-F238E27FC236}">
                <a16:creationId xmlns:a16="http://schemas.microsoft.com/office/drawing/2014/main" id="{FDE2CD03-9F64-4046-8C32-FB52D4FAE68A}"/>
              </a:ext>
            </a:extLst>
          </p:cNvPr>
          <p:cNvSpPr/>
          <p:nvPr/>
        </p:nvSpPr>
        <p:spPr>
          <a:xfrm>
            <a:off x="2354660" y="825070"/>
            <a:ext cx="849900" cy="311478"/>
          </a:xfrm>
          <a:prstGeom prst="rect">
            <a:avLst/>
          </a:prstGeom>
          <a:solidFill>
            <a:srgbClr val="00B050"/>
          </a:solidFill>
          <a:ln w="3175">
            <a:solidFill>
              <a:schemeClr val="bg1"/>
            </a:solid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lIns="34286" rIns="34286" anchor="ctr"/>
          <a:lstStyle/>
          <a:p>
            <a:pPr algn="ctr" defTabSz="685731">
              <a:defRPr/>
            </a:pPr>
            <a:r>
              <a:rPr lang="en-US" sz="1050" b="1" kern="0" dirty="0">
                <a:solidFill>
                  <a:prstClr val="white"/>
                </a:solidFill>
              </a:rPr>
              <a:t>TBD</a:t>
            </a:r>
          </a:p>
        </p:txBody>
      </p:sp>
      <p:sp>
        <p:nvSpPr>
          <p:cNvPr id="180" name="Rectangle 179">
            <a:extLst>
              <a:ext uri="{FF2B5EF4-FFF2-40B4-BE49-F238E27FC236}">
                <a16:creationId xmlns:a16="http://schemas.microsoft.com/office/drawing/2014/main" id="{77E62DBC-3CA2-4AC6-B3D0-A0C04F98EA2D}"/>
              </a:ext>
            </a:extLst>
          </p:cNvPr>
          <p:cNvSpPr/>
          <p:nvPr/>
        </p:nvSpPr>
        <p:spPr>
          <a:xfrm>
            <a:off x="2066112" y="556959"/>
            <a:ext cx="1426994" cy="253916"/>
          </a:xfrm>
          <a:prstGeom prst="rect">
            <a:avLst/>
          </a:prstGeom>
          <a:solidFill>
            <a:srgbClr val="FFFFFF"/>
          </a:solidFill>
        </p:spPr>
        <p:txBody>
          <a:bodyPr wrap="none" anchor="ctr">
            <a:spAutoFit/>
          </a:bodyPr>
          <a:lstStyle/>
          <a:p>
            <a:pPr algn="ctr" fontAlgn="base">
              <a:spcBef>
                <a:spcPct val="0"/>
              </a:spcBef>
              <a:spcAft>
                <a:spcPct val="0"/>
              </a:spcAft>
              <a:defRPr/>
            </a:pPr>
            <a:r>
              <a:rPr lang="en-US" sz="1050" b="1" kern="0" dirty="0"/>
              <a:t>Governance  Team </a:t>
            </a:r>
          </a:p>
        </p:txBody>
      </p:sp>
      <p:sp>
        <p:nvSpPr>
          <p:cNvPr id="181" name="Arrow: Right 180">
            <a:extLst>
              <a:ext uri="{FF2B5EF4-FFF2-40B4-BE49-F238E27FC236}">
                <a16:creationId xmlns:a16="http://schemas.microsoft.com/office/drawing/2014/main" id="{60C749C6-CEF7-4B30-83E7-3D21AEB774C3}"/>
              </a:ext>
            </a:extLst>
          </p:cNvPr>
          <p:cNvSpPr/>
          <p:nvPr/>
        </p:nvSpPr>
        <p:spPr>
          <a:xfrm rot="5400000">
            <a:off x="2610777" y="1134579"/>
            <a:ext cx="140986" cy="252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1"/>
          </a:p>
        </p:txBody>
      </p:sp>
      <p:sp>
        <p:nvSpPr>
          <p:cNvPr id="189" name="Rectangle 188">
            <a:extLst>
              <a:ext uri="{FF2B5EF4-FFF2-40B4-BE49-F238E27FC236}">
                <a16:creationId xmlns:a16="http://schemas.microsoft.com/office/drawing/2014/main" id="{69A9C680-8B13-4772-BC38-0133F0E24484}"/>
              </a:ext>
            </a:extLst>
          </p:cNvPr>
          <p:cNvSpPr/>
          <p:nvPr/>
        </p:nvSpPr>
        <p:spPr>
          <a:xfrm>
            <a:off x="5909202" y="825050"/>
            <a:ext cx="1867430" cy="205793"/>
          </a:xfrm>
          <a:prstGeom prst="rect">
            <a:avLst/>
          </a:prstGeom>
          <a:gradFill flip="none" rotWithShape="1">
            <a:gsLst>
              <a:gs pos="42000">
                <a:srgbClr val="00B050"/>
              </a:gs>
              <a:gs pos="0">
                <a:schemeClr val="accent1">
                  <a:lumMod val="89000"/>
                </a:schemeClr>
              </a:gs>
              <a:gs pos="69000">
                <a:schemeClr val="accent1">
                  <a:lumMod val="75000"/>
                </a:schemeClr>
              </a:gs>
              <a:gs pos="97000">
                <a:schemeClr val="accent1">
                  <a:lumMod val="70000"/>
                </a:schemeClr>
              </a:gs>
            </a:gsLst>
            <a:path path="circle">
              <a:fillToRect l="100000" b="100000"/>
            </a:path>
            <a:tileRect t="-100000" r="-100000"/>
          </a:gra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Governance Team</a:t>
            </a:r>
            <a:endParaRPr lang="en-US" sz="1050" b="1" kern="0" dirty="0">
              <a:solidFill>
                <a:srgbClr val="FFFFFF"/>
              </a:solidFill>
              <a:latin typeface="Century Gothic" panose="020B0502020202020204" pitchFamily="34" charset="0"/>
              <a:cs typeface="Arial" charset="0"/>
            </a:endParaRPr>
          </a:p>
        </p:txBody>
      </p:sp>
      <p:sp>
        <p:nvSpPr>
          <p:cNvPr id="190" name="Rectangle 189">
            <a:extLst>
              <a:ext uri="{FF2B5EF4-FFF2-40B4-BE49-F238E27FC236}">
                <a16:creationId xmlns:a16="http://schemas.microsoft.com/office/drawing/2014/main" id="{2F35F84C-6502-40E8-8803-7EE1D88A2C7A}"/>
              </a:ext>
            </a:extLst>
          </p:cNvPr>
          <p:cNvSpPr/>
          <p:nvPr/>
        </p:nvSpPr>
        <p:spPr>
          <a:xfrm>
            <a:off x="4993528" y="1874326"/>
            <a:ext cx="1867430" cy="205793"/>
          </a:xfrm>
          <a:prstGeom prst="rect">
            <a:avLst/>
          </a:prstGeom>
          <a:solidFill>
            <a:srgbClr val="0033A0"/>
          </a:soli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Nationwide ASQE’s</a:t>
            </a:r>
            <a:endParaRPr lang="en-US" sz="1050" b="1" kern="0" dirty="0">
              <a:solidFill>
                <a:srgbClr val="FFFFFF"/>
              </a:solidFill>
              <a:latin typeface="Century Gothic" panose="020B0502020202020204" pitchFamily="34" charset="0"/>
              <a:cs typeface="Arial" charset="0"/>
            </a:endParaRPr>
          </a:p>
        </p:txBody>
      </p:sp>
      <p:sp>
        <p:nvSpPr>
          <p:cNvPr id="191" name="Rectangle 190">
            <a:extLst>
              <a:ext uri="{FF2B5EF4-FFF2-40B4-BE49-F238E27FC236}">
                <a16:creationId xmlns:a16="http://schemas.microsoft.com/office/drawing/2014/main" id="{BB6F6B6E-D5ED-4A21-AD58-BAB01A5C656E}"/>
              </a:ext>
            </a:extLst>
          </p:cNvPr>
          <p:cNvSpPr/>
          <p:nvPr/>
        </p:nvSpPr>
        <p:spPr>
          <a:xfrm>
            <a:off x="7051593" y="1874326"/>
            <a:ext cx="1867430" cy="205793"/>
          </a:xfrm>
          <a:prstGeom prst="rect">
            <a:avLst/>
          </a:prstGeom>
          <a:solidFill>
            <a:srgbClr val="00B050"/>
          </a:solidFill>
          <a:ln w="12700" cap="flat" cmpd="sng" algn="ctr">
            <a:noFill/>
            <a:prstDash val="solid"/>
            <a:miter lim="800000"/>
          </a:ln>
          <a:effectLst/>
        </p:spPr>
        <p:txBody>
          <a:bodyPr rtlCol="0" anchor="ctr"/>
          <a:lstStyle/>
          <a:p>
            <a:pPr algn="ctr" defTabSz="686006"/>
            <a:r>
              <a:rPr lang="en-GB" sz="1050" b="1" kern="0" dirty="0">
                <a:solidFill>
                  <a:srgbClr val="FFFFFF"/>
                </a:solidFill>
                <a:latin typeface="Century Gothic" panose="020B0502020202020204" pitchFamily="34" charset="0"/>
                <a:cs typeface="Arial" charset="0"/>
              </a:rPr>
              <a:t>Cognizant QE’s</a:t>
            </a:r>
            <a:endParaRPr lang="en-US" sz="1050" b="1" kern="0" dirty="0">
              <a:solidFill>
                <a:srgbClr val="FFFFFF"/>
              </a:solidFill>
              <a:latin typeface="Century Gothic" panose="020B0502020202020204" pitchFamily="34" charset="0"/>
              <a:cs typeface="Arial" charset="0"/>
            </a:endParaRPr>
          </a:p>
        </p:txBody>
      </p:sp>
      <p:sp>
        <p:nvSpPr>
          <p:cNvPr id="195" name="Rectangle 194">
            <a:extLst>
              <a:ext uri="{FF2B5EF4-FFF2-40B4-BE49-F238E27FC236}">
                <a16:creationId xmlns:a16="http://schemas.microsoft.com/office/drawing/2014/main" id="{A3DFCEEC-DDE7-4AD4-8B79-0A920B4E06B5}"/>
              </a:ext>
            </a:extLst>
          </p:cNvPr>
          <p:cNvSpPr/>
          <p:nvPr/>
        </p:nvSpPr>
        <p:spPr>
          <a:xfrm>
            <a:off x="7050148" y="2147653"/>
            <a:ext cx="2111809" cy="2001382"/>
          </a:xfrm>
          <a:prstGeom prst="rect">
            <a:avLst/>
          </a:prstGeom>
        </p:spPr>
        <p:txBody>
          <a:bodyPr wrap="square">
            <a:spAutoFit/>
          </a:bodyPr>
          <a:lstStyle/>
          <a:p>
            <a:pPr marL="214377" indent="-214377">
              <a:lnSpc>
                <a:spcPct val="150000"/>
              </a:lnSpc>
              <a:buFont typeface="Arial" panose="020B0604020202020204" pitchFamily="34" charset="0"/>
              <a:buChar char="•"/>
            </a:pPr>
            <a:r>
              <a:rPr lang="en-US" sz="1050" dirty="0"/>
              <a:t>Deliver against the plan</a:t>
            </a:r>
          </a:p>
          <a:p>
            <a:pPr marL="214377" indent="-214377">
              <a:lnSpc>
                <a:spcPct val="150000"/>
              </a:lnSpc>
              <a:buFont typeface="Arial" panose="020B0604020202020204" pitchFamily="34" charset="0"/>
              <a:buChar char="•"/>
            </a:pPr>
            <a:r>
              <a:rPr lang="en-US" sz="1050" dirty="0"/>
              <a:t>Review scripts with ASQE’s/Delivery team</a:t>
            </a:r>
          </a:p>
          <a:p>
            <a:pPr marL="214377" indent="-214377">
              <a:lnSpc>
                <a:spcPct val="150000"/>
              </a:lnSpc>
              <a:buFont typeface="Arial" panose="020B0604020202020204" pitchFamily="34" charset="0"/>
              <a:buChar char="•"/>
            </a:pPr>
            <a:r>
              <a:rPr lang="en-US" sz="1050" dirty="0"/>
              <a:t>Baseline Hexawise plan</a:t>
            </a:r>
          </a:p>
          <a:p>
            <a:pPr marL="214377" indent="-214377">
              <a:lnSpc>
                <a:spcPct val="150000"/>
              </a:lnSpc>
              <a:buFont typeface="Arial" panose="020B0604020202020204" pitchFamily="34" charset="0"/>
              <a:buChar char="•"/>
            </a:pPr>
            <a:r>
              <a:rPr lang="en-US" sz="1050" dirty="0"/>
              <a:t>Schedule weekly meetings with ASQE/APMs and provide status</a:t>
            </a:r>
          </a:p>
          <a:p>
            <a:pPr marL="214377" indent="-214377">
              <a:lnSpc>
                <a:spcPct val="150000"/>
              </a:lnSpc>
              <a:buFont typeface="Arial" panose="020B0604020202020204" pitchFamily="34" charset="0"/>
              <a:buChar char="•"/>
            </a:pPr>
            <a:r>
              <a:rPr lang="en-US" sz="1050" dirty="0"/>
              <a:t>Discuss dependencies </a:t>
            </a:r>
          </a:p>
        </p:txBody>
      </p:sp>
      <p:sp>
        <p:nvSpPr>
          <p:cNvPr id="196" name="TextBox 195">
            <a:extLst>
              <a:ext uri="{FF2B5EF4-FFF2-40B4-BE49-F238E27FC236}">
                <a16:creationId xmlns:a16="http://schemas.microsoft.com/office/drawing/2014/main" id="{21AF5319-E7A0-4722-B4B3-0EE4257705B5}"/>
              </a:ext>
            </a:extLst>
          </p:cNvPr>
          <p:cNvSpPr txBox="1"/>
          <p:nvPr/>
        </p:nvSpPr>
        <p:spPr>
          <a:xfrm>
            <a:off x="5121389" y="1005133"/>
            <a:ext cx="3672253" cy="789512"/>
          </a:xfrm>
          <a:prstGeom prst="rect">
            <a:avLst/>
          </a:prstGeom>
          <a:noFill/>
        </p:spPr>
        <p:txBody>
          <a:bodyPr wrap="square" rtlCol="0">
            <a:spAutoFit/>
          </a:bodyPr>
          <a:lstStyle/>
          <a:p>
            <a:pPr marL="214377" indent="-214377">
              <a:lnSpc>
                <a:spcPct val="150000"/>
              </a:lnSpc>
              <a:buFont typeface="Arial" panose="020B0604020202020204" pitchFamily="34" charset="0"/>
              <a:buChar char="•"/>
            </a:pPr>
            <a:r>
              <a:rPr lang="en-US" sz="1050" dirty="0"/>
              <a:t>Cognizant Engagement Lead reports weekly progress</a:t>
            </a:r>
          </a:p>
          <a:p>
            <a:pPr marL="214377" indent="-214377">
              <a:lnSpc>
                <a:spcPct val="150000"/>
              </a:lnSpc>
              <a:buFont typeface="Arial" panose="020B0604020202020204" pitchFamily="34" charset="0"/>
              <a:buChar char="•"/>
            </a:pPr>
            <a:r>
              <a:rPr lang="en-US" sz="1050" dirty="0"/>
              <a:t>Unblock dependencies </a:t>
            </a:r>
          </a:p>
          <a:p>
            <a:pPr marL="214377" indent="-214377">
              <a:lnSpc>
                <a:spcPct val="150000"/>
              </a:lnSpc>
              <a:buFont typeface="Arial" panose="020B0604020202020204" pitchFamily="34" charset="0"/>
              <a:buChar char="•"/>
            </a:pPr>
            <a:r>
              <a:rPr lang="en-US" sz="1050" dirty="0"/>
              <a:t>NW Product line ASQEs report transformation progress</a:t>
            </a:r>
          </a:p>
        </p:txBody>
      </p:sp>
      <p:sp>
        <p:nvSpPr>
          <p:cNvPr id="197" name="Rectangle 196">
            <a:extLst>
              <a:ext uri="{FF2B5EF4-FFF2-40B4-BE49-F238E27FC236}">
                <a16:creationId xmlns:a16="http://schemas.microsoft.com/office/drawing/2014/main" id="{9AE5272A-8284-49FE-8DD0-9D8E32F72317}"/>
              </a:ext>
            </a:extLst>
          </p:cNvPr>
          <p:cNvSpPr/>
          <p:nvPr/>
        </p:nvSpPr>
        <p:spPr>
          <a:xfrm>
            <a:off x="4988112" y="2118373"/>
            <a:ext cx="1890988" cy="1516634"/>
          </a:xfrm>
          <a:prstGeom prst="rect">
            <a:avLst/>
          </a:prstGeom>
        </p:spPr>
        <p:txBody>
          <a:bodyPr wrap="square">
            <a:spAutoFit/>
          </a:bodyPr>
          <a:lstStyle/>
          <a:p>
            <a:pPr marL="214377" indent="-214377">
              <a:lnSpc>
                <a:spcPct val="150000"/>
              </a:lnSpc>
              <a:buFont typeface="Arial" panose="020B0604020202020204" pitchFamily="34" charset="0"/>
              <a:buChar char="•"/>
            </a:pPr>
            <a:r>
              <a:rPr lang="en-US" sz="1050" dirty="0"/>
              <a:t>Review weekly progress</a:t>
            </a:r>
          </a:p>
          <a:p>
            <a:pPr marL="214377" indent="-214377">
              <a:lnSpc>
                <a:spcPct val="150000"/>
              </a:lnSpc>
              <a:buFont typeface="Arial" panose="020B0604020202020204" pitchFamily="34" charset="0"/>
              <a:buChar char="•"/>
            </a:pPr>
            <a:r>
              <a:rPr lang="en-US" sz="1050" dirty="0"/>
              <a:t>Unblock issues/ dependencies </a:t>
            </a:r>
          </a:p>
          <a:p>
            <a:pPr marL="214377" indent="-214377">
              <a:lnSpc>
                <a:spcPct val="150000"/>
              </a:lnSpc>
              <a:buFont typeface="Arial" panose="020B0604020202020204" pitchFamily="34" charset="0"/>
              <a:buChar char="•"/>
            </a:pPr>
            <a:r>
              <a:rPr lang="en-US" sz="1050" dirty="0"/>
              <a:t>Review Hexawise plans</a:t>
            </a:r>
          </a:p>
          <a:p>
            <a:pPr marL="214377" indent="-214377">
              <a:lnSpc>
                <a:spcPct val="150000"/>
              </a:lnSpc>
              <a:buFont typeface="Arial" panose="020B0604020202020204" pitchFamily="34" charset="0"/>
              <a:buChar char="•"/>
            </a:pPr>
            <a:r>
              <a:rPr lang="en-US" sz="1050" dirty="0"/>
              <a:t>Signoff on the Tosca/ Ruby scripts</a:t>
            </a:r>
          </a:p>
        </p:txBody>
      </p:sp>
      <p:sp>
        <p:nvSpPr>
          <p:cNvPr id="198" name="Rectangle 197">
            <a:extLst>
              <a:ext uri="{FF2B5EF4-FFF2-40B4-BE49-F238E27FC236}">
                <a16:creationId xmlns:a16="http://schemas.microsoft.com/office/drawing/2014/main" id="{3A72C85B-23EF-41E9-9494-1C122A00A348}"/>
              </a:ext>
            </a:extLst>
          </p:cNvPr>
          <p:cNvSpPr/>
          <p:nvPr/>
        </p:nvSpPr>
        <p:spPr bwMode="auto">
          <a:xfrm>
            <a:off x="765764" y="3890167"/>
            <a:ext cx="667914" cy="455596"/>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900" kern="0" dirty="0">
              <a:solidFill>
                <a:srgbClr val="000000"/>
              </a:solidFill>
            </a:endParaRPr>
          </a:p>
        </p:txBody>
      </p:sp>
      <p:sp>
        <p:nvSpPr>
          <p:cNvPr id="201" name="Rectangle 200">
            <a:extLst>
              <a:ext uri="{FF2B5EF4-FFF2-40B4-BE49-F238E27FC236}">
                <a16:creationId xmlns:a16="http://schemas.microsoft.com/office/drawing/2014/main" id="{B5126DFC-0A7F-43F8-B67D-00FC25C6E56E}"/>
              </a:ext>
            </a:extLst>
          </p:cNvPr>
          <p:cNvSpPr/>
          <p:nvPr/>
        </p:nvSpPr>
        <p:spPr bwMode="auto">
          <a:xfrm>
            <a:off x="1534081" y="3262334"/>
            <a:ext cx="663293" cy="555902"/>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1050" kern="0" dirty="0">
              <a:solidFill>
                <a:srgbClr val="000000"/>
              </a:solidFill>
            </a:endParaRPr>
          </a:p>
        </p:txBody>
      </p:sp>
      <p:sp>
        <p:nvSpPr>
          <p:cNvPr id="204" name="Rectangle 203">
            <a:extLst>
              <a:ext uri="{FF2B5EF4-FFF2-40B4-BE49-F238E27FC236}">
                <a16:creationId xmlns:a16="http://schemas.microsoft.com/office/drawing/2014/main" id="{621455F4-FF24-4196-A3E4-0F22D1E52C3A}"/>
              </a:ext>
            </a:extLst>
          </p:cNvPr>
          <p:cNvSpPr/>
          <p:nvPr/>
        </p:nvSpPr>
        <p:spPr bwMode="auto">
          <a:xfrm>
            <a:off x="1534082" y="3881199"/>
            <a:ext cx="667914" cy="455596"/>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900" kern="0" dirty="0">
              <a:solidFill>
                <a:srgbClr val="000000"/>
              </a:solidFill>
            </a:endParaRPr>
          </a:p>
        </p:txBody>
      </p:sp>
      <p:sp>
        <p:nvSpPr>
          <p:cNvPr id="205" name="Rectangle 204">
            <a:extLst>
              <a:ext uri="{FF2B5EF4-FFF2-40B4-BE49-F238E27FC236}">
                <a16:creationId xmlns:a16="http://schemas.microsoft.com/office/drawing/2014/main" id="{3174D1CB-2B30-41F1-8D6F-67AFA70D81A8}"/>
              </a:ext>
            </a:extLst>
          </p:cNvPr>
          <p:cNvSpPr/>
          <p:nvPr/>
        </p:nvSpPr>
        <p:spPr bwMode="auto">
          <a:xfrm>
            <a:off x="2351849" y="3264330"/>
            <a:ext cx="663293" cy="555902"/>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1050" kern="0" dirty="0">
              <a:solidFill>
                <a:srgbClr val="000000"/>
              </a:solidFill>
            </a:endParaRPr>
          </a:p>
        </p:txBody>
      </p:sp>
      <p:sp>
        <p:nvSpPr>
          <p:cNvPr id="207" name="Rectangle 206">
            <a:extLst>
              <a:ext uri="{FF2B5EF4-FFF2-40B4-BE49-F238E27FC236}">
                <a16:creationId xmlns:a16="http://schemas.microsoft.com/office/drawing/2014/main" id="{28CE3735-5CAA-4254-8728-FBBC801FF82F}"/>
              </a:ext>
            </a:extLst>
          </p:cNvPr>
          <p:cNvSpPr/>
          <p:nvPr/>
        </p:nvSpPr>
        <p:spPr bwMode="auto">
          <a:xfrm>
            <a:off x="2310706" y="3883913"/>
            <a:ext cx="667914" cy="455596"/>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900" kern="0" dirty="0">
              <a:solidFill>
                <a:srgbClr val="000000"/>
              </a:solidFill>
            </a:endParaRPr>
          </a:p>
        </p:txBody>
      </p:sp>
      <p:sp>
        <p:nvSpPr>
          <p:cNvPr id="208" name="Rectangle 207">
            <a:extLst>
              <a:ext uri="{FF2B5EF4-FFF2-40B4-BE49-F238E27FC236}">
                <a16:creationId xmlns:a16="http://schemas.microsoft.com/office/drawing/2014/main" id="{093610E9-E3E4-4715-B48A-E195EA6FE0E8}"/>
              </a:ext>
            </a:extLst>
          </p:cNvPr>
          <p:cNvSpPr/>
          <p:nvPr/>
        </p:nvSpPr>
        <p:spPr bwMode="auto">
          <a:xfrm>
            <a:off x="3086569" y="3262334"/>
            <a:ext cx="663293" cy="555902"/>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1050" kern="0" dirty="0">
              <a:solidFill>
                <a:srgbClr val="000000"/>
              </a:solidFill>
            </a:endParaRPr>
          </a:p>
        </p:txBody>
      </p:sp>
      <p:sp>
        <p:nvSpPr>
          <p:cNvPr id="210" name="Rectangle 209">
            <a:extLst>
              <a:ext uri="{FF2B5EF4-FFF2-40B4-BE49-F238E27FC236}">
                <a16:creationId xmlns:a16="http://schemas.microsoft.com/office/drawing/2014/main" id="{9E40587C-3320-4234-93D9-A0DDF1293688}"/>
              </a:ext>
            </a:extLst>
          </p:cNvPr>
          <p:cNvSpPr/>
          <p:nvPr/>
        </p:nvSpPr>
        <p:spPr bwMode="auto">
          <a:xfrm>
            <a:off x="3086570" y="3881199"/>
            <a:ext cx="667914" cy="455596"/>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900" kern="0" dirty="0">
              <a:solidFill>
                <a:srgbClr val="000000"/>
              </a:solidFill>
            </a:endParaRPr>
          </a:p>
        </p:txBody>
      </p:sp>
      <p:sp>
        <p:nvSpPr>
          <p:cNvPr id="211" name="Rectangle 210">
            <a:extLst>
              <a:ext uri="{FF2B5EF4-FFF2-40B4-BE49-F238E27FC236}">
                <a16:creationId xmlns:a16="http://schemas.microsoft.com/office/drawing/2014/main" id="{630406D2-447B-4D25-B82A-91F4A6B9C7F7}"/>
              </a:ext>
            </a:extLst>
          </p:cNvPr>
          <p:cNvSpPr/>
          <p:nvPr/>
        </p:nvSpPr>
        <p:spPr bwMode="auto">
          <a:xfrm>
            <a:off x="3862435" y="3272070"/>
            <a:ext cx="663293" cy="555902"/>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900" kern="0" dirty="0">
              <a:solidFill>
                <a:srgbClr val="000000"/>
              </a:solidFill>
            </a:endParaRPr>
          </a:p>
        </p:txBody>
      </p:sp>
      <p:sp>
        <p:nvSpPr>
          <p:cNvPr id="213" name="Rectangle 212">
            <a:extLst>
              <a:ext uri="{FF2B5EF4-FFF2-40B4-BE49-F238E27FC236}">
                <a16:creationId xmlns:a16="http://schemas.microsoft.com/office/drawing/2014/main" id="{D9E4C53B-4AD8-4327-B1C2-34CBACC822CD}"/>
              </a:ext>
            </a:extLst>
          </p:cNvPr>
          <p:cNvSpPr/>
          <p:nvPr/>
        </p:nvSpPr>
        <p:spPr bwMode="auto">
          <a:xfrm>
            <a:off x="3862436" y="3890167"/>
            <a:ext cx="667914" cy="455596"/>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900" kern="0" dirty="0">
              <a:solidFill>
                <a:srgbClr val="000000"/>
              </a:solidFill>
            </a:endParaRPr>
          </a:p>
        </p:txBody>
      </p:sp>
      <p:grpSp>
        <p:nvGrpSpPr>
          <p:cNvPr id="221" name="Group 220">
            <a:extLst>
              <a:ext uri="{FF2B5EF4-FFF2-40B4-BE49-F238E27FC236}">
                <a16:creationId xmlns:a16="http://schemas.microsoft.com/office/drawing/2014/main" id="{CE950C9F-28D0-4ED0-9CF8-E1AAC3CC6B58}"/>
              </a:ext>
            </a:extLst>
          </p:cNvPr>
          <p:cNvGrpSpPr/>
          <p:nvPr/>
        </p:nvGrpSpPr>
        <p:grpSpPr>
          <a:xfrm>
            <a:off x="1280909" y="3769840"/>
            <a:ext cx="225698" cy="207803"/>
            <a:chOff x="1387526" y="4829903"/>
            <a:chExt cx="402526" cy="367503"/>
          </a:xfrm>
        </p:grpSpPr>
        <p:sp>
          <p:nvSpPr>
            <p:cNvPr id="219" name="Arrow: Curved Right 218">
              <a:extLst>
                <a:ext uri="{FF2B5EF4-FFF2-40B4-BE49-F238E27FC236}">
                  <a16:creationId xmlns:a16="http://schemas.microsoft.com/office/drawing/2014/main" id="{EDA0CC37-57AD-441F-85A3-92DEE8DB785C}"/>
                </a:ext>
              </a:extLst>
            </p:cNvPr>
            <p:cNvSpPr/>
            <p:nvPr/>
          </p:nvSpPr>
          <p:spPr>
            <a:xfrm rot="16049426">
              <a:off x="1503459" y="4910814"/>
              <a:ext cx="196935" cy="3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sp>
          <p:nvSpPr>
            <p:cNvPr id="220" name="Arrow: Curved Right 219">
              <a:extLst>
                <a:ext uri="{FF2B5EF4-FFF2-40B4-BE49-F238E27FC236}">
                  <a16:creationId xmlns:a16="http://schemas.microsoft.com/office/drawing/2014/main" id="{194E04A6-7EE1-4083-9E04-A3DAD43FAF69}"/>
                </a:ext>
              </a:extLst>
            </p:cNvPr>
            <p:cNvSpPr/>
            <p:nvPr/>
          </p:nvSpPr>
          <p:spPr>
            <a:xfrm rot="5244888">
              <a:off x="1508882" y="4708547"/>
              <a:ext cx="127747" cy="3704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grpSp>
      <p:grpSp>
        <p:nvGrpSpPr>
          <p:cNvPr id="222" name="Group 221">
            <a:extLst>
              <a:ext uri="{FF2B5EF4-FFF2-40B4-BE49-F238E27FC236}">
                <a16:creationId xmlns:a16="http://schemas.microsoft.com/office/drawing/2014/main" id="{A69BBACA-3EEA-49C8-93A1-4104E4674731}"/>
              </a:ext>
            </a:extLst>
          </p:cNvPr>
          <p:cNvGrpSpPr/>
          <p:nvPr/>
        </p:nvGrpSpPr>
        <p:grpSpPr>
          <a:xfrm>
            <a:off x="2064672" y="3765192"/>
            <a:ext cx="225698" cy="207803"/>
            <a:chOff x="1387526" y="4829903"/>
            <a:chExt cx="402526" cy="367503"/>
          </a:xfrm>
        </p:grpSpPr>
        <p:sp>
          <p:nvSpPr>
            <p:cNvPr id="223" name="Arrow: Curved Right 222">
              <a:extLst>
                <a:ext uri="{FF2B5EF4-FFF2-40B4-BE49-F238E27FC236}">
                  <a16:creationId xmlns:a16="http://schemas.microsoft.com/office/drawing/2014/main" id="{B7B9A417-BA06-47B8-95A1-D3A0BF51DFA7}"/>
                </a:ext>
              </a:extLst>
            </p:cNvPr>
            <p:cNvSpPr/>
            <p:nvPr/>
          </p:nvSpPr>
          <p:spPr>
            <a:xfrm rot="16049426">
              <a:off x="1503459" y="4910814"/>
              <a:ext cx="196935" cy="3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sp>
          <p:nvSpPr>
            <p:cNvPr id="224" name="Arrow: Curved Right 223">
              <a:extLst>
                <a:ext uri="{FF2B5EF4-FFF2-40B4-BE49-F238E27FC236}">
                  <a16:creationId xmlns:a16="http://schemas.microsoft.com/office/drawing/2014/main" id="{B506B97B-FF28-4FD3-B7F3-C4441B7B1D09}"/>
                </a:ext>
              </a:extLst>
            </p:cNvPr>
            <p:cNvSpPr/>
            <p:nvPr/>
          </p:nvSpPr>
          <p:spPr>
            <a:xfrm rot="5244888">
              <a:off x="1508882" y="4708547"/>
              <a:ext cx="127747" cy="3704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grpSp>
      <p:grpSp>
        <p:nvGrpSpPr>
          <p:cNvPr id="225" name="Group 224">
            <a:extLst>
              <a:ext uri="{FF2B5EF4-FFF2-40B4-BE49-F238E27FC236}">
                <a16:creationId xmlns:a16="http://schemas.microsoft.com/office/drawing/2014/main" id="{B858A2B2-2CFA-4A74-A7DE-7744BD0DEE5F}"/>
              </a:ext>
            </a:extLst>
          </p:cNvPr>
          <p:cNvGrpSpPr/>
          <p:nvPr/>
        </p:nvGrpSpPr>
        <p:grpSpPr>
          <a:xfrm>
            <a:off x="2816898" y="3776254"/>
            <a:ext cx="225698" cy="207803"/>
            <a:chOff x="1387526" y="4829903"/>
            <a:chExt cx="402526" cy="367503"/>
          </a:xfrm>
        </p:grpSpPr>
        <p:sp>
          <p:nvSpPr>
            <p:cNvPr id="226" name="Arrow: Curved Right 225">
              <a:extLst>
                <a:ext uri="{FF2B5EF4-FFF2-40B4-BE49-F238E27FC236}">
                  <a16:creationId xmlns:a16="http://schemas.microsoft.com/office/drawing/2014/main" id="{1D30F7D0-3C54-4790-A9C8-36EA2C508F93}"/>
                </a:ext>
              </a:extLst>
            </p:cNvPr>
            <p:cNvSpPr/>
            <p:nvPr/>
          </p:nvSpPr>
          <p:spPr>
            <a:xfrm rot="16049426">
              <a:off x="1503459" y="4910814"/>
              <a:ext cx="196935" cy="3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sp>
          <p:nvSpPr>
            <p:cNvPr id="227" name="Arrow: Curved Right 226">
              <a:extLst>
                <a:ext uri="{FF2B5EF4-FFF2-40B4-BE49-F238E27FC236}">
                  <a16:creationId xmlns:a16="http://schemas.microsoft.com/office/drawing/2014/main" id="{8EB0B9CD-013F-4DFF-B583-6E0236D8AECC}"/>
                </a:ext>
              </a:extLst>
            </p:cNvPr>
            <p:cNvSpPr/>
            <p:nvPr/>
          </p:nvSpPr>
          <p:spPr>
            <a:xfrm rot="5244888">
              <a:off x="1508882" y="4708547"/>
              <a:ext cx="127747" cy="3704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grpSp>
      <p:grpSp>
        <p:nvGrpSpPr>
          <p:cNvPr id="228" name="Group 227">
            <a:extLst>
              <a:ext uri="{FF2B5EF4-FFF2-40B4-BE49-F238E27FC236}">
                <a16:creationId xmlns:a16="http://schemas.microsoft.com/office/drawing/2014/main" id="{94EA552E-E8CF-4A71-9943-CE96E2DAB940}"/>
              </a:ext>
            </a:extLst>
          </p:cNvPr>
          <p:cNvGrpSpPr/>
          <p:nvPr/>
        </p:nvGrpSpPr>
        <p:grpSpPr>
          <a:xfrm>
            <a:off x="3601801" y="3715142"/>
            <a:ext cx="225698" cy="207803"/>
            <a:chOff x="1387526" y="4829903"/>
            <a:chExt cx="402526" cy="367503"/>
          </a:xfrm>
        </p:grpSpPr>
        <p:sp>
          <p:nvSpPr>
            <p:cNvPr id="229" name="Arrow: Curved Right 228">
              <a:extLst>
                <a:ext uri="{FF2B5EF4-FFF2-40B4-BE49-F238E27FC236}">
                  <a16:creationId xmlns:a16="http://schemas.microsoft.com/office/drawing/2014/main" id="{C31BCEFD-0105-48F6-BFB7-8699EDC4884E}"/>
                </a:ext>
              </a:extLst>
            </p:cNvPr>
            <p:cNvSpPr/>
            <p:nvPr/>
          </p:nvSpPr>
          <p:spPr>
            <a:xfrm rot="16049426">
              <a:off x="1503459" y="4910814"/>
              <a:ext cx="196935" cy="3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sp>
          <p:nvSpPr>
            <p:cNvPr id="230" name="Arrow: Curved Right 229">
              <a:extLst>
                <a:ext uri="{FF2B5EF4-FFF2-40B4-BE49-F238E27FC236}">
                  <a16:creationId xmlns:a16="http://schemas.microsoft.com/office/drawing/2014/main" id="{239B91D1-B2D2-4744-BB7B-E09DD885F48D}"/>
                </a:ext>
              </a:extLst>
            </p:cNvPr>
            <p:cNvSpPr/>
            <p:nvPr/>
          </p:nvSpPr>
          <p:spPr>
            <a:xfrm rot="5244888">
              <a:off x="1508882" y="4708547"/>
              <a:ext cx="127747" cy="3704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grpSp>
      <p:grpSp>
        <p:nvGrpSpPr>
          <p:cNvPr id="231" name="Group 230">
            <a:extLst>
              <a:ext uri="{FF2B5EF4-FFF2-40B4-BE49-F238E27FC236}">
                <a16:creationId xmlns:a16="http://schemas.microsoft.com/office/drawing/2014/main" id="{E7C15507-3214-42EB-8750-F3EBC332F6CC}"/>
              </a:ext>
            </a:extLst>
          </p:cNvPr>
          <p:cNvGrpSpPr/>
          <p:nvPr/>
        </p:nvGrpSpPr>
        <p:grpSpPr>
          <a:xfrm>
            <a:off x="4378768" y="3766950"/>
            <a:ext cx="225698" cy="207803"/>
            <a:chOff x="1387526" y="4829903"/>
            <a:chExt cx="402526" cy="367503"/>
          </a:xfrm>
        </p:grpSpPr>
        <p:sp>
          <p:nvSpPr>
            <p:cNvPr id="232" name="Arrow: Curved Right 231">
              <a:extLst>
                <a:ext uri="{FF2B5EF4-FFF2-40B4-BE49-F238E27FC236}">
                  <a16:creationId xmlns:a16="http://schemas.microsoft.com/office/drawing/2014/main" id="{A92EB457-98B6-45D4-8D75-00B866B77A21}"/>
                </a:ext>
              </a:extLst>
            </p:cNvPr>
            <p:cNvSpPr/>
            <p:nvPr/>
          </p:nvSpPr>
          <p:spPr>
            <a:xfrm rot="16049426">
              <a:off x="1503459" y="4910814"/>
              <a:ext cx="196935" cy="3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a:solidFill>
                  <a:schemeClr val="tx1"/>
                </a:solidFill>
              </a:endParaRPr>
            </a:p>
          </p:txBody>
        </p:sp>
        <p:sp>
          <p:nvSpPr>
            <p:cNvPr id="233" name="Arrow: Curved Right 232">
              <a:extLst>
                <a:ext uri="{FF2B5EF4-FFF2-40B4-BE49-F238E27FC236}">
                  <a16:creationId xmlns:a16="http://schemas.microsoft.com/office/drawing/2014/main" id="{CD6BE714-A897-4B43-8C6B-78EFD4DC039F}"/>
                </a:ext>
              </a:extLst>
            </p:cNvPr>
            <p:cNvSpPr/>
            <p:nvPr/>
          </p:nvSpPr>
          <p:spPr>
            <a:xfrm rot="5244888">
              <a:off x="1508882" y="4708547"/>
              <a:ext cx="127747" cy="3704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a:solidFill>
                  <a:schemeClr val="tx1"/>
                </a:solidFill>
              </a:endParaRPr>
            </a:p>
          </p:txBody>
        </p:sp>
      </p:grpSp>
      <p:sp>
        <p:nvSpPr>
          <p:cNvPr id="90" name="Rectangle 89">
            <a:extLst>
              <a:ext uri="{FF2B5EF4-FFF2-40B4-BE49-F238E27FC236}">
                <a16:creationId xmlns:a16="http://schemas.microsoft.com/office/drawing/2014/main" id="{5CD69BD1-AF9A-42F3-A694-746185D6AA2C}"/>
              </a:ext>
            </a:extLst>
          </p:cNvPr>
          <p:cNvSpPr/>
          <p:nvPr/>
        </p:nvSpPr>
        <p:spPr>
          <a:xfrm>
            <a:off x="30735" y="3952911"/>
            <a:ext cx="821059" cy="300082"/>
          </a:xfrm>
          <a:prstGeom prst="rect">
            <a:avLst/>
          </a:prstGeom>
        </p:spPr>
        <p:txBody>
          <a:bodyPr wrap="none">
            <a:spAutoFit/>
          </a:bodyPr>
          <a:lstStyle/>
          <a:p>
            <a:pPr algn="ctr" defTabSz="686006"/>
            <a:r>
              <a:rPr lang="en-US" sz="675" b="1" kern="0" dirty="0">
                <a:solidFill>
                  <a:prstClr val="black"/>
                </a:solidFill>
                <a:latin typeface="Century Gothic" panose="020B0502020202020204" pitchFamily="34" charset="0"/>
                <a:cs typeface="Arial" charset="0"/>
              </a:rPr>
              <a:t>Transformation </a:t>
            </a:r>
          </a:p>
          <a:p>
            <a:pPr algn="ctr" defTabSz="686006"/>
            <a:r>
              <a:rPr lang="en-US" sz="675" b="1" kern="0" dirty="0">
                <a:solidFill>
                  <a:prstClr val="black"/>
                </a:solidFill>
                <a:latin typeface="Century Gothic" panose="020B0502020202020204" pitchFamily="34" charset="0"/>
                <a:cs typeface="Arial" charset="0"/>
              </a:rPr>
              <a:t>Team</a:t>
            </a:r>
          </a:p>
        </p:txBody>
      </p:sp>
      <p:sp>
        <p:nvSpPr>
          <p:cNvPr id="93" name="Rectangle 92">
            <a:extLst>
              <a:ext uri="{FF2B5EF4-FFF2-40B4-BE49-F238E27FC236}">
                <a16:creationId xmlns:a16="http://schemas.microsoft.com/office/drawing/2014/main" id="{FA451663-DB1E-4740-99C5-5894C24033F9}"/>
              </a:ext>
            </a:extLst>
          </p:cNvPr>
          <p:cNvSpPr/>
          <p:nvPr/>
        </p:nvSpPr>
        <p:spPr>
          <a:xfrm>
            <a:off x="709835" y="1220508"/>
            <a:ext cx="1166937" cy="213585"/>
          </a:xfrm>
          <a:prstGeom prst="rect">
            <a:avLst/>
          </a:prstGeom>
          <a:solidFill>
            <a:schemeClr val="bg1"/>
          </a:solidFill>
        </p:spPr>
        <p:txBody>
          <a:bodyPr wrap="square">
            <a:spAutoFit/>
          </a:bodyPr>
          <a:lstStyle/>
          <a:p>
            <a:pPr algn="ctr"/>
            <a:r>
              <a:rPr lang="en-US" sz="788" b="1" i="1" dirty="0"/>
              <a:t>Nationwide ASQE’s</a:t>
            </a:r>
            <a:endParaRPr lang="en-IN" sz="788" b="1" i="1" dirty="0"/>
          </a:p>
        </p:txBody>
      </p:sp>
      <p:sp>
        <p:nvSpPr>
          <p:cNvPr id="94" name="Rectangle 93">
            <a:extLst>
              <a:ext uri="{FF2B5EF4-FFF2-40B4-BE49-F238E27FC236}">
                <a16:creationId xmlns:a16="http://schemas.microsoft.com/office/drawing/2014/main" id="{EF27D676-1476-4B3B-B34F-9136C6E67CED}"/>
              </a:ext>
            </a:extLst>
          </p:cNvPr>
          <p:cNvSpPr/>
          <p:nvPr/>
        </p:nvSpPr>
        <p:spPr>
          <a:xfrm>
            <a:off x="84835" y="3400861"/>
            <a:ext cx="669766" cy="307777"/>
          </a:xfrm>
          <a:prstGeom prst="rect">
            <a:avLst/>
          </a:prstGeom>
          <a:solidFill>
            <a:schemeClr val="bg1"/>
          </a:solidFill>
        </p:spPr>
        <p:txBody>
          <a:bodyPr wrap="square">
            <a:spAutoFit/>
          </a:bodyPr>
          <a:lstStyle/>
          <a:p>
            <a:pPr algn="ctr"/>
            <a:r>
              <a:rPr lang="en-US" sz="700" b="1" i="1" dirty="0"/>
              <a:t>Cognizant QE’s</a:t>
            </a:r>
            <a:endParaRPr lang="en-IN" sz="700" b="1" i="1" dirty="0"/>
          </a:p>
        </p:txBody>
      </p:sp>
      <p:sp>
        <p:nvSpPr>
          <p:cNvPr id="95" name="Rectangle 94">
            <a:extLst>
              <a:ext uri="{FF2B5EF4-FFF2-40B4-BE49-F238E27FC236}">
                <a16:creationId xmlns:a16="http://schemas.microsoft.com/office/drawing/2014/main" id="{5F8B6899-1DB8-4482-A1EA-7774A91082E3}"/>
              </a:ext>
            </a:extLst>
          </p:cNvPr>
          <p:cNvSpPr/>
          <p:nvPr/>
        </p:nvSpPr>
        <p:spPr>
          <a:xfrm>
            <a:off x="3277499" y="821572"/>
            <a:ext cx="849900" cy="332807"/>
          </a:xfrm>
          <a:prstGeom prst="rect">
            <a:avLst/>
          </a:prstGeom>
          <a:solidFill>
            <a:srgbClr val="00B050"/>
          </a:solidFill>
          <a:ln w="3175">
            <a:solidFill>
              <a:schemeClr val="bg1"/>
            </a:solid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lIns="34286" rIns="34286" anchor="ctr"/>
          <a:lstStyle/>
          <a:p>
            <a:pPr algn="ctr" defTabSz="685731">
              <a:defRPr/>
            </a:pPr>
            <a:r>
              <a:rPr lang="en-US" sz="1050" b="1" kern="0" dirty="0">
                <a:solidFill>
                  <a:prstClr val="white"/>
                </a:solidFill>
              </a:rPr>
              <a:t>Asoke Sain</a:t>
            </a:r>
          </a:p>
        </p:txBody>
      </p:sp>
      <p:sp>
        <p:nvSpPr>
          <p:cNvPr id="102" name="Rectangle 101">
            <a:extLst>
              <a:ext uri="{FF2B5EF4-FFF2-40B4-BE49-F238E27FC236}">
                <a16:creationId xmlns:a16="http://schemas.microsoft.com/office/drawing/2014/main" id="{F353EC67-CE23-4173-AD46-E618C8BC7A44}"/>
              </a:ext>
            </a:extLst>
          </p:cNvPr>
          <p:cNvSpPr/>
          <p:nvPr/>
        </p:nvSpPr>
        <p:spPr bwMode="auto">
          <a:xfrm>
            <a:off x="2830614" y="1456839"/>
            <a:ext cx="1716727" cy="684167"/>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20561" tIns="20561" rIns="20561" bIns="20561" numCol="1" rtlCol="0" anchor="ctr" anchorCtr="0" compatLnSpc="1">
            <a:prstTxWarp prst="textNoShape">
              <a:avLst/>
            </a:prstTxWarp>
          </a:bodyPr>
          <a:lstStyle/>
          <a:p>
            <a:pPr algn="ctr">
              <a:defRPr/>
            </a:pPr>
            <a:r>
              <a:rPr lang="en-GB" sz="1050" b="1" kern="0" dirty="0">
                <a:solidFill>
                  <a:srgbClr val="FFFFFF"/>
                </a:solidFill>
              </a:rPr>
              <a:t>Platform Applications</a:t>
            </a:r>
          </a:p>
        </p:txBody>
      </p:sp>
      <p:sp>
        <p:nvSpPr>
          <p:cNvPr id="103" name="Rectangle 102">
            <a:extLst>
              <a:ext uri="{FF2B5EF4-FFF2-40B4-BE49-F238E27FC236}">
                <a16:creationId xmlns:a16="http://schemas.microsoft.com/office/drawing/2014/main" id="{C0DD80E4-9873-4AB7-9678-05403D6FE144}"/>
              </a:ext>
            </a:extLst>
          </p:cNvPr>
          <p:cNvSpPr/>
          <p:nvPr/>
        </p:nvSpPr>
        <p:spPr bwMode="auto">
          <a:xfrm>
            <a:off x="2831682" y="2185830"/>
            <a:ext cx="1715465" cy="633081"/>
          </a:xfrm>
          <a:prstGeom prst="rect">
            <a:avLst/>
          </a:prstGeom>
          <a:solidFill>
            <a:srgbClr val="FFFFFF"/>
          </a:solidFill>
          <a:ln w="9525" cap="flat" cmpd="sng" algn="ctr">
            <a:solidFill>
              <a:schemeClr val="accent1"/>
            </a:solidFill>
            <a:prstDash val="solid"/>
            <a:round/>
            <a:headEnd type="none" w="med" len="med"/>
            <a:tailEnd type="none" w="med" len="med"/>
          </a:ln>
          <a:effectLst/>
        </p:spPr>
        <p:txBody>
          <a:bodyPr vert="horz" wrap="square" lIns="27416" tIns="34268" rIns="27416" bIns="20561" numCol="1" rtlCol="0" anchor="ctr" anchorCtr="0" compatLnSpc="1">
            <a:prstTxWarp prst="textNoShape">
              <a:avLst/>
            </a:prstTxWarp>
          </a:bodyPr>
          <a:lstStyle/>
          <a:p>
            <a:pPr algn="ctr">
              <a:spcAft>
                <a:spcPts val="150"/>
              </a:spcAft>
              <a:defRPr/>
            </a:pPr>
            <a:endParaRPr lang="en-US" sz="900" kern="0" dirty="0"/>
          </a:p>
        </p:txBody>
      </p:sp>
      <p:sp>
        <p:nvSpPr>
          <p:cNvPr id="105" name="Rectangle 104">
            <a:extLst>
              <a:ext uri="{FF2B5EF4-FFF2-40B4-BE49-F238E27FC236}">
                <a16:creationId xmlns:a16="http://schemas.microsoft.com/office/drawing/2014/main" id="{24A3A200-67CC-4497-862D-021711D5CC78}"/>
              </a:ext>
            </a:extLst>
          </p:cNvPr>
          <p:cNvSpPr/>
          <p:nvPr/>
        </p:nvSpPr>
        <p:spPr>
          <a:xfrm>
            <a:off x="3451844" y="2402182"/>
            <a:ext cx="703734" cy="307777"/>
          </a:xfrm>
          <a:prstGeom prst="rect">
            <a:avLst/>
          </a:prstGeom>
        </p:spPr>
        <p:txBody>
          <a:bodyPr wrap="square">
            <a:spAutoFit/>
          </a:bodyPr>
          <a:lstStyle/>
          <a:p>
            <a:pPr algn="ctr"/>
            <a:r>
              <a:rPr lang="en-IN" sz="1400" b="1" i="1" dirty="0"/>
              <a:t>Kay</a:t>
            </a:r>
          </a:p>
        </p:txBody>
      </p:sp>
      <p:pic>
        <p:nvPicPr>
          <p:cNvPr id="6" name="Graphic 5" descr="Female Profile with solid fill">
            <a:extLst>
              <a:ext uri="{FF2B5EF4-FFF2-40B4-BE49-F238E27FC236}">
                <a16:creationId xmlns:a16="http://schemas.microsoft.com/office/drawing/2014/main" id="{C54EE608-6927-4C5D-9E01-1B5EA8A053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740" y="2307822"/>
            <a:ext cx="457198" cy="457198"/>
          </a:xfrm>
          <a:prstGeom prst="rect">
            <a:avLst/>
          </a:prstGeom>
        </p:spPr>
      </p:pic>
      <p:pic>
        <p:nvPicPr>
          <p:cNvPr id="106" name="Graphic 105" descr="Female Profile with solid fill">
            <a:extLst>
              <a:ext uri="{FF2B5EF4-FFF2-40B4-BE49-F238E27FC236}">
                <a16:creationId xmlns:a16="http://schemas.microsoft.com/office/drawing/2014/main" id="{8E4DBB44-5023-44C5-8FCC-CA6BF8CD43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2409" y="2303056"/>
            <a:ext cx="457198" cy="457198"/>
          </a:xfrm>
          <a:prstGeom prst="rect">
            <a:avLst/>
          </a:prstGeom>
        </p:spPr>
      </p:pic>
      <p:pic>
        <p:nvPicPr>
          <p:cNvPr id="107" name="Picture 106">
            <a:extLst>
              <a:ext uri="{FF2B5EF4-FFF2-40B4-BE49-F238E27FC236}">
                <a16:creationId xmlns:a16="http://schemas.microsoft.com/office/drawing/2014/main" id="{7E8801ED-38BB-493E-A630-439D49FA5ED7}"/>
              </a:ext>
            </a:extLst>
          </p:cNvPr>
          <p:cNvPicPr>
            <a:picLocks noChangeAspect="1"/>
          </p:cNvPicPr>
          <p:nvPr/>
        </p:nvPicPr>
        <p:blipFill>
          <a:blip r:embed="rId7">
            <a:duotone>
              <a:prstClr val="black"/>
              <a:schemeClr val="tx2">
                <a:tint val="45000"/>
                <a:satMod val="400000"/>
              </a:schemeClr>
            </a:duotone>
          </a:blip>
          <a:stretch>
            <a:fillRect/>
          </a:stretch>
        </p:blipFill>
        <p:spPr>
          <a:xfrm>
            <a:off x="986680" y="3376643"/>
            <a:ext cx="214987" cy="302334"/>
          </a:xfrm>
          <a:prstGeom prst="rect">
            <a:avLst/>
          </a:prstGeom>
        </p:spPr>
      </p:pic>
      <p:pic>
        <p:nvPicPr>
          <p:cNvPr id="111" name="Picture 110">
            <a:extLst>
              <a:ext uri="{FF2B5EF4-FFF2-40B4-BE49-F238E27FC236}">
                <a16:creationId xmlns:a16="http://schemas.microsoft.com/office/drawing/2014/main" id="{674A490E-BBE0-4F1B-B262-CD3D0747AEE9}"/>
              </a:ext>
            </a:extLst>
          </p:cNvPr>
          <p:cNvPicPr>
            <a:picLocks noChangeAspect="1"/>
          </p:cNvPicPr>
          <p:nvPr/>
        </p:nvPicPr>
        <p:blipFill>
          <a:blip r:embed="rId7">
            <a:duotone>
              <a:prstClr val="black"/>
              <a:schemeClr val="tx2">
                <a:tint val="45000"/>
                <a:satMod val="400000"/>
              </a:schemeClr>
            </a:duotone>
          </a:blip>
          <a:stretch>
            <a:fillRect/>
          </a:stretch>
        </p:blipFill>
        <p:spPr>
          <a:xfrm>
            <a:off x="1706021" y="3408136"/>
            <a:ext cx="214987" cy="302334"/>
          </a:xfrm>
          <a:prstGeom prst="rect">
            <a:avLst/>
          </a:prstGeom>
        </p:spPr>
      </p:pic>
      <p:pic>
        <p:nvPicPr>
          <p:cNvPr id="112" name="Picture 111">
            <a:extLst>
              <a:ext uri="{FF2B5EF4-FFF2-40B4-BE49-F238E27FC236}">
                <a16:creationId xmlns:a16="http://schemas.microsoft.com/office/drawing/2014/main" id="{784E3539-6AF9-47B2-94EB-0FA9A71FDA46}"/>
              </a:ext>
            </a:extLst>
          </p:cNvPr>
          <p:cNvPicPr>
            <a:picLocks noChangeAspect="1"/>
          </p:cNvPicPr>
          <p:nvPr/>
        </p:nvPicPr>
        <p:blipFill>
          <a:blip r:embed="rId7">
            <a:duotone>
              <a:prstClr val="black"/>
              <a:schemeClr val="tx2">
                <a:tint val="45000"/>
                <a:satMod val="400000"/>
              </a:schemeClr>
            </a:duotone>
          </a:blip>
          <a:stretch>
            <a:fillRect/>
          </a:stretch>
        </p:blipFill>
        <p:spPr>
          <a:xfrm>
            <a:off x="2552890" y="3408136"/>
            <a:ext cx="214987" cy="302334"/>
          </a:xfrm>
          <a:prstGeom prst="rect">
            <a:avLst/>
          </a:prstGeom>
        </p:spPr>
      </p:pic>
      <p:pic>
        <p:nvPicPr>
          <p:cNvPr id="114" name="Picture 113">
            <a:extLst>
              <a:ext uri="{FF2B5EF4-FFF2-40B4-BE49-F238E27FC236}">
                <a16:creationId xmlns:a16="http://schemas.microsoft.com/office/drawing/2014/main" id="{E03CD7B1-AA2A-4C8E-9F44-5478CC8CC6FD}"/>
              </a:ext>
            </a:extLst>
          </p:cNvPr>
          <p:cNvPicPr>
            <a:picLocks noChangeAspect="1"/>
          </p:cNvPicPr>
          <p:nvPr/>
        </p:nvPicPr>
        <p:blipFill>
          <a:blip r:embed="rId7">
            <a:duotone>
              <a:prstClr val="black"/>
              <a:schemeClr val="tx2">
                <a:tint val="45000"/>
                <a:satMod val="400000"/>
              </a:schemeClr>
            </a:duotone>
          </a:blip>
          <a:stretch>
            <a:fillRect/>
          </a:stretch>
        </p:blipFill>
        <p:spPr>
          <a:xfrm>
            <a:off x="3268796" y="3400861"/>
            <a:ext cx="214987" cy="302334"/>
          </a:xfrm>
          <a:prstGeom prst="rect">
            <a:avLst/>
          </a:prstGeom>
        </p:spPr>
      </p:pic>
      <p:pic>
        <p:nvPicPr>
          <p:cNvPr id="115" name="Picture 114">
            <a:extLst>
              <a:ext uri="{FF2B5EF4-FFF2-40B4-BE49-F238E27FC236}">
                <a16:creationId xmlns:a16="http://schemas.microsoft.com/office/drawing/2014/main" id="{901BFBC5-E1AB-48F8-A05B-4213B5CB5960}"/>
              </a:ext>
            </a:extLst>
          </p:cNvPr>
          <p:cNvPicPr>
            <a:picLocks noChangeAspect="1"/>
          </p:cNvPicPr>
          <p:nvPr/>
        </p:nvPicPr>
        <p:blipFill>
          <a:blip r:embed="rId7">
            <a:duotone>
              <a:prstClr val="black"/>
              <a:schemeClr val="tx2">
                <a:tint val="45000"/>
                <a:satMod val="400000"/>
              </a:schemeClr>
            </a:duotone>
          </a:blip>
          <a:stretch>
            <a:fillRect/>
          </a:stretch>
        </p:blipFill>
        <p:spPr>
          <a:xfrm>
            <a:off x="4086587" y="3420999"/>
            <a:ext cx="214987" cy="302334"/>
          </a:xfrm>
          <a:prstGeom prst="rect">
            <a:avLst/>
          </a:prstGeom>
        </p:spPr>
      </p:pic>
      <p:grpSp>
        <p:nvGrpSpPr>
          <p:cNvPr id="7" name="Group 6">
            <a:extLst>
              <a:ext uri="{FF2B5EF4-FFF2-40B4-BE49-F238E27FC236}">
                <a16:creationId xmlns:a16="http://schemas.microsoft.com/office/drawing/2014/main" id="{0D674A35-DBA4-43A5-BFBF-F1B04CF1229A}"/>
              </a:ext>
            </a:extLst>
          </p:cNvPr>
          <p:cNvGrpSpPr/>
          <p:nvPr/>
        </p:nvGrpSpPr>
        <p:grpSpPr>
          <a:xfrm>
            <a:off x="934194" y="3894533"/>
            <a:ext cx="447772" cy="437181"/>
            <a:chOff x="934194" y="3894533"/>
            <a:chExt cx="447772" cy="437181"/>
          </a:xfrm>
        </p:grpSpPr>
        <p:pic>
          <p:nvPicPr>
            <p:cNvPr id="116" name="Picture 115">
              <a:extLst>
                <a:ext uri="{FF2B5EF4-FFF2-40B4-BE49-F238E27FC236}">
                  <a16:creationId xmlns:a16="http://schemas.microsoft.com/office/drawing/2014/main" id="{DADAC705-45E1-40C2-9409-C41AE20C27E7}"/>
                </a:ext>
              </a:extLst>
            </p:cNvPr>
            <p:cNvPicPr>
              <a:picLocks noChangeAspect="1"/>
            </p:cNvPicPr>
            <p:nvPr/>
          </p:nvPicPr>
          <p:blipFill>
            <a:blip r:embed="rId7">
              <a:duotone>
                <a:prstClr val="black"/>
                <a:schemeClr val="tx2">
                  <a:tint val="45000"/>
                  <a:satMod val="400000"/>
                </a:schemeClr>
              </a:duotone>
            </a:blip>
            <a:stretch>
              <a:fillRect/>
            </a:stretch>
          </p:blipFill>
          <p:spPr>
            <a:xfrm>
              <a:off x="934194" y="3979605"/>
              <a:ext cx="214987" cy="302334"/>
            </a:xfrm>
            <a:prstGeom prst="rect">
              <a:avLst/>
            </a:prstGeom>
          </p:spPr>
        </p:pic>
        <p:pic>
          <p:nvPicPr>
            <p:cNvPr id="117" name="Picture 116">
              <a:extLst>
                <a:ext uri="{FF2B5EF4-FFF2-40B4-BE49-F238E27FC236}">
                  <a16:creationId xmlns:a16="http://schemas.microsoft.com/office/drawing/2014/main" id="{A039CF02-52DC-49D7-8FBA-016BB0A79ADD}"/>
                </a:ext>
              </a:extLst>
            </p:cNvPr>
            <p:cNvPicPr>
              <a:picLocks noChangeAspect="1"/>
            </p:cNvPicPr>
            <p:nvPr/>
          </p:nvPicPr>
          <p:blipFill>
            <a:blip r:embed="rId7">
              <a:duotone>
                <a:prstClr val="black"/>
                <a:schemeClr val="tx2">
                  <a:tint val="45000"/>
                  <a:satMod val="400000"/>
                </a:schemeClr>
              </a:duotone>
            </a:blip>
            <a:stretch>
              <a:fillRect/>
            </a:stretch>
          </p:blipFill>
          <p:spPr>
            <a:xfrm>
              <a:off x="1038431" y="3894533"/>
              <a:ext cx="214987" cy="302334"/>
            </a:xfrm>
            <a:prstGeom prst="rect">
              <a:avLst/>
            </a:prstGeom>
          </p:spPr>
        </p:pic>
        <p:pic>
          <p:nvPicPr>
            <p:cNvPr id="118" name="Picture 117">
              <a:extLst>
                <a:ext uri="{FF2B5EF4-FFF2-40B4-BE49-F238E27FC236}">
                  <a16:creationId xmlns:a16="http://schemas.microsoft.com/office/drawing/2014/main" id="{3ED6675B-B87A-4977-AB24-CE700CC6F8F8}"/>
                </a:ext>
              </a:extLst>
            </p:cNvPr>
            <p:cNvPicPr>
              <a:picLocks noChangeAspect="1"/>
            </p:cNvPicPr>
            <p:nvPr/>
          </p:nvPicPr>
          <p:blipFill>
            <a:blip r:embed="rId7">
              <a:duotone>
                <a:prstClr val="black"/>
                <a:schemeClr val="tx2">
                  <a:tint val="45000"/>
                  <a:satMod val="400000"/>
                </a:schemeClr>
              </a:duotone>
            </a:blip>
            <a:stretch>
              <a:fillRect/>
            </a:stretch>
          </p:blipFill>
          <p:spPr>
            <a:xfrm>
              <a:off x="1166979" y="4029380"/>
              <a:ext cx="214987" cy="302334"/>
            </a:xfrm>
            <a:prstGeom prst="rect">
              <a:avLst/>
            </a:prstGeom>
          </p:spPr>
        </p:pic>
      </p:grpSp>
      <p:grpSp>
        <p:nvGrpSpPr>
          <p:cNvPr id="119" name="Group 118">
            <a:extLst>
              <a:ext uri="{FF2B5EF4-FFF2-40B4-BE49-F238E27FC236}">
                <a16:creationId xmlns:a16="http://schemas.microsoft.com/office/drawing/2014/main" id="{2C7173E8-41D6-437E-B9EC-2A59050346E4}"/>
              </a:ext>
            </a:extLst>
          </p:cNvPr>
          <p:cNvGrpSpPr/>
          <p:nvPr/>
        </p:nvGrpSpPr>
        <p:grpSpPr>
          <a:xfrm>
            <a:off x="1637859" y="3925572"/>
            <a:ext cx="447772" cy="437181"/>
            <a:chOff x="934194" y="3894533"/>
            <a:chExt cx="447772" cy="437181"/>
          </a:xfrm>
        </p:grpSpPr>
        <p:pic>
          <p:nvPicPr>
            <p:cNvPr id="121" name="Picture 120">
              <a:extLst>
                <a:ext uri="{FF2B5EF4-FFF2-40B4-BE49-F238E27FC236}">
                  <a16:creationId xmlns:a16="http://schemas.microsoft.com/office/drawing/2014/main" id="{105DA65A-25E4-4C6E-A8E1-F1880440B735}"/>
                </a:ext>
              </a:extLst>
            </p:cNvPr>
            <p:cNvPicPr>
              <a:picLocks noChangeAspect="1"/>
            </p:cNvPicPr>
            <p:nvPr/>
          </p:nvPicPr>
          <p:blipFill>
            <a:blip r:embed="rId7">
              <a:duotone>
                <a:prstClr val="black"/>
                <a:schemeClr val="tx2">
                  <a:tint val="45000"/>
                  <a:satMod val="400000"/>
                </a:schemeClr>
              </a:duotone>
            </a:blip>
            <a:stretch>
              <a:fillRect/>
            </a:stretch>
          </p:blipFill>
          <p:spPr>
            <a:xfrm>
              <a:off x="934194" y="3979605"/>
              <a:ext cx="214987" cy="302334"/>
            </a:xfrm>
            <a:prstGeom prst="rect">
              <a:avLst/>
            </a:prstGeom>
          </p:spPr>
        </p:pic>
        <p:pic>
          <p:nvPicPr>
            <p:cNvPr id="123" name="Picture 122">
              <a:extLst>
                <a:ext uri="{FF2B5EF4-FFF2-40B4-BE49-F238E27FC236}">
                  <a16:creationId xmlns:a16="http://schemas.microsoft.com/office/drawing/2014/main" id="{96F8B3F7-C0D0-4092-A73C-EC507F80B2FE}"/>
                </a:ext>
              </a:extLst>
            </p:cNvPr>
            <p:cNvPicPr>
              <a:picLocks noChangeAspect="1"/>
            </p:cNvPicPr>
            <p:nvPr/>
          </p:nvPicPr>
          <p:blipFill>
            <a:blip r:embed="rId7">
              <a:duotone>
                <a:prstClr val="black"/>
                <a:schemeClr val="tx2">
                  <a:tint val="45000"/>
                  <a:satMod val="400000"/>
                </a:schemeClr>
              </a:duotone>
            </a:blip>
            <a:stretch>
              <a:fillRect/>
            </a:stretch>
          </p:blipFill>
          <p:spPr>
            <a:xfrm>
              <a:off x="1038431" y="3894533"/>
              <a:ext cx="214987" cy="302334"/>
            </a:xfrm>
            <a:prstGeom prst="rect">
              <a:avLst/>
            </a:prstGeom>
          </p:spPr>
        </p:pic>
        <p:pic>
          <p:nvPicPr>
            <p:cNvPr id="124" name="Picture 123">
              <a:extLst>
                <a:ext uri="{FF2B5EF4-FFF2-40B4-BE49-F238E27FC236}">
                  <a16:creationId xmlns:a16="http://schemas.microsoft.com/office/drawing/2014/main" id="{705CF767-D5D1-4E54-B9C9-16766A48407D}"/>
                </a:ext>
              </a:extLst>
            </p:cNvPr>
            <p:cNvPicPr>
              <a:picLocks noChangeAspect="1"/>
            </p:cNvPicPr>
            <p:nvPr/>
          </p:nvPicPr>
          <p:blipFill>
            <a:blip r:embed="rId7">
              <a:duotone>
                <a:prstClr val="black"/>
                <a:schemeClr val="tx2">
                  <a:tint val="45000"/>
                  <a:satMod val="400000"/>
                </a:schemeClr>
              </a:duotone>
            </a:blip>
            <a:stretch>
              <a:fillRect/>
            </a:stretch>
          </p:blipFill>
          <p:spPr>
            <a:xfrm>
              <a:off x="1166979" y="4029380"/>
              <a:ext cx="214987" cy="302334"/>
            </a:xfrm>
            <a:prstGeom prst="rect">
              <a:avLst/>
            </a:prstGeom>
          </p:spPr>
        </p:pic>
      </p:grpSp>
      <p:grpSp>
        <p:nvGrpSpPr>
          <p:cNvPr id="125" name="Group 124">
            <a:extLst>
              <a:ext uri="{FF2B5EF4-FFF2-40B4-BE49-F238E27FC236}">
                <a16:creationId xmlns:a16="http://schemas.microsoft.com/office/drawing/2014/main" id="{80D00A05-2DE4-4488-A214-3662ECFB9927}"/>
              </a:ext>
            </a:extLst>
          </p:cNvPr>
          <p:cNvGrpSpPr/>
          <p:nvPr/>
        </p:nvGrpSpPr>
        <p:grpSpPr>
          <a:xfrm>
            <a:off x="2446554" y="3905363"/>
            <a:ext cx="447772" cy="437181"/>
            <a:chOff x="934194" y="3894533"/>
            <a:chExt cx="447772" cy="437181"/>
          </a:xfrm>
        </p:grpSpPr>
        <p:pic>
          <p:nvPicPr>
            <p:cNvPr id="132" name="Picture 131">
              <a:extLst>
                <a:ext uri="{FF2B5EF4-FFF2-40B4-BE49-F238E27FC236}">
                  <a16:creationId xmlns:a16="http://schemas.microsoft.com/office/drawing/2014/main" id="{28C59A41-E03E-4E60-872C-B0B00A77E737}"/>
                </a:ext>
              </a:extLst>
            </p:cNvPr>
            <p:cNvPicPr>
              <a:picLocks noChangeAspect="1"/>
            </p:cNvPicPr>
            <p:nvPr/>
          </p:nvPicPr>
          <p:blipFill>
            <a:blip r:embed="rId7">
              <a:duotone>
                <a:prstClr val="black"/>
                <a:schemeClr val="tx2">
                  <a:tint val="45000"/>
                  <a:satMod val="400000"/>
                </a:schemeClr>
              </a:duotone>
            </a:blip>
            <a:stretch>
              <a:fillRect/>
            </a:stretch>
          </p:blipFill>
          <p:spPr>
            <a:xfrm>
              <a:off x="934194" y="3979605"/>
              <a:ext cx="214987" cy="302334"/>
            </a:xfrm>
            <a:prstGeom prst="rect">
              <a:avLst/>
            </a:prstGeom>
          </p:spPr>
        </p:pic>
        <p:pic>
          <p:nvPicPr>
            <p:cNvPr id="133" name="Picture 132">
              <a:extLst>
                <a:ext uri="{FF2B5EF4-FFF2-40B4-BE49-F238E27FC236}">
                  <a16:creationId xmlns:a16="http://schemas.microsoft.com/office/drawing/2014/main" id="{03C8BEF5-0CD2-4CE9-9AA0-CAE50ED85B23}"/>
                </a:ext>
              </a:extLst>
            </p:cNvPr>
            <p:cNvPicPr>
              <a:picLocks noChangeAspect="1"/>
            </p:cNvPicPr>
            <p:nvPr/>
          </p:nvPicPr>
          <p:blipFill>
            <a:blip r:embed="rId7">
              <a:duotone>
                <a:prstClr val="black"/>
                <a:schemeClr val="tx2">
                  <a:tint val="45000"/>
                  <a:satMod val="400000"/>
                </a:schemeClr>
              </a:duotone>
            </a:blip>
            <a:stretch>
              <a:fillRect/>
            </a:stretch>
          </p:blipFill>
          <p:spPr>
            <a:xfrm>
              <a:off x="1038431" y="3894533"/>
              <a:ext cx="214987" cy="302334"/>
            </a:xfrm>
            <a:prstGeom prst="rect">
              <a:avLst/>
            </a:prstGeom>
          </p:spPr>
        </p:pic>
        <p:pic>
          <p:nvPicPr>
            <p:cNvPr id="139" name="Picture 138">
              <a:extLst>
                <a:ext uri="{FF2B5EF4-FFF2-40B4-BE49-F238E27FC236}">
                  <a16:creationId xmlns:a16="http://schemas.microsoft.com/office/drawing/2014/main" id="{6A104342-E71B-4DA2-BD9F-86824245D4F5}"/>
                </a:ext>
              </a:extLst>
            </p:cNvPr>
            <p:cNvPicPr>
              <a:picLocks noChangeAspect="1"/>
            </p:cNvPicPr>
            <p:nvPr/>
          </p:nvPicPr>
          <p:blipFill>
            <a:blip r:embed="rId7">
              <a:duotone>
                <a:prstClr val="black"/>
                <a:schemeClr val="tx2">
                  <a:tint val="45000"/>
                  <a:satMod val="400000"/>
                </a:schemeClr>
              </a:duotone>
            </a:blip>
            <a:stretch>
              <a:fillRect/>
            </a:stretch>
          </p:blipFill>
          <p:spPr>
            <a:xfrm>
              <a:off x="1166979" y="4029380"/>
              <a:ext cx="214987" cy="302334"/>
            </a:xfrm>
            <a:prstGeom prst="rect">
              <a:avLst/>
            </a:prstGeom>
          </p:spPr>
        </p:pic>
      </p:grpSp>
      <p:grpSp>
        <p:nvGrpSpPr>
          <p:cNvPr id="140" name="Group 139">
            <a:extLst>
              <a:ext uri="{FF2B5EF4-FFF2-40B4-BE49-F238E27FC236}">
                <a16:creationId xmlns:a16="http://schemas.microsoft.com/office/drawing/2014/main" id="{08C4A738-A0DE-43E5-9389-90A08A411A81}"/>
              </a:ext>
            </a:extLst>
          </p:cNvPr>
          <p:cNvGrpSpPr/>
          <p:nvPr/>
        </p:nvGrpSpPr>
        <p:grpSpPr>
          <a:xfrm>
            <a:off x="3222418" y="3890406"/>
            <a:ext cx="447772" cy="437181"/>
            <a:chOff x="934194" y="3894533"/>
            <a:chExt cx="447772" cy="437181"/>
          </a:xfrm>
        </p:grpSpPr>
        <p:pic>
          <p:nvPicPr>
            <p:cNvPr id="145" name="Picture 144">
              <a:extLst>
                <a:ext uri="{FF2B5EF4-FFF2-40B4-BE49-F238E27FC236}">
                  <a16:creationId xmlns:a16="http://schemas.microsoft.com/office/drawing/2014/main" id="{4D2BEBA9-0F96-42CA-B75B-BC260D0CC3ED}"/>
                </a:ext>
              </a:extLst>
            </p:cNvPr>
            <p:cNvPicPr>
              <a:picLocks noChangeAspect="1"/>
            </p:cNvPicPr>
            <p:nvPr/>
          </p:nvPicPr>
          <p:blipFill>
            <a:blip r:embed="rId7">
              <a:duotone>
                <a:prstClr val="black"/>
                <a:schemeClr val="tx2">
                  <a:tint val="45000"/>
                  <a:satMod val="400000"/>
                </a:schemeClr>
              </a:duotone>
            </a:blip>
            <a:stretch>
              <a:fillRect/>
            </a:stretch>
          </p:blipFill>
          <p:spPr>
            <a:xfrm>
              <a:off x="934194" y="3979605"/>
              <a:ext cx="214987" cy="302334"/>
            </a:xfrm>
            <a:prstGeom prst="rect">
              <a:avLst/>
            </a:prstGeom>
          </p:spPr>
        </p:pic>
        <p:pic>
          <p:nvPicPr>
            <p:cNvPr id="147" name="Picture 146">
              <a:extLst>
                <a:ext uri="{FF2B5EF4-FFF2-40B4-BE49-F238E27FC236}">
                  <a16:creationId xmlns:a16="http://schemas.microsoft.com/office/drawing/2014/main" id="{E91D880D-CE75-4674-8C3D-F29524181678}"/>
                </a:ext>
              </a:extLst>
            </p:cNvPr>
            <p:cNvPicPr>
              <a:picLocks noChangeAspect="1"/>
            </p:cNvPicPr>
            <p:nvPr/>
          </p:nvPicPr>
          <p:blipFill>
            <a:blip r:embed="rId7">
              <a:duotone>
                <a:prstClr val="black"/>
                <a:schemeClr val="tx2">
                  <a:tint val="45000"/>
                  <a:satMod val="400000"/>
                </a:schemeClr>
              </a:duotone>
            </a:blip>
            <a:stretch>
              <a:fillRect/>
            </a:stretch>
          </p:blipFill>
          <p:spPr>
            <a:xfrm>
              <a:off x="1038431" y="3894533"/>
              <a:ext cx="214987" cy="302334"/>
            </a:xfrm>
            <a:prstGeom prst="rect">
              <a:avLst/>
            </a:prstGeom>
          </p:spPr>
        </p:pic>
        <p:pic>
          <p:nvPicPr>
            <p:cNvPr id="153" name="Picture 152">
              <a:extLst>
                <a:ext uri="{FF2B5EF4-FFF2-40B4-BE49-F238E27FC236}">
                  <a16:creationId xmlns:a16="http://schemas.microsoft.com/office/drawing/2014/main" id="{8DFA2CC3-172C-4ED8-A9B1-FC04ADF49F5E}"/>
                </a:ext>
              </a:extLst>
            </p:cNvPr>
            <p:cNvPicPr>
              <a:picLocks noChangeAspect="1"/>
            </p:cNvPicPr>
            <p:nvPr/>
          </p:nvPicPr>
          <p:blipFill>
            <a:blip r:embed="rId7">
              <a:duotone>
                <a:prstClr val="black"/>
                <a:schemeClr val="tx2">
                  <a:tint val="45000"/>
                  <a:satMod val="400000"/>
                </a:schemeClr>
              </a:duotone>
            </a:blip>
            <a:stretch>
              <a:fillRect/>
            </a:stretch>
          </p:blipFill>
          <p:spPr>
            <a:xfrm>
              <a:off x="1166979" y="4029380"/>
              <a:ext cx="214987" cy="302334"/>
            </a:xfrm>
            <a:prstGeom prst="rect">
              <a:avLst/>
            </a:prstGeom>
          </p:spPr>
        </p:pic>
      </p:grpSp>
      <p:grpSp>
        <p:nvGrpSpPr>
          <p:cNvPr id="154" name="Group 153">
            <a:extLst>
              <a:ext uri="{FF2B5EF4-FFF2-40B4-BE49-F238E27FC236}">
                <a16:creationId xmlns:a16="http://schemas.microsoft.com/office/drawing/2014/main" id="{7E847E53-FBD7-4357-8E52-CB8AA592A4E2}"/>
              </a:ext>
            </a:extLst>
          </p:cNvPr>
          <p:cNvGrpSpPr/>
          <p:nvPr/>
        </p:nvGrpSpPr>
        <p:grpSpPr>
          <a:xfrm>
            <a:off x="4006910" y="3917372"/>
            <a:ext cx="447772" cy="437181"/>
            <a:chOff x="934194" y="3894533"/>
            <a:chExt cx="447772" cy="437181"/>
          </a:xfrm>
        </p:grpSpPr>
        <p:pic>
          <p:nvPicPr>
            <p:cNvPr id="156" name="Picture 155">
              <a:extLst>
                <a:ext uri="{FF2B5EF4-FFF2-40B4-BE49-F238E27FC236}">
                  <a16:creationId xmlns:a16="http://schemas.microsoft.com/office/drawing/2014/main" id="{6C300648-E8C9-497A-9A28-A590CFDCBED6}"/>
                </a:ext>
              </a:extLst>
            </p:cNvPr>
            <p:cNvPicPr>
              <a:picLocks noChangeAspect="1"/>
            </p:cNvPicPr>
            <p:nvPr/>
          </p:nvPicPr>
          <p:blipFill>
            <a:blip r:embed="rId7">
              <a:duotone>
                <a:prstClr val="black"/>
                <a:schemeClr val="tx2">
                  <a:tint val="45000"/>
                  <a:satMod val="400000"/>
                </a:schemeClr>
              </a:duotone>
            </a:blip>
            <a:stretch>
              <a:fillRect/>
            </a:stretch>
          </p:blipFill>
          <p:spPr>
            <a:xfrm>
              <a:off x="934194" y="3979605"/>
              <a:ext cx="214987" cy="302334"/>
            </a:xfrm>
            <a:prstGeom prst="rect">
              <a:avLst/>
            </a:prstGeom>
          </p:spPr>
        </p:pic>
        <p:pic>
          <p:nvPicPr>
            <p:cNvPr id="157" name="Picture 156">
              <a:extLst>
                <a:ext uri="{FF2B5EF4-FFF2-40B4-BE49-F238E27FC236}">
                  <a16:creationId xmlns:a16="http://schemas.microsoft.com/office/drawing/2014/main" id="{B77477F6-FF4E-4EFE-AEB5-B64D7C1B64E1}"/>
                </a:ext>
              </a:extLst>
            </p:cNvPr>
            <p:cNvPicPr>
              <a:picLocks noChangeAspect="1"/>
            </p:cNvPicPr>
            <p:nvPr/>
          </p:nvPicPr>
          <p:blipFill>
            <a:blip r:embed="rId7">
              <a:duotone>
                <a:prstClr val="black"/>
                <a:schemeClr val="tx2">
                  <a:tint val="45000"/>
                  <a:satMod val="400000"/>
                </a:schemeClr>
              </a:duotone>
            </a:blip>
            <a:stretch>
              <a:fillRect/>
            </a:stretch>
          </p:blipFill>
          <p:spPr>
            <a:xfrm>
              <a:off x="1038431" y="3894533"/>
              <a:ext cx="214987" cy="302334"/>
            </a:xfrm>
            <a:prstGeom prst="rect">
              <a:avLst/>
            </a:prstGeom>
          </p:spPr>
        </p:pic>
        <p:pic>
          <p:nvPicPr>
            <p:cNvPr id="158" name="Picture 157">
              <a:extLst>
                <a:ext uri="{FF2B5EF4-FFF2-40B4-BE49-F238E27FC236}">
                  <a16:creationId xmlns:a16="http://schemas.microsoft.com/office/drawing/2014/main" id="{BADE1725-40A5-4CC8-9AD7-328B45996B51}"/>
                </a:ext>
              </a:extLst>
            </p:cNvPr>
            <p:cNvPicPr>
              <a:picLocks noChangeAspect="1"/>
            </p:cNvPicPr>
            <p:nvPr/>
          </p:nvPicPr>
          <p:blipFill>
            <a:blip r:embed="rId7">
              <a:duotone>
                <a:prstClr val="black"/>
                <a:schemeClr val="tx2">
                  <a:tint val="45000"/>
                  <a:satMod val="400000"/>
                </a:schemeClr>
              </a:duotone>
            </a:blip>
            <a:stretch>
              <a:fillRect/>
            </a:stretch>
          </p:blipFill>
          <p:spPr>
            <a:xfrm>
              <a:off x="1166979" y="4029380"/>
              <a:ext cx="214987" cy="302334"/>
            </a:xfrm>
            <a:prstGeom prst="rect">
              <a:avLst/>
            </a:prstGeom>
          </p:spPr>
        </p:pic>
      </p:grpSp>
      <p:sp>
        <p:nvSpPr>
          <p:cNvPr id="8" name="TextBox 7">
            <a:extLst>
              <a:ext uri="{FF2B5EF4-FFF2-40B4-BE49-F238E27FC236}">
                <a16:creationId xmlns:a16="http://schemas.microsoft.com/office/drawing/2014/main" id="{C886BF5B-3E51-4F61-B0E3-064221E29BBA}"/>
              </a:ext>
            </a:extLst>
          </p:cNvPr>
          <p:cNvSpPr txBox="1"/>
          <p:nvPr/>
        </p:nvSpPr>
        <p:spPr>
          <a:xfrm>
            <a:off x="4988112" y="4243112"/>
            <a:ext cx="3862527" cy="123111"/>
          </a:xfrm>
          <a:prstGeom prst="rect">
            <a:avLst/>
          </a:prstGeom>
        </p:spPr>
        <p:txBody>
          <a:bodyPr wrap="square" lIns="0" tIns="0" rIns="0" bIns="0" rtlCol="0">
            <a:spAutoFit/>
          </a:bodyPr>
          <a:lstStyle/>
          <a:p>
            <a:pPr algn="l"/>
            <a:r>
              <a:rPr lang="en-IN" sz="800" dirty="0">
                <a:solidFill>
                  <a:schemeClr val="tx2"/>
                </a:solidFill>
              </a:rPr>
              <a:t>Cognizant QE’s will be supported by Transformation Team</a:t>
            </a:r>
          </a:p>
        </p:txBody>
      </p:sp>
    </p:spTree>
    <p:extLst>
      <p:ext uri="{BB962C8B-B14F-4D97-AF65-F5344CB8AC3E}">
        <p14:creationId xmlns:p14="http://schemas.microsoft.com/office/powerpoint/2010/main" val="2659167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4A658439-3D59-4885-950E-9A0F6330EE64}"/>
              </a:ext>
            </a:extLst>
          </p:cNvPr>
          <p:cNvSpPr/>
          <p:nvPr/>
        </p:nvSpPr>
        <p:spPr>
          <a:xfrm>
            <a:off x="27716" y="462367"/>
            <a:ext cx="9063615" cy="3932597"/>
          </a:xfrm>
          <a:prstGeom prst="rect">
            <a:avLst/>
          </a:prstGeom>
          <a:solidFill>
            <a:srgbClr val="FFFFFF">
              <a:lumMod val="95000"/>
            </a:srgbClr>
          </a:solidFill>
          <a:ln w="12700" cap="flat" cmpd="sng" algn="ctr">
            <a:noFill/>
            <a:prstDash val="solid"/>
            <a:miter lim="800000"/>
          </a:ln>
          <a:effectLst/>
        </p:spPr>
        <p:txBody>
          <a:bodyPr rtlCol="0" anchor="t"/>
          <a:lstStyle/>
          <a:p>
            <a:pPr algn="ctr" defTabSz="686006">
              <a:defRPr/>
            </a:pPr>
            <a:endParaRPr lang="en-US" sz="1200" b="1" kern="0" dirty="0">
              <a:solidFill>
                <a:prstClr val="black"/>
              </a:solidFill>
              <a:latin typeface="Century Gothic" panose="020B0502020202020204" pitchFamily="34" charset="0"/>
              <a:cs typeface="Arial" charset="0"/>
            </a:endParaRPr>
          </a:p>
        </p:txBody>
      </p:sp>
      <p:sp>
        <p:nvSpPr>
          <p:cNvPr id="16" name="Rectangle 15">
            <a:extLst>
              <a:ext uri="{FF2B5EF4-FFF2-40B4-BE49-F238E27FC236}">
                <a16:creationId xmlns:a16="http://schemas.microsoft.com/office/drawing/2014/main" id="{B0331786-334D-4194-8001-AE80ED4B09E1}"/>
              </a:ext>
            </a:extLst>
          </p:cNvPr>
          <p:cNvSpPr/>
          <p:nvPr/>
        </p:nvSpPr>
        <p:spPr>
          <a:xfrm>
            <a:off x="1365802" y="515196"/>
            <a:ext cx="2451120" cy="1142026"/>
          </a:xfrm>
          <a:prstGeom prst="rect">
            <a:avLst/>
          </a:prstGeom>
          <a:solidFill>
            <a:srgbClr val="FFFFFF">
              <a:lumMod val="95000"/>
            </a:srgbClr>
          </a:solidFill>
          <a:ln w="12700" cap="flat" cmpd="sng" algn="ctr">
            <a:solidFill>
              <a:srgbClr val="000000"/>
            </a:solidFill>
            <a:prstDash val="solid"/>
            <a:miter lim="800000"/>
          </a:ln>
          <a:effectLst/>
        </p:spPr>
        <p:txBody>
          <a:bodyPr rtlCol="0" anchor="t"/>
          <a:lstStyle/>
          <a:p>
            <a:pPr algn="ctr" defTabSz="686006">
              <a:defRPr/>
            </a:pPr>
            <a:r>
              <a:rPr lang="en-GB" sz="1200" b="1" kern="0" dirty="0">
                <a:solidFill>
                  <a:prstClr val="black"/>
                </a:solidFill>
                <a:latin typeface="Century Gothic" panose="020B0502020202020204" pitchFamily="34" charset="0"/>
                <a:cs typeface="Arial" charset="0"/>
              </a:rPr>
              <a:t>Quality Leadership</a:t>
            </a:r>
            <a:endParaRPr lang="en-US" sz="1200" b="1" kern="0" dirty="0">
              <a:solidFill>
                <a:prstClr val="black"/>
              </a:solidFill>
              <a:latin typeface="Century Gothic" panose="020B0502020202020204" pitchFamily="34" charset="0"/>
              <a:cs typeface="Arial" charset="0"/>
            </a:endParaRPr>
          </a:p>
        </p:txBody>
      </p:sp>
      <p:sp>
        <p:nvSpPr>
          <p:cNvPr id="17" name="Rectangle 16">
            <a:extLst>
              <a:ext uri="{FF2B5EF4-FFF2-40B4-BE49-F238E27FC236}">
                <a16:creationId xmlns:a16="http://schemas.microsoft.com/office/drawing/2014/main" id="{1454A340-C68F-4979-ACD8-77196BD6A241}"/>
              </a:ext>
            </a:extLst>
          </p:cNvPr>
          <p:cNvSpPr/>
          <p:nvPr/>
        </p:nvSpPr>
        <p:spPr>
          <a:xfrm>
            <a:off x="1559479" y="826221"/>
            <a:ext cx="2075264" cy="205793"/>
          </a:xfrm>
          <a:prstGeom prst="rect">
            <a:avLst/>
          </a:prstGeom>
          <a:solidFill>
            <a:srgbClr val="0033A0"/>
          </a:soli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Sujay </a:t>
            </a:r>
            <a:r>
              <a:rPr lang="en-GB" sz="1050" b="1" kern="0" dirty="0" err="1">
                <a:solidFill>
                  <a:srgbClr val="FFFFFF"/>
                </a:solidFill>
                <a:latin typeface="Century Gothic" panose="020B0502020202020204" pitchFamily="34" charset="0"/>
                <a:cs typeface="Arial" charset="0"/>
              </a:rPr>
              <a:t>Honnamane</a:t>
            </a:r>
            <a:endParaRPr lang="en-US" sz="1050" b="1" kern="0" dirty="0">
              <a:solidFill>
                <a:srgbClr val="FFFFFF"/>
              </a:solidFill>
              <a:latin typeface="Century Gothic" panose="020B0502020202020204" pitchFamily="34" charset="0"/>
              <a:cs typeface="Arial" charset="0"/>
            </a:endParaRPr>
          </a:p>
        </p:txBody>
      </p:sp>
      <p:sp>
        <p:nvSpPr>
          <p:cNvPr id="18" name="Rectangle 17">
            <a:extLst>
              <a:ext uri="{FF2B5EF4-FFF2-40B4-BE49-F238E27FC236}">
                <a16:creationId xmlns:a16="http://schemas.microsoft.com/office/drawing/2014/main" id="{47EEAAAF-EF01-4087-992E-8DBD1FDF5F3D}"/>
              </a:ext>
            </a:extLst>
          </p:cNvPr>
          <p:cNvSpPr/>
          <p:nvPr/>
        </p:nvSpPr>
        <p:spPr>
          <a:xfrm>
            <a:off x="1563823" y="1068897"/>
            <a:ext cx="2075264" cy="205793"/>
          </a:xfrm>
          <a:prstGeom prst="rect">
            <a:avLst/>
          </a:prstGeom>
          <a:solidFill>
            <a:srgbClr val="00B050"/>
          </a:soli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Masud Aftab/Bala N</a:t>
            </a:r>
            <a:endParaRPr lang="en-US" sz="1050" b="1" kern="0" dirty="0">
              <a:solidFill>
                <a:srgbClr val="FFFFFF"/>
              </a:solidFill>
              <a:latin typeface="Century Gothic" panose="020B0502020202020204" pitchFamily="34" charset="0"/>
              <a:cs typeface="Arial" charset="0"/>
            </a:endParaRPr>
          </a:p>
        </p:txBody>
      </p:sp>
      <p:sp>
        <p:nvSpPr>
          <p:cNvPr id="19" name="Rectangle 18">
            <a:extLst>
              <a:ext uri="{FF2B5EF4-FFF2-40B4-BE49-F238E27FC236}">
                <a16:creationId xmlns:a16="http://schemas.microsoft.com/office/drawing/2014/main" id="{B0B595F2-BC01-4FD6-B66C-1376E2661496}"/>
              </a:ext>
            </a:extLst>
          </p:cNvPr>
          <p:cNvSpPr/>
          <p:nvPr/>
        </p:nvSpPr>
        <p:spPr>
          <a:xfrm>
            <a:off x="3963842" y="515934"/>
            <a:ext cx="2415859" cy="1165544"/>
          </a:xfrm>
          <a:prstGeom prst="rect">
            <a:avLst/>
          </a:prstGeom>
          <a:solidFill>
            <a:srgbClr val="FFFFFF">
              <a:lumMod val="95000"/>
            </a:srgbClr>
          </a:solidFill>
          <a:ln w="12700" cap="flat" cmpd="sng" algn="ctr">
            <a:solidFill>
              <a:srgbClr val="000000"/>
            </a:solidFill>
            <a:prstDash val="solid"/>
            <a:miter lim="800000"/>
          </a:ln>
          <a:effectLst/>
        </p:spPr>
        <p:txBody>
          <a:bodyPr rtlCol="0" anchor="t"/>
          <a:lstStyle/>
          <a:p>
            <a:pPr algn="ctr" defTabSz="686006">
              <a:defRPr/>
            </a:pPr>
            <a:r>
              <a:rPr lang="en-US" sz="1200" b="1" kern="0">
                <a:solidFill>
                  <a:prstClr val="black"/>
                </a:solidFill>
                <a:latin typeface="Century Gothic" panose="020B0502020202020204" pitchFamily="34" charset="0"/>
                <a:cs typeface="Arial" charset="0"/>
              </a:rPr>
              <a:t>Program Sponsors</a:t>
            </a:r>
            <a:endParaRPr lang="en-US" sz="1200" b="1" kern="0" dirty="0">
              <a:solidFill>
                <a:prstClr val="black"/>
              </a:solidFill>
              <a:latin typeface="Century Gothic" panose="020B0502020202020204" pitchFamily="34" charset="0"/>
              <a:cs typeface="Arial" charset="0"/>
            </a:endParaRPr>
          </a:p>
        </p:txBody>
      </p:sp>
      <p:sp>
        <p:nvSpPr>
          <p:cNvPr id="20" name="Rectangle 19">
            <a:extLst>
              <a:ext uri="{FF2B5EF4-FFF2-40B4-BE49-F238E27FC236}">
                <a16:creationId xmlns:a16="http://schemas.microsoft.com/office/drawing/2014/main" id="{F620DB61-EECC-44D8-A109-176C640CE04B}"/>
              </a:ext>
            </a:extLst>
          </p:cNvPr>
          <p:cNvSpPr/>
          <p:nvPr/>
        </p:nvSpPr>
        <p:spPr>
          <a:xfrm>
            <a:off x="4157519" y="826221"/>
            <a:ext cx="2075264" cy="205793"/>
          </a:xfrm>
          <a:prstGeom prst="rect">
            <a:avLst/>
          </a:prstGeom>
          <a:solidFill>
            <a:srgbClr val="0033A0"/>
          </a:soli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Mat </a:t>
            </a:r>
            <a:r>
              <a:rPr lang="en-GB" sz="1050" b="1" kern="0" dirty="0" err="1">
                <a:solidFill>
                  <a:srgbClr val="FFFFFF"/>
                </a:solidFill>
                <a:latin typeface="Century Gothic" panose="020B0502020202020204" pitchFamily="34" charset="0"/>
                <a:cs typeface="Arial" charset="0"/>
              </a:rPr>
              <a:t>Crans</a:t>
            </a:r>
            <a:r>
              <a:rPr lang="en-GB" sz="1050" b="1" kern="0" dirty="0">
                <a:solidFill>
                  <a:srgbClr val="FFFFFF"/>
                </a:solidFill>
                <a:latin typeface="Century Gothic" panose="020B0502020202020204" pitchFamily="34" charset="0"/>
                <a:cs typeface="Arial" charset="0"/>
              </a:rPr>
              <a:t> </a:t>
            </a:r>
            <a:endParaRPr lang="en-US" sz="1050" b="1" kern="0" dirty="0">
              <a:solidFill>
                <a:srgbClr val="FFFFFF"/>
              </a:solidFill>
              <a:latin typeface="Century Gothic" panose="020B0502020202020204" pitchFamily="34" charset="0"/>
              <a:cs typeface="Arial" charset="0"/>
            </a:endParaRPr>
          </a:p>
        </p:txBody>
      </p:sp>
      <p:sp>
        <p:nvSpPr>
          <p:cNvPr id="21" name="Rectangle 20">
            <a:extLst>
              <a:ext uri="{FF2B5EF4-FFF2-40B4-BE49-F238E27FC236}">
                <a16:creationId xmlns:a16="http://schemas.microsoft.com/office/drawing/2014/main" id="{5E0AF8B6-F24F-47AE-95F3-7E7B7E1AC1E0}"/>
              </a:ext>
            </a:extLst>
          </p:cNvPr>
          <p:cNvSpPr/>
          <p:nvPr/>
        </p:nvSpPr>
        <p:spPr>
          <a:xfrm>
            <a:off x="4161863" y="1068897"/>
            <a:ext cx="2075264" cy="318108"/>
          </a:xfrm>
          <a:prstGeom prst="rect">
            <a:avLst/>
          </a:prstGeom>
          <a:solidFill>
            <a:srgbClr val="00B050"/>
          </a:solidFill>
          <a:ln w="12700" cap="flat" cmpd="sng" algn="ctr">
            <a:noFill/>
            <a:prstDash val="solid"/>
            <a:miter lim="800000"/>
          </a:ln>
          <a:effectLst/>
        </p:spPr>
        <p:txBody>
          <a:bodyPr rtlCol="0" anchor="ctr"/>
          <a:lstStyle/>
          <a:p>
            <a:pPr algn="ctr" defTabSz="686006">
              <a:defRPr/>
            </a:pPr>
            <a:r>
              <a:rPr lang="en-US" sz="1050" b="1" kern="0" dirty="0">
                <a:solidFill>
                  <a:srgbClr val="FFFFFF"/>
                </a:solidFill>
                <a:latin typeface="Century Gothic" panose="020B0502020202020204" pitchFamily="34" charset="0"/>
                <a:cs typeface="Arial" charset="0"/>
              </a:rPr>
              <a:t>Chris Snyder/ Kanchana Muralidhar</a:t>
            </a:r>
          </a:p>
        </p:txBody>
      </p:sp>
      <p:sp>
        <p:nvSpPr>
          <p:cNvPr id="22" name="Rectangle 21">
            <a:extLst>
              <a:ext uri="{FF2B5EF4-FFF2-40B4-BE49-F238E27FC236}">
                <a16:creationId xmlns:a16="http://schemas.microsoft.com/office/drawing/2014/main" id="{E8918EC1-08BF-40D8-9C1C-68A9DEB527CD}"/>
              </a:ext>
            </a:extLst>
          </p:cNvPr>
          <p:cNvSpPr/>
          <p:nvPr/>
        </p:nvSpPr>
        <p:spPr>
          <a:xfrm>
            <a:off x="6601486" y="512492"/>
            <a:ext cx="2380630" cy="1363314"/>
          </a:xfrm>
          <a:prstGeom prst="rect">
            <a:avLst/>
          </a:prstGeom>
          <a:solidFill>
            <a:srgbClr val="FFFFFF">
              <a:lumMod val="95000"/>
            </a:srgbClr>
          </a:solidFill>
          <a:ln w="12700" cap="flat" cmpd="sng" algn="ctr">
            <a:solidFill>
              <a:srgbClr val="000000"/>
            </a:solidFill>
            <a:prstDash val="solid"/>
            <a:miter lim="800000"/>
          </a:ln>
          <a:effectLst/>
        </p:spPr>
        <p:txBody>
          <a:bodyPr rtlCol="0" anchor="t"/>
          <a:lstStyle/>
          <a:p>
            <a:pPr algn="ctr" defTabSz="686006">
              <a:defRPr/>
            </a:pPr>
            <a:r>
              <a:rPr lang="en-GB" sz="1200" b="1" kern="0" dirty="0">
                <a:solidFill>
                  <a:prstClr val="black"/>
                </a:solidFill>
                <a:latin typeface="Century Gothic" panose="020B0502020202020204" pitchFamily="34" charset="0"/>
                <a:cs typeface="Arial" charset="0"/>
              </a:rPr>
              <a:t>App Suite Owners</a:t>
            </a:r>
            <a:endParaRPr lang="en-US" sz="1200" b="1" kern="0" dirty="0">
              <a:solidFill>
                <a:prstClr val="black"/>
              </a:solidFill>
              <a:latin typeface="Century Gothic" panose="020B0502020202020204" pitchFamily="34" charset="0"/>
              <a:cs typeface="Arial" charset="0"/>
            </a:endParaRPr>
          </a:p>
        </p:txBody>
      </p:sp>
      <p:sp>
        <p:nvSpPr>
          <p:cNvPr id="23" name="Rectangle 22">
            <a:extLst>
              <a:ext uri="{FF2B5EF4-FFF2-40B4-BE49-F238E27FC236}">
                <a16:creationId xmlns:a16="http://schemas.microsoft.com/office/drawing/2014/main" id="{1694E51F-E34F-48D9-A945-1D330E7CE824}"/>
              </a:ext>
            </a:extLst>
          </p:cNvPr>
          <p:cNvSpPr/>
          <p:nvPr/>
        </p:nvSpPr>
        <p:spPr>
          <a:xfrm>
            <a:off x="6791587" y="826221"/>
            <a:ext cx="2075264" cy="205793"/>
          </a:xfrm>
          <a:prstGeom prst="rect">
            <a:avLst/>
          </a:prstGeom>
          <a:solidFill>
            <a:srgbClr val="0033A0"/>
          </a:soli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NW App owners</a:t>
            </a:r>
            <a:endParaRPr lang="en-US" sz="1050" b="1" kern="0" dirty="0">
              <a:solidFill>
                <a:srgbClr val="FFFFFF"/>
              </a:solidFill>
              <a:latin typeface="Century Gothic" panose="020B0502020202020204" pitchFamily="34" charset="0"/>
              <a:cs typeface="Arial" charset="0"/>
            </a:endParaRPr>
          </a:p>
        </p:txBody>
      </p:sp>
      <p:sp>
        <p:nvSpPr>
          <p:cNvPr id="24" name="Rectangle 23">
            <a:extLst>
              <a:ext uri="{FF2B5EF4-FFF2-40B4-BE49-F238E27FC236}">
                <a16:creationId xmlns:a16="http://schemas.microsoft.com/office/drawing/2014/main" id="{24163AFB-C22B-4765-A045-FA1EBF3CC6D8}"/>
              </a:ext>
            </a:extLst>
          </p:cNvPr>
          <p:cNvSpPr/>
          <p:nvPr/>
        </p:nvSpPr>
        <p:spPr>
          <a:xfrm>
            <a:off x="6791587" y="1068897"/>
            <a:ext cx="2075264" cy="216616"/>
          </a:xfrm>
          <a:prstGeom prst="rect">
            <a:avLst/>
          </a:prstGeom>
          <a:solidFill>
            <a:srgbClr val="00B050"/>
          </a:solidFill>
          <a:ln w="12700" cap="flat" cmpd="sng" algn="ctr">
            <a:noFill/>
            <a:prstDash val="solid"/>
            <a:miter lim="800000"/>
          </a:ln>
          <a:effectLst/>
        </p:spPr>
        <p:txBody>
          <a:bodyPr rtlCol="0" anchor="ctr"/>
          <a:lstStyle/>
          <a:p>
            <a:pPr algn="ctr" defTabSz="686006">
              <a:defRPr/>
            </a:pPr>
            <a:endParaRPr lang="en-US" sz="1050" b="1" kern="0" dirty="0">
              <a:solidFill>
                <a:srgbClr val="FFFFFF"/>
              </a:solidFill>
              <a:latin typeface="Century Gothic" panose="020B0502020202020204" pitchFamily="34" charset="0"/>
              <a:cs typeface="Arial" charset="0"/>
            </a:endParaRPr>
          </a:p>
        </p:txBody>
      </p:sp>
      <p:sp>
        <p:nvSpPr>
          <p:cNvPr id="25" name="Rectangle 24">
            <a:extLst>
              <a:ext uri="{FF2B5EF4-FFF2-40B4-BE49-F238E27FC236}">
                <a16:creationId xmlns:a16="http://schemas.microsoft.com/office/drawing/2014/main" id="{CACC116A-486C-4B5F-B411-4E26D1940405}"/>
              </a:ext>
            </a:extLst>
          </p:cNvPr>
          <p:cNvSpPr/>
          <p:nvPr/>
        </p:nvSpPr>
        <p:spPr>
          <a:xfrm>
            <a:off x="155950" y="515196"/>
            <a:ext cx="1114802" cy="1142026"/>
          </a:xfrm>
          <a:prstGeom prst="rect">
            <a:avLst/>
          </a:prstGeom>
          <a:solidFill>
            <a:srgbClr val="0033A0"/>
          </a:solidFill>
          <a:ln w="12700" cap="flat" cmpd="sng" algn="ctr">
            <a:solidFill>
              <a:srgbClr val="0033B4"/>
            </a:solidFill>
            <a:prstDash val="solid"/>
            <a:miter lim="800000"/>
          </a:ln>
          <a:effectLst/>
        </p:spPr>
        <p:txBody>
          <a:bodyPr rtlCol="0" anchor="ctr"/>
          <a:lstStyle/>
          <a:p>
            <a:pPr algn="ctr" defTabSz="686006">
              <a:defRPr/>
            </a:pPr>
            <a:r>
              <a:rPr lang="en-US" sz="1050" b="1" kern="0" dirty="0">
                <a:solidFill>
                  <a:srgbClr val="FFFFFF"/>
                </a:solidFill>
                <a:latin typeface="Century Gothic" panose="020B0502020202020204" pitchFamily="34" charset="0"/>
              </a:rPr>
              <a:t>Thought Leadership and Review Board</a:t>
            </a:r>
          </a:p>
        </p:txBody>
      </p:sp>
      <p:grpSp>
        <p:nvGrpSpPr>
          <p:cNvPr id="41" name="Group 40"/>
          <p:cNvGrpSpPr/>
          <p:nvPr/>
        </p:nvGrpSpPr>
        <p:grpSpPr>
          <a:xfrm>
            <a:off x="961092" y="1657221"/>
            <a:ext cx="3250079" cy="641211"/>
            <a:chOff x="1419076" y="2640404"/>
            <a:chExt cx="4168845" cy="854725"/>
          </a:xfrm>
        </p:grpSpPr>
        <p:cxnSp>
          <p:nvCxnSpPr>
            <p:cNvPr id="42" name="Straight Arrow Connector 41"/>
            <p:cNvCxnSpPr>
              <a:cxnSpLocks/>
            </p:cNvCxnSpPr>
            <p:nvPr/>
          </p:nvCxnSpPr>
          <p:spPr>
            <a:xfrm flipH="1" flipV="1">
              <a:off x="3060560" y="2640404"/>
              <a:ext cx="8983" cy="854725"/>
            </a:xfrm>
            <a:prstGeom prst="straightConnector1">
              <a:avLst/>
            </a:prstGeom>
            <a:noFill/>
            <a:ln w="28575" cap="flat" cmpd="sng" algn="ctr">
              <a:solidFill>
                <a:srgbClr val="0033B4"/>
              </a:solidFill>
              <a:prstDash val="solid"/>
              <a:miter lim="800000"/>
              <a:tailEnd type="triangle"/>
            </a:ln>
            <a:effectLst/>
          </p:spPr>
        </p:cxnSp>
        <p:sp>
          <p:nvSpPr>
            <p:cNvPr id="43" name="TextBox 42">
              <a:extLst>
                <a:ext uri="{FF2B5EF4-FFF2-40B4-BE49-F238E27FC236}">
                  <a16:creationId xmlns:a16="http://schemas.microsoft.com/office/drawing/2014/main" id="{716506A4-BEE4-3F45-89B3-871ECB03D63B}"/>
                </a:ext>
              </a:extLst>
            </p:cNvPr>
            <p:cNvSpPr txBox="1"/>
            <p:nvPr/>
          </p:nvSpPr>
          <p:spPr bwMode="auto">
            <a:xfrm>
              <a:off x="1419076" y="3024968"/>
              <a:ext cx="1641485" cy="276926"/>
            </a:xfrm>
            <a:prstGeom prst="rect">
              <a:avLst/>
            </a:prstGeom>
            <a:noFill/>
            <a:ln w="9525">
              <a:noFill/>
              <a:miter lim="800000"/>
              <a:headEnd/>
              <a:tailEnd/>
            </a:ln>
          </p:spPr>
          <p:txBody>
            <a:bodyPr wrap="square" rtlCol="0">
              <a:prstTxWarp prst="textNoShape">
                <a:avLst/>
              </a:prstTxWarp>
              <a:spAutoFit/>
            </a:bodyPr>
            <a:lstStyle>
              <a:defPPr>
                <a:defRPr lang="en-US"/>
              </a:defPPr>
              <a:lvl1pPr eaLnBrk="0" hangingPunct="0">
                <a:defRPr sz="1600" b="0">
                  <a:latin typeface="Segoe UI Light" pitchFamily="34" charset="0"/>
                </a:defRPr>
              </a:lvl1pPr>
            </a:lstStyle>
            <a:p>
              <a:pPr algn="r" defTabSz="342986" eaLnBrk="1" hangingPunct="1">
                <a:defRPr/>
              </a:pPr>
              <a:r>
                <a:rPr lang="en-US" sz="750" b="1" i="1" kern="0" dirty="0">
                  <a:solidFill>
                    <a:srgbClr val="000000"/>
                  </a:solidFill>
                  <a:latin typeface="Century Gothic" panose="020B0502020202020204" pitchFamily="34" charset="0"/>
                </a:rPr>
                <a:t>Weekly</a:t>
              </a:r>
            </a:p>
          </p:txBody>
        </p:sp>
        <p:sp>
          <p:nvSpPr>
            <p:cNvPr id="44" name="TextBox 43">
              <a:extLst>
                <a:ext uri="{FF2B5EF4-FFF2-40B4-BE49-F238E27FC236}">
                  <a16:creationId xmlns:a16="http://schemas.microsoft.com/office/drawing/2014/main" id="{716506A4-BEE4-3F45-89B3-871ECB03D63B}"/>
                </a:ext>
              </a:extLst>
            </p:cNvPr>
            <p:cNvSpPr txBox="1"/>
            <p:nvPr/>
          </p:nvSpPr>
          <p:spPr bwMode="auto">
            <a:xfrm>
              <a:off x="3114572" y="2990329"/>
              <a:ext cx="2473349" cy="430774"/>
            </a:xfrm>
            <a:prstGeom prst="rect">
              <a:avLst/>
            </a:prstGeom>
            <a:noFill/>
            <a:ln w="9525">
              <a:noFill/>
              <a:miter lim="800000"/>
              <a:headEnd/>
              <a:tailEnd/>
            </a:ln>
          </p:spPr>
          <p:txBody>
            <a:bodyPr wrap="square" rtlCol="0">
              <a:prstTxWarp prst="textNoShape">
                <a:avLst/>
              </a:prstTxWarp>
              <a:spAutoFit/>
            </a:bodyPr>
            <a:lstStyle>
              <a:defPPr>
                <a:defRPr lang="en-US"/>
              </a:defPPr>
              <a:lvl1pPr eaLnBrk="0" hangingPunct="0">
                <a:defRPr sz="1600" b="0">
                  <a:latin typeface="Segoe UI Light" pitchFamily="34" charset="0"/>
                </a:defRPr>
              </a:lvl1pPr>
            </a:lstStyle>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Review Progress</a:t>
              </a:r>
            </a:p>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Innovation &amp; Best Practices</a:t>
              </a:r>
            </a:p>
          </p:txBody>
        </p:sp>
      </p:grpSp>
      <p:grpSp>
        <p:nvGrpSpPr>
          <p:cNvPr id="52" name="Group 51"/>
          <p:cNvGrpSpPr/>
          <p:nvPr/>
        </p:nvGrpSpPr>
        <p:grpSpPr>
          <a:xfrm>
            <a:off x="5056559" y="1681478"/>
            <a:ext cx="1190511" cy="609069"/>
            <a:chOff x="6516814" y="2667119"/>
            <a:chExt cx="1527057" cy="811881"/>
          </a:xfrm>
        </p:grpSpPr>
        <p:cxnSp>
          <p:nvCxnSpPr>
            <p:cNvPr id="53" name="Straight Arrow Connector 52"/>
            <p:cNvCxnSpPr>
              <a:cxnSpLocks/>
            </p:cNvCxnSpPr>
            <p:nvPr/>
          </p:nvCxnSpPr>
          <p:spPr>
            <a:xfrm flipV="1">
              <a:off x="6516814" y="2667119"/>
              <a:ext cx="0" cy="811881"/>
            </a:xfrm>
            <a:prstGeom prst="straightConnector1">
              <a:avLst/>
            </a:prstGeom>
            <a:noFill/>
            <a:ln w="28575" cap="flat" cmpd="sng" algn="ctr">
              <a:solidFill>
                <a:srgbClr val="0033B4"/>
              </a:solidFill>
              <a:prstDash val="solid"/>
              <a:miter lim="800000"/>
              <a:tailEnd type="triangle"/>
            </a:ln>
            <a:effectLst/>
          </p:spPr>
        </p:cxnSp>
        <p:sp>
          <p:nvSpPr>
            <p:cNvPr id="55" name="TextBox 54">
              <a:extLst>
                <a:ext uri="{FF2B5EF4-FFF2-40B4-BE49-F238E27FC236}">
                  <a16:creationId xmlns:a16="http://schemas.microsoft.com/office/drawing/2014/main" id="{716506A4-BEE4-3F45-89B3-871ECB03D63B}"/>
                </a:ext>
              </a:extLst>
            </p:cNvPr>
            <p:cNvSpPr txBox="1"/>
            <p:nvPr/>
          </p:nvSpPr>
          <p:spPr bwMode="auto">
            <a:xfrm>
              <a:off x="6641504" y="2882942"/>
              <a:ext cx="1402367" cy="584624"/>
            </a:xfrm>
            <a:prstGeom prst="rect">
              <a:avLst/>
            </a:prstGeom>
            <a:noFill/>
            <a:ln w="9525">
              <a:noFill/>
              <a:miter lim="800000"/>
              <a:headEnd/>
              <a:tailEnd/>
            </a:ln>
          </p:spPr>
          <p:txBody>
            <a:bodyPr wrap="square" rtlCol="0">
              <a:prstTxWarp prst="textNoShape">
                <a:avLst/>
              </a:prstTxWarp>
              <a:spAutoFit/>
            </a:bodyPr>
            <a:lstStyle>
              <a:defPPr>
                <a:defRPr lang="en-US"/>
              </a:defPPr>
              <a:lvl1pPr eaLnBrk="0" hangingPunct="0">
                <a:defRPr sz="1600" b="0">
                  <a:latin typeface="Segoe UI Light" pitchFamily="34" charset="0"/>
                </a:defRPr>
              </a:lvl1pPr>
            </a:lstStyle>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Review Progress</a:t>
              </a:r>
            </a:p>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Review ROI</a:t>
              </a:r>
            </a:p>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Budget Approval</a:t>
              </a:r>
            </a:p>
          </p:txBody>
        </p:sp>
      </p:grpSp>
      <p:cxnSp>
        <p:nvCxnSpPr>
          <p:cNvPr id="61" name="Straight Arrow Connector 60"/>
          <p:cNvCxnSpPr>
            <a:cxnSpLocks/>
          </p:cNvCxnSpPr>
          <p:nvPr/>
        </p:nvCxnSpPr>
        <p:spPr>
          <a:xfrm flipV="1">
            <a:off x="7472141" y="1875806"/>
            <a:ext cx="0" cy="414742"/>
          </a:xfrm>
          <a:prstGeom prst="straightConnector1">
            <a:avLst/>
          </a:prstGeom>
          <a:noFill/>
          <a:ln w="28575" cap="flat" cmpd="sng" algn="ctr">
            <a:solidFill>
              <a:srgbClr val="0033B4"/>
            </a:solidFill>
            <a:prstDash val="solid"/>
            <a:miter lim="800000"/>
            <a:tailEnd type="triangle"/>
          </a:ln>
          <a:effectLst/>
        </p:spPr>
      </p:cxnSp>
      <p:sp>
        <p:nvSpPr>
          <p:cNvPr id="62" name="TextBox 61">
            <a:extLst>
              <a:ext uri="{FF2B5EF4-FFF2-40B4-BE49-F238E27FC236}">
                <a16:creationId xmlns:a16="http://schemas.microsoft.com/office/drawing/2014/main" id="{716506A4-BEE4-3F45-89B3-871ECB03D63B}"/>
              </a:ext>
            </a:extLst>
          </p:cNvPr>
          <p:cNvSpPr txBox="1"/>
          <p:nvPr/>
        </p:nvSpPr>
        <p:spPr bwMode="auto">
          <a:xfrm>
            <a:off x="3996043" y="1970653"/>
            <a:ext cx="961472" cy="207749"/>
          </a:xfrm>
          <a:prstGeom prst="rect">
            <a:avLst/>
          </a:prstGeom>
          <a:noFill/>
          <a:ln w="9525">
            <a:noFill/>
            <a:miter lim="800000"/>
            <a:headEnd/>
            <a:tailEnd/>
          </a:ln>
        </p:spPr>
        <p:txBody>
          <a:bodyPr wrap="square" rtlCol="0">
            <a:prstTxWarp prst="textNoShape">
              <a:avLst/>
            </a:prstTxWarp>
            <a:spAutoFit/>
          </a:bodyPr>
          <a:lstStyle>
            <a:defPPr>
              <a:defRPr lang="en-US"/>
            </a:defPPr>
            <a:lvl1pPr eaLnBrk="0" hangingPunct="0">
              <a:defRPr sz="1600" b="0">
                <a:latin typeface="Segoe UI Light" pitchFamily="34" charset="0"/>
              </a:defRPr>
            </a:lvl1pPr>
          </a:lstStyle>
          <a:p>
            <a:pPr algn="r" defTabSz="342986" eaLnBrk="1" hangingPunct="1">
              <a:defRPr/>
            </a:pPr>
            <a:r>
              <a:rPr lang="en-US" sz="750" b="1" i="1" kern="0" dirty="0">
                <a:solidFill>
                  <a:srgbClr val="000000"/>
                </a:solidFill>
                <a:latin typeface="Century Gothic" panose="020B0502020202020204" pitchFamily="34" charset="0"/>
              </a:rPr>
              <a:t>Quarterly</a:t>
            </a:r>
          </a:p>
        </p:txBody>
      </p:sp>
      <p:sp>
        <p:nvSpPr>
          <p:cNvPr id="63" name="TextBox 62">
            <a:extLst>
              <a:ext uri="{FF2B5EF4-FFF2-40B4-BE49-F238E27FC236}">
                <a16:creationId xmlns:a16="http://schemas.microsoft.com/office/drawing/2014/main" id="{716506A4-BEE4-3F45-89B3-871ECB03D63B}"/>
              </a:ext>
            </a:extLst>
          </p:cNvPr>
          <p:cNvSpPr txBox="1"/>
          <p:nvPr/>
        </p:nvSpPr>
        <p:spPr bwMode="auto">
          <a:xfrm>
            <a:off x="7472141" y="1862024"/>
            <a:ext cx="1328255" cy="438582"/>
          </a:xfrm>
          <a:prstGeom prst="rect">
            <a:avLst/>
          </a:prstGeom>
          <a:noFill/>
          <a:ln w="9525">
            <a:noFill/>
            <a:miter lim="800000"/>
            <a:headEnd/>
            <a:tailEnd/>
          </a:ln>
        </p:spPr>
        <p:txBody>
          <a:bodyPr wrap="square" rtlCol="0">
            <a:prstTxWarp prst="textNoShape">
              <a:avLst/>
            </a:prstTxWarp>
            <a:spAutoFit/>
          </a:bodyPr>
          <a:lstStyle>
            <a:defPPr>
              <a:defRPr lang="en-US"/>
            </a:defPPr>
            <a:lvl1pPr eaLnBrk="0" hangingPunct="0">
              <a:defRPr sz="1600" b="0">
                <a:latin typeface="Segoe UI Light" pitchFamily="34" charset="0"/>
              </a:defRPr>
            </a:lvl1pPr>
          </a:lstStyle>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Review Transformation</a:t>
            </a:r>
          </a:p>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Risk Management</a:t>
            </a:r>
          </a:p>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Metrics/SLA review</a:t>
            </a:r>
          </a:p>
        </p:txBody>
      </p:sp>
      <p:sp>
        <p:nvSpPr>
          <p:cNvPr id="70" name="Rectangle 69">
            <a:extLst>
              <a:ext uri="{FF2B5EF4-FFF2-40B4-BE49-F238E27FC236}">
                <a16:creationId xmlns:a16="http://schemas.microsoft.com/office/drawing/2014/main" id="{B0331786-334D-4194-8001-AE80ED4B09E1}"/>
              </a:ext>
            </a:extLst>
          </p:cNvPr>
          <p:cNvSpPr/>
          <p:nvPr/>
        </p:nvSpPr>
        <p:spPr>
          <a:xfrm>
            <a:off x="1272703" y="2249334"/>
            <a:ext cx="7651544" cy="615900"/>
          </a:xfrm>
          <a:prstGeom prst="rect">
            <a:avLst/>
          </a:prstGeom>
          <a:solidFill>
            <a:srgbClr val="FFFFFF">
              <a:lumMod val="95000"/>
            </a:srgbClr>
          </a:solidFill>
          <a:ln w="12700" cap="flat" cmpd="sng" algn="ctr">
            <a:solidFill>
              <a:srgbClr val="000000"/>
            </a:solidFill>
            <a:prstDash val="solid"/>
            <a:miter lim="800000"/>
          </a:ln>
          <a:effectLst/>
        </p:spPr>
        <p:txBody>
          <a:bodyPr rtlCol="0" anchor="t"/>
          <a:lstStyle/>
          <a:p>
            <a:pPr algn="ctr" defTabSz="686006">
              <a:defRPr/>
            </a:pPr>
            <a:endParaRPr lang="en-US" sz="1200" b="1" kern="0" dirty="0">
              <a:solidFill>
                <a:prstClr val="black"/>
              </a:solidFill>
              <a:latin typeface="Century Gothic" panose="020B0502020202020204" pitchFamily="34" charset="0"/>
              <a:cs typeface="Arial" charset="0"/>
            </a:endParaRPr>
          </a:p>
        </p:txBody>
      </p:sp>
      <p:sp>
        <p:nvSpPr>
          <p:cNvPr id="71" name="Rectangle 70">
            <a:extLst>
              <a:ext uri="{FF2B5EF4-FFF2-40B4-BE49-F238E27FC236}">
                <a16:creationId xmlns:a16="http://schemas.microsoft.com/office/drawing/2014/main" id="{1454A340-C68F-4979-ACD8-77196BD6A241}"/>
              </a:ext>
            </a:extLst>
          </p:cNvPr>
          <p:cNvSpPr/>
          <p:nvPr/>
        </p:nvSpPr>
        <p:spPr>
          <a:xfrm>
            <a:off x="2143990" y="2484699"/>
            <a:ext cx="5528666" cy="282665"/>
          </a:xfrm>
          <a:prstGeom prst="rect">
            <a:avLst/>
          </a:prstGeom>
          <a:solidFill>
            <a:srgbClr val="0033A0"/>
          </a:solidFill>
          <a:ln w="12700" cap="flat" cmpd="sng" algn="ctr">
            <a:noFill/>
            <a:prstDash val="solid"/>
            <a:miter lim="800000"/>
          </a:ln>
          <a:effectLst/>
        </p:spPr>
        <p:txBody>
          <a:bodyPr rtlCol="0" anchor="ctr"/>
          <a:lstStyle/>
          <a:p>
            <a:pPr algn="ctr" defTabSz="686006"/>
            <a:r>
              <a:rPr lang="en-GB" sz="1050" b="1" kern="0">
                <a:solidFill>
                  <a:srgbClr val="FFFFFF"/>
                </a:solidFill>
                <a:latin typeface="Century Gothic" panose="020B0502020202020204" pitchFamily="34" charset="0"/>
                <a:cs typeface="Arial" charset="0"/>
              </a:rPr>
              <a:t>NW ASQE’s / APMs </a:t>
            </a:r>
            <a:endParaRPr lang="en-US" sz="1050" b="1" kern="0" dirty="0">
              <a:solidFill>
                <a:srgbClr val="FFFFFF"/>
              </a:solidFill>
              <a:latin typeface="Century Gothic" panose="020B0502020202020204" pitchFamily="34" charset="0"/>
              <a:cs typeface="Arial" charset="0"/>
            </a:endParaRPr>
          </a:p>
        </p:txBody>
      </p:sp>
      <p:grpSp>
        <p:nvGrpSpPr>
          <p:cNvPr id="79" name="Group 78"/>
          <p:cNvGrpSpPr/>
          <p:nvPr/>
        </p:nvGrpSpPr>
        <p:grpSpPr>
          <a:xfrm>
            <a:off x="1844344" y="3012504"/>
            <a:ext cx="3521396" cy="539465"/>
            <a:chOff x="2499151" y="4319749"/>
            <a:chExt cx="4516860" cy="719099"/>
          </a:xfrm>
        </p:grpSpPr>
        <p:cxnSp>
          <p:nvCxnSpPr>
            <p:cNvPr id="80" name="Straight Arrow Connector 79"/>
            <p:cNvCxnSpPr/>
            <p:nvPr/>
          </p:nvCxnSpPr>
          <p:spPr>
            <a:xfrm flipV="1">
              <a:off x="4242256" y="4319749"/>
              <a:ext cx="0" cy="641294"/>
            </a:xfrm>
            <a:prstGeom prst="straightConnector1">
              <a:avLst/>
            </a:prstGeom>
            <a:noFill/>
            <a:ln w="28575" cap="flat" cmpd="sng" algn="ctr">
              <a:solidFill>
                <a:srgbClr val="0033B4"/>
              </a:solidFill>
              <a:prstDash val="solid"/>
              <a:miter lim="800000"/>
              <a:tailEnd type="triangle"/>
            </a:ln>
            <a:effectLst/>
          </p:spPr>
        </p:cxnSp>
        <p:sp>
          <p:nvSpPr>
            <p:cNvPr id="81" name="TextBox 80">
              <a:extLst>
                <a:ext uri="{FF2B5EF4-FFF2-40B4-BE49-F238E27FC236}">
                  <a16:creationId xmlns:a16="http://schemas.microsoft.com/office/drawing/2014/main" id="{716506A4-BEE4-3F45-89B3-871ECB03D63B}"/>
                </a:ext>
              </a:extLst>
            </p:cNvPr>
            <p:cNvSpPr txBox="1"/>
            <p:nvPr/>
          </p:nvSpPr>
          <p:spPr bwMode="auto">
            <a:xfrm>
              <a:off x="2499151" y="4580014"/>
              <a:ext cx="1641484" cy="276926"/>
            </a:xfrm>
            <a:prstGeom prst="rect">
              <a:avLst/>
            </a:prstGeom>
            <a:noFill/>
            <a:ln w="9525">
              <a:noFill/>
              <a:miter lim="800000"/>
              <a:headEnd/>
              <a:tailEnd/>
            </a:ln>
          </p:spPr>
          <p:txBody>
            <a:bodyPr wrap="square" rtlCol="0">
              <a:prstTxWarp prst="textNoShape">
                <a:avLst/>
              </a:prstTxWarp>
              <a:spAutoFit/>
            </a:bodyPr>
            <a:lstStyle>
              <a:defPPr>
                <a:defRPr lang="en-US"/>
              </a:defPPr>
              <a:lvl1pPr eaLnBrk="0" hangingPunct="0">
                <a:defRPr sz="1600" b="0">
                  <a:latin typeface="Segoe UI Light" pitchFamily="34" charset="0"/>
                </a:defRPr>
              </a:lvl1pPr>
            </a:lstStyle>
            <a:p>
              <a:pPr algn="r" defTabSz="342986" eaLnBrk="1" hangingPunct="1">
                <a:defRPr/>
              </a:pPr>
              <a:r>
                <a:rPr lang="en-US" sz="750" b="1" i="1" kern="0" dirty="0">
                  <a:solidFill>
                    <a:srgbClr val="000000"/>
                  </a:solidFill>
                  <a:latin typeface="Century Gothic" panose="020B0502020202020204" pitchFamily="34" charset="0"/>
                </a:rPr>
                <a:t>Weekly</a:t>
              </a:r>
            </a:p>
          </p:txBody>
        </p:sp>
        <p:sp>
          <p:nvSpPr>
            <p:cNvPr id="82" name="TextBox 81">
              <a:extLst>
                <a:ext uri="{FF2B5EF4-FFF2-40B4-BE49-F238E27FC236}">
                  <a16:creationId xmlns:a16="http://schemas.microsoft.com/office/drawing/2014/main" id="{716506A4-BEE4-3F45-89B3-871ECB03D63B}"/>
                </a:ext>
              </a:extLst>
            </p:cNvPr>
            <p:cNvSpPr txBox="1"/>
            <p:nvPr/>
          </p:nvSpPr>
          <p:spPr bwMode="auto">
            <a:xfrm>
              <a:off x="4257434" y="4454225"/>
              <a:ext cx="2758577" cy="584623"/>
            </a:xfrm>
            <a:prstGeom prst="rect">
              <a:avLst/>
            </a:prstGeom>
            <a:noFill/>
            <a:ln w="9525">
              <a:noFill/>
              <a:miter lim="800000"/>
              <a:headEnd/>
              <a:tailEnd/>
            </a:ln>
          </p:spPr>
          <p:txBody>
            <a:bodyPr wrap="square" rtlCol="0">
              <a:prstTxWarp prst="textNoShape">
                <a:avLst/>
              </a:prstTxWarp>
              <a:spAutoFit/>
            </a:bodyPr>
            <a:lstStyle>
              <a:defPPr>
                <a:defRPr lang="en-US"/>
              </a:defPPr>
              <a:lvl1pPr eaLnBrk="0" hangingPunct="0">
                <a:defRPr sz="1600" b="0">
                  <a:latin typeface="Segoe UI Light" pitchFamily="34" charset="0"/>
                </a:defRPr>
              </a:lvl1pPr>
            </a:lstStyle>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Refine Transformation Roadmap</a:t>
              </a:r>
            </a:p>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Review NW Technology Landscape</a:t>
              </a:r>
            </a:p>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Review Dependencies</a:t>
              </a:r>
            </a:p>
          </p:txBody>
        </p:sp>
      </p:grpSp>
      <p:grpSp>
        <p:nvGrpSpPr>
          <p:cNvPr id="87" name="Group 86"/>
          <p:cNvGrpSpPr/>
          <p:nvPr/>
        </p:nvGrpSpPr>
        <p:grpSpPr>
          <a:xfrm>
            <a:off x="5436439" y="3034423"/>
            <a:ext cx="2082692" cy="504071"/>
            <a:chOff x="9007683" y="4373136"/>
            <a:chExt cx="2671448" cy="671919"/>
          </a:xfrm>
        </p:grpSpPr>
        <p:cxnSp>
          <p:nvCxnSpPr>
            <p:cNvPr id="88" name="Straight Arrow Connector 87"/>
            <p:cNvCxnSpPr/>
            <p:nvPr/>
          </p:nvCxnSpPr>
          <p:spPr>
            <a:xfrm flipV="1">
              <a:off x="9007683" y="4373136"/>
              <a:ext cx="0" cy="641294"/>
            </a:xfrm>
            <a:prstGeom prst="straightConnector1">
              <a:avLst/>
            </a:prstGeom>
            <a:noFill/>
            <a:ln w="28575" cap="flat" cmpd="sng" algn="ctr">
              <a:solidFill>
                <a:srgbClr val="0033B4"/>
              </a:solidFill>
              <a:prstDash val="solid"/>
              <a:miter lim="800000"/>
              <a:tailEnd type="triangle"/>
            </a:ln>
            <a:effectLst/>
          </p:spPr>
        </p:cxnSp>
        <p:sp>
          <p:nvSpPr>
            <p:cNvPr id="90" name="TextBox 89">
              <a:extLst>
                <a:ext uri="{FF2B5EF4-FFF2-40B4-BE49-F238E27FC236}">
                  <a16:creationId xmlns:a16="http://schemas.microsoft.com/office/drawing/2014/main" id="{716506A4-BEE4-3F45-89B3-871ECB03D63B}"/>
                </a:ext>
              </a:extLst>
            </p:cNvPr>
            <p:cNvSpPr txBox="1"/>
            <p:nvPr/>
          </p:nvSpPr>
          <p:spPr bwMode="auto">
            <a:xfrm>
              <a:off x="9063755" y="4460432"/>
              <a:ext cx="2615376" cy="584623"/>
            </a:xfrm>
            <a:prstGeom prst="rect">
              <a:avLst/>
            </a:prstGeom>
            <a:noFill/>
            <a:ln w="9525">
              <a:noFill/>
              <a:miter lim="800000"/>
              <a:headEnd/>
              <a:tailEnd/>
            </a:ln>
          </p:spPr>
          <p:txBody>
            <a:bodyPr wrap="square" rtlCol="0">
              <a:prstTxWarp prst="textNoShape">
                <a:avLst/>
              </a:prstTxWarp>
              <a:spAutoFit/>
            </a:bodyPr>
            <a:lstStyle>
              <a:defPPr>
                <a:defRPr lang="en-US"/>
              </a:defPPr>
              <a:lvl1pPr eaLnBrk="0" hangingPunct="0">
                <a:defRPr sz="1600" b="0">
                  <a:latin typeface="Segoe UI Light" pitchFamily="34" charset="0"/>
                </a:defRPr>
              </a:lvl1pPr>
            </a:lstStyle>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Show &amp; Tell for Transformation Scope</a:t>
              </a:r>
            </a:p>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Transition to Delivery team</a:t>
              </a:r>
            </a:p>
            <a:p>
              <a:pPr marL="88133" indent="-88133" defTabSz="342986" eaLnBrk="1" hangingPunct="1">
                <a:buFont typeface="Arial" panose="020B0604020202020204" pitchFamily="34" charset="0"/>
                <a:buChar char="•"/>
                <a:defRPr/>
              </a:pPr>
              <a:r>
                <a:rPr lang="en-US" sz="750" i="1" kern="0" dirty="0">
                  <a:solidFill>
                    <a:srgbClr val="000000"/>
                  </a:solidFill>
                  <a:latin typeface="Century Gothic" panose="020B0502020202020204" pitchFamily="34" charset="0"/>
                </a:rPr>
                <a:t>Review Transformation Plan</a:t>
              </a:r>
            </a:p>
          </p:txBody>
        </p:sp>
      </p:grpSp>
      <p:grpSp>
        <p:nvGrpSpPr>
          <p:cNvPr id="100" name="Group 99"/>
          <p:cNvGrpSpPr/>
          <p:nvPr/>
        </p:nvGrpSpPr>
        <p:grpSpPr>
          <a:xfrm>
            <a:off x="1761898" y="3519675"/>
            <a:ext cx="3019166" cy="797605"/>
            <a:chOff x="2265980" y="5063685"/>
            <a:chExt cx="5241322" cy="1063196"/>
          </a:xfrm>
        </p:grpSpPr>
        <p:sp>
          <p:nvSpPr>
            <p:cNvPr id="102" name="Rectangle 101">
              <a:extLst>
                <a:ext uri="{FF2B5EF4-FFF2-40B4-BE49-F238E27FC236}">
                  <a16:creationId xmlns:a16="http://schemas.microsoft.com/office/drawing/2014/main" id="{B0331786-334D-4194-8001-AE80ED4B09E1}"/>
                </a:ext>
              </a:extLst>
            </p:cNvPr>
            <p:cNvSpPr/>
            <p:nvPr/>
          </p:nvSpPr>
          <p:spPr>
            <a:xfrm>
              <a:off x="2265980" y="5063685"/>
              <a:ext cx="5241322" cy="1063196"/>
            </a:xfrm>
            <a:prstGeom prst="rect">
              <a:avLst/>
            </a:prstGeom>
            <a:solidFill>
              <a:srgbClr val="FFFFFF">
                <a:lumMod val="95000"/>
              </a:srgbClr>
            </a:solidFill>
            <a:ln w="12700" cap="flat" cmpd="sng" algn="ctr">
              <a:solidFill>
                <a:srgbClr val="000000"/>
              </a:solidFill>
              <a:prstDash val="solid"/>
              <a:miter lim="800000"/>
            </a:ln>
            <a:effectLst/>
          </p:spPr>
          <p:txBody>
            <a:bodyPr rtlCol="0" anchor="t"/>
            <a:lstStyle/>
            <a:p>
              <a:pPr algn="ctr" defTabSz="686006">
                <a:defRPr/>
              </a:pPr>
              <a:r>
                <a:rPr lang="en-GB" sz="1200" b="1" kern="0" dirty="0">
                  <a:solidFill>
                    <a:prstClr val="black"/>
                  </a:solidFill>
                  <a:latin typeface="Century Gothic" panose="020B0502020202020204" pitchFamily="34" charset="0"/>
                  <a:cs typeface="Arial" charset="0"/>
                </a:rPr>
                <a:t>Transformation Team</a:t>
              </a:r>
              <a:endParaRPr lang="en-US" sz="1200" b="1" kern="0" dirty="0">
                <a:solidFill>
                  <a:prstClr val="black"/>
                </a:solidFill>
                <a:latin typeface="Century Gothic" panose="020B0502020202020204" pitchFamily="34" charset="0"/>
                <a:cs typeface="Arial" charset="0"/>
              </a:endParaRPr>
            </a:p>
          </p:txBody>
        </p:sp>
        <p:sp>
          <p:nvSpPr>
            <p:cNvPr id="103" name="Rectangle 102">
              <a:extLst>
                <a:ext uri="{FF2B5EF4-FFF2-40B4-BE49-F238E27FC236}">
                  <a16:creationId xmlns:a16="http://schemas.microsoft.com/office/drawing/2014/main" id="{47EEAAAF-EF01-4087-992E-8DBD1FDF5F3D}"/>
                </a:ext>
              </a:extLst>
            </p:cNvPr>
            <p:cNvSpPr/>
            <p:nvPr/>
          </p:nvSpPr>
          <p:spPr>
            <a:xfrm>
              <a:off x="3555681" y="5595275"/>
              <a:ext cx="2661920" cy="274320"/>
            </a:xfrm>
            <a:prstGeom prst="rect">
              <a:avLst/>
            </a:prstGeom>
            <a:solidFill>
              <a:srgbClr val="00B050"/>
            </a:soli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Cognizant QE Team</a:t>
              </a:r>
              <a:endParaRPr lang="en-US" sz="1050" b="1" kern="0" dirty="0">
                <a:solidFill>
                  <a:srgbClr val="FFFFFF"/>
                </a:solidFill>
                <a:latin typeface="Century Gothic" panose="020B0502020202020204" pitchFamily="34" charset="0"/>
                <a:cs typeface="Arial" charset="0"/>
              </a:endParaRPr>
            </a:p>
          </p:txBody>
        </p:sp>
      </p:grpSp>
      <p:sp>
        <p:nvSpPr>
          <p:cNvPr id="101" name="Rectangle 100">
            <a:extLst>
              <a:ext uri="{FF2B5EF4-FFF2-40B4-BE49-F238E27FC236}">
                <a16:creationId xmlns:a16="http://schemas.microsoft.com/office/drawing/2014/main" id="{CACC116A-486C-4B5F-B411-4E26D1940405}"/>
              </a:ext>
            </a:extLst>
          </p:cNvPr>
          <p:cNvSpPr/>
          <p:nvPr/>
        </p:nvSpPr>
        <p:spPr>
          <a:xfrm>
            <a:off x="114302" y="2278782"/>
            <a:ext cx="1114802" cy="633799"/>
          </a:xfrm>
          <a:prstGeom prst="rect">
            <a:avLst/>
          </a:prstGeom>
          <a:solidFill>
            <a:srgbClr val="0033A0"/>
          </a:solidFill>
          <a:ln w="12700" cap="flat" cmpd="sng" algn="ctr">
            <a:solidFill>
              <a:srgbClr val="0033B4"/>
            </a:solidFill>
            <a:prstDash val="solid"/>
            <a:miter lim="800000"/>
          </a:ln>
          <a:effectLst/>
        </p:spPr>
        <p:txBody>
          <a:bodyPr rtlCol="0" anchor="ctr"/>
          <a:lstStyle/>
          <a:p>
            <a:pPr algn="ctr" defTabSz="686006">
              <a:defRPr/>
            </a:pPr>
            <a:r>
              <a:rPr lang="en-US" sz="1050" b="1" kern="0" dirty="0">
                <a:solidFill>
                  <a:srgbClr val="FFFFFF"/>
                </a:solidFill>
                <a:latin typeface="Century Gothic" panose="020B0502020202020204" pitchFamily="34" charset="0"/>
              </a:rPr>
              <a:t>Delivery and Execution Group</a:t>
            </a:r>
          </a:p>
        </p:txBody>
      </p:sp>
      <p:sp>
        <p:nvSpPr>
          <p:cNvPr id="2" name="Title 1">
            <a:extLst>
              <a:ext uri="{FF2B5EF4-FFF2-40B4-BE49-F238E27FC236}">
                <a16:creationId xmlns:a16="http://schemas.microsoft.com/office/drawing/2014/main" id="{349CC37D-E82C-432A-A4D6-82BA4427AC0B}"/>
              </a:ext>
            </a:extLst>
          </p:cNvPr>
          <p:cNvSpPr>
            <a:spLocks noGrp="1"/>
          </p:cNvSpPr>
          <p:nvPr>
            <p:ph type="title"/>
          </p:nvPr>
        </p:nvSpPr>
        <p:spPr>
          <a:xfrm>
            <a:off x="235201" y="145138"/>
            <a:ext cx="8949313" cy="548263"/>
          </a:xfrm>
          <a:noFill/>
        </p:spPr>
        <p:txBody>
          <a:bodyPr vert="horz" lIns="68598" tIns="34299" rIns="68598" bIns="34299" rtlCol="0" anchor="t" anchorCtr="0">
            <a:normAutofit/>
          </a:bodyPr>
          <a:lstStyle/>
          <a:p>
            <a:r>
              <a:rPr lang="en-US" sz="2000" dirty="0">
                <a:solidFill>
                  <a:schemeClr val="tx2"/>
                </a:solidFill>
                <a:latin typeface="Lato light"/>
                <a:ea typeface="Lato light"/>
                <a:cs typeface="Lato light"/>
              </a:rPr>
              <a:t>Communication Cadence</a:t>
            </a:r>
          </a:p>
        </p:txBody>
      </p:sp>
      <p:sp>
        <p:nvSpPr>
          <p:cNvPr id="113" name="Rounded Rectangular Callout 112"/>
          <p:cNvSpPr/>
          <p:nvPr/>
        </p:nvSpPr>
        <p:spPr>
          <a:xfrm>
            <a:off x="155949" y="3321188"/>
            <a:ext cx="1484201" cy="997560"/>
          </a:xfrm>
          <a:prstGeom prst="wedgeRoundRectCallout">
            <a:avLst>
              <a:gd name="adj1" fmla="val 57583"/>
              <a:gd name="adj2" fmla="val -12820"/>
              <a:gd name="adj3" fmla="val 16667"/>
            </a:avLst>
          </a:prstGeom>
          <a:solidFill>
            <a:srgbClr val="00195A">
              <a:lumMod val="10000"/>
              <a:lumOff val="90000"/>
            </a:srgbClr>
          </a:solidFill>
          <a:ln w="12700" cap="flat" cmpd="sng" algn="ctr">
            <a:noFill/>
            <a:prstDash val="solid"/>
            <a:miter lim="800000"/>
          </a:ln>
          <a:effectLst/>
        </p:spPr>
        <p:txBody>
          <a:bodyPr rtlCol="0" anchor="ctr"/>
          <a:lstStyle/>
          <a:p>
            <a:pPr marL="128626" indent="-128626" defTabSz="686006">
              <a:buFont typeface="Arial" panose="020B0604020202020204" pitchFamily="34" charset="0"/>
              <a:buChar char="•"/>
              <a:defRPr/>
            </a:pPr>
            <a:r>
              <a:rPr lang="en-US" sz="600" b="1" kern="0" dirty="0">
                <a:solidFill>
                  <a:srgbClr val="000000">
                    <a:lumMod val="50000"/>
                    <a:lumOff val="50000"/>
                  </a:srgbClr>
                </a:solidFill>
                <a:latin typeface="Century Gothic" panose="020B0502020202020204" pitchFamily="34" charset="0"/>
              </a:rPr>
              <a:t>Identify reusable assets across Product lines</a:t>
            </a:r>
          </a:p>
          <a:p>
            <a:pPr marL="128626" indent="-128626" defTabSz="686006">
              <a:buFont typeface="Arial" panose="020B0604020202020204" pitchFamily="34" charset="0"/>
              <a:buChar char="•"/>
              <a:defRPr/>
            </a:pPr>
            <a:r>
              <a:rPr lang="en-US" sz="600" b="1" kern="0" dirty="0">
                <a:solidFill>
                  <a:srgbClr val="000000">
                    <a:lumMod val="50000"/>
                    <a:lumOff val="50000"/>
                  </a:srgbClr>
                </a:solidFill>
                <a:latin typeface="Century Gothic" panose="020B0502020202020204" pitchFamily="34" charset="0"/>
              </a:rPr>
              <a:t>Create end to end Regression Scenarios</a:t>
            </a:r>
          </a:p>
          <a:p>
            <a:pPr marL="128626" indent="-128626" defTabSz="686006">
              <a:buFont typeface="Arial" panose="020B0604020202020204" pitchFamily="34" charset="0"/>
              <a:buChar char="•"/>
              <a:defRPr/>
            </a:pPr>
            <a:r>
              <a:rPr lang="en-US" sz="600" b="1" kern="0" dirty="0">
                <a:solidFill>
                  <a:srgbClr val="000000">
                    <a:lumMod val="50000"/>
                    <a:lumOff val="50000"/>
                  </a:srgbClr>
                </a:solidFill>
                <a:latin typeface="Century Gothic" panose="020B0502020202020204" pitchFamily="34" charset="0"/>
              </a:rPr>
              <a:t>Create TOSCA/TOSCA DI Automation Scripts</a:t>
            </a:r>
          </a:p>
          <a:p>
            <a:pPr marL="128626" indent="-128626" defTabSz="686006">
              <a:buFont typeface="Arial" panose="020B0604020202020204" pitchFamily="34" charset="0"/>
              <a:buChar char="•"/>
              <a:defRPr/>
            </a:pPr>
            <a:r>
              <a:rPr lang="en-US" sz="600" b="1" kern="0" dirty="0">
                <a:solidFill>
                  <a:srgbClr val="000000">
                    <a:lumMod val="50000"/>
                    <a:lumOff val="50000"/>
                  </a:srgbClr>
                </a:solidFill>
                <a:latin typeface="Century Gothic" panose="020B0502020202020204" pitchFamily="34" charset="0"/>
              </a:rPr>
              <a:t>Align existing TOSCA Scripts to align Framework</a:t>
            </a:r>
          </a:p>
          <a:p>
            <a:pPr marL="128626" indent="-128626" defTabSz="686006">
              <a:buFont typeface="Arial" panose="020B0604020202020204" pitchFamily="34" charset="0"/>
              <a:buChar char="•"/>
              <a:defRPr/>
            </a:pPr>
            <a:r>
              <a:rPr lang="en-US" sz="600" b="1" kern="0" dirty="0">
                <a:solidFill>
                  <a:srgbClr val="000000">
                    <a:lumMod val="50000"/>
                    <a:lumOff val="50000"/>
                  </a:srgbClr>
                </a:solidFill>
                <a:latin typeface="Century Gothic" panose="020B0502020202020204" pitchFamily="34" charset="0"/>
              </a:rPr>
              <a:t>Build On Demand test data solutions</a:t>
            </a:r>
            <a:endParaRPr lang="en-US" sz="675" b="1" kern="0" dirty="0">
              <a:solidFill>
                <a:srgbClr val="000000">
                  <a:lumMod val="50000"/>
                  <a:lumOff val="50000"/>
                </a:srgbClr>
              </a:solidFill>
              <a:latin typeface="Century Gothic" panose="020B0502020202020204" pitchFamily="34" charset="0"/>
            </a:endParaRPr>
          </a:p>
        </p:txBody>
      </p:sp>
      <p:sp>
        <p:nvSpPr>
          <p:cNvPr id="64" name="TextBox 63">
            <a:extLst>
              <a:ext uri="{FF2B5EF4-FFF2-40B4-BE49-F238E27FC236}">
                <a16:creationId xmlns:a16="http://schemas.microsoft.com/office/drawing/2014/main" id="{F7CDF5EB-2218-4738-806C-4532FA3CB8E0}"/>
              </a:ext>
            </a:extLst>
          </p:cNvPr>
          <p:cNvSpPr txBox="1"/>
          <p:nvPr/>
        </p:nvSpPr>
        <p:spPr bwMode="auto">
          <a:xfrm>
            <a:off x="6387175" y="2026569"/>
            <a:ext cx="961472" cy="207749"/>
          </a:xfrm>
          <a:prstGeom prst="rect">
            <a:avLst/>
          </a:prstGeom>
          <a:noFill/>
          <a:ln w="9525">
            <a:noFill/>
            <a:miter lim="800000"/>
            <a:headEnd/>
            <a:tailEnd/>
          </a:ln>
        </p:spPr>
        <p:txBody>
          <a:bodyPr wrap="square" rtlCol="0">
            <a:prstTxWarp prst="textNoShape">
              <a:avLst/>
            </a:prstTxWarp>
            <a:spAutoFit/>
          </a:bodyPr>
          <a:lstStyle>
            <a:defPPr>
              <a:defRPr lang="en-US"/>
            </a:defPPr>
            <a:lvl1pPr eaLnBrk="0" hangingPunct="0">
              <a:defRPr sz="1600" b="0">
                <a:latin typeface="Segoe UI Light" pitchFamily="34" charset="0"/>
              </a:defRPr>
            </a:lvl1pPr>
          </a:lstStyle>
          <a:p>
            <a:pPr algn="r" defTabSz="342986" eaLnBrk="1" hangingPunct="1">
              <a:defRPr/>
            </a:pPr>
            <a:r>
              <a:rPr lang="en-US" sz="750" b="1" i="1" kern="0">
                <a:solidFill>
                  <a:srgbClr val="000000"/>
                </a:solidFill>
                <a:latin typeface="Century Gothic" panose="020B0502020202020204" pitchFamily="34" charset="0"/>
              </a:rPr>
              <a:t>Monthly</a:t>
            </a:r>
            <a:endParaRPr lang="en-US" sz="750" b="1" i="1" kern="0" dirty="0">
              <a:solidFill>
                <a:srgbClr val="000000"/>
              </a:solidFill>
              <a:latin typeface="Century Gothic" panose="020B0502020202020204" pitchFamily="34" charset="0"/>
            </a:endParaRPr>
          </a:p>
        </p:txBody>
      </p:sp>
      <p:sp>
        <p:nvSpPr>
          <p:cNvPr id="45" name="Rectangle 44">
            <a:extLst>
              <a:ext uri="{FF2B5EF4-FFF2-40B4-BE49-F238E27FC236}">
                <a16:creationId xmlns:a16="http://schemas.microsoft.com/office/drawing/2014/main" id="{58F0450A-AEC1-4796-A80D-96A197DF7656}"/>
              </a:ext>
            </a:extLst>
          </p:cNvPr>
          <p:cNvSpPr/>
          <p:nvPr/>
        </p:nvSpPr>
        <p:spPr>
          <a:xfrm>
            <a:off x="1546771" y="1334245"/>
            <a:ext cx="2075264" cy="205793"/>
          </a:xfrm>
          <a:prstGeom prst="rect">
            <a:avLst/>
          </a:prstGeom>
          <a:solidFill>
            <a:srgbClr val="00B050"/>
          </a:soli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Asoke Sain</a:t>
            </a:r>
            <a:endParaRPr lang="en-US" sz="1050" b="1" kern="0" dirty="0">
              <a:solidFill>
                <a:srgbClr val="FFFFFF"/>
              </a:solidFill>
              <a:latin typeface="Century Gothic" panose="020B0502020202020204" pitchFamily="34" charset="0"/>
              <a:cs typeface="Arial" charset="0"/>
            </a:endParaRPr>
          </a:p>
        </p:txBody>
      </p:sp>
      <p:sp>
        <p:nvSpPr>
          <p:cNvPr id="46" name="Rectangle 45">
            <a:extLst>
              <a:ext uri="{FF2B5EF4-FFF2-40B4-BE49-F238E27FC236}">
                <a16:creationId xmlns:a16="http://schemas.microsoft.com/office/drawing/2014/main" id="{6964422F-A861-496B-BF9B-C4DC127DAF9F}"/>
              </a:ext>
            </a:extLst>
          </p:cNvPr>
          <p:cNvSpPr/>
          <p:nvPr/>
        </p:nvSpPr>
        <p:spPr>
          <a:xfrm>
            <a:off x="4157519" y="1431431"/>
            <a:ext cx="2075264" cy="205793"/>
          </a:xfrm>
          <a:prstGeom prst="rect">
            <a:avLst/>
          </a:prstGeom>
          <a:solidFill>
            <a:srgbClr val="00B050"/>
          </a:solidFill>
          <a:ln w="12700" cap="flat" cmpd="sng" algn="ctr">
            <a:noFill/>
            <a:prstDash val="solid"/>
            <a:miter lim="800000"/>
          </a:ln>
          <a:effectLst/>
        </p:spPr>
        <p:txBody>
          <a:bodyPr rtlCol="0" anchor="ctr"/>
          <a:lstStyle/>
          <a:p>
            <a:pPr algn="ctr" defTabSz="686006">
              <a:defRPr/>
            </a:pPr>
            <a:r>
              <a:rPr lang="en-US" sz="1050" b="1" kern="0" dirty="0">
                <a:solidFill>
                  <a:srgbClr val="FFFFFF"/>
                </a:solidFill>
                <a:latin typeface="Century Gothic" panose="020B0502020202020204" pitchFamily="34" charset="0"/>
                <a:cs typeface="Arial" charset="0"/>
              </a:rPr>
              <a:t>Prakash </a:t>
            </a:r>
            <a:r>
              <a:rPr lang="en-US" sz="1050" b="1" kern="0" dirty="0" err="1">
                <a:solidFill>
                  <a:srgbClr val="FFFFFF"/>
                </a:solidFill>
                <a:latin typeface="Century Gothic" panose="020B0502020202020204" pitchFamily="34" charset="0"/>
                <a:cs typeface="Arial" charset="0"/>
              </a:rPr>
              <a:t>Rengasamy</a:t>
            </a:r>
            <a:endParaRPr lang="en-US" sz="1050" b="1" kern="0" dirty="0">
              <a:solidFill>
                <a:srgbClr val="FFFFFF"/>
              </a:solidFill>
              <a:latin typeface="Century Gothic" panose="020B0502020202020204" pitchFamily="34" charset="0"/>
              <a:cs typeface="Arial" charset="0"/>
            </a:endParaRPr>
          </a:p>
        </p:txBody>
      </p:sp>
      <p:sp>
        <p:nvSpPr>
          <p:cNvPr id="110" name="Rectangle 109">
            <a:extLst>
              <a:ext uri="{FF2B5EF4-FFF2-40B4-BE49-F238E27FC236}">
                <a16:creationId xmlns:a16="http://schemas.microsoft.com/office/drawing/2014/main" id="{C17373BA-3A8F-40DE-9892-0F6E2807EC71}"/>
              </a:ext>
            </a:extLst>
          </p:cNvPr>
          <p:cNvSpPr/>
          <p:nvPr/>
        </p:nvSpPr>
        <p:spPr>
          <a:xfrm>
            <a:off x="6791585" y="1345420"/>
            <a:ext cx="2075264" cy="205793"/>
          </a:xfrm>
          <a:prstGeom prst="rect">
            <a:avLst/>
          </a:prstGeom>
          <a:solidFill>
            <a:srgbClr val="00B050"/>
          </a:solidFill>
          <a:ln w="12700" cap="flat" cmpd="sng" algn="ctr">
            <a:noFill/>
            <a:prstDash val="solid"/>
            <a:miter lim="800000"/>
          </a:ln>
          <a:effectLst/>
        </p:spPr>
        <p:txBody>
          <a:bodyPr rtlCol="0" anchor="ctr"/>
          <a:lstStyle/>
          <a:p>
            <a:pPr algn="ctr" defTabSz="686006">
              <a:defRPr/>
            </a:pPr>
            <a:r>
              <a:rPr lang="en-US" sz="1050" b="1" kern="0" dirty="0">
                <a:solidFill>
                  <a:srgbClr val="FFFFFF"/>
                </a:solidFill>
                <a:latin typeface="Century Gothic" panose="020B0502020202020204" pitchFamily="34" charset="0"/>
                <a:cs typeface="Arial" charset="0"/>
              </a:rPr>
              <a:t>TBD</a:t>
            </a:r>
          </a:p>
        </p:txBody>
      </p:sp>
      <p:sp>
        <p:nvSpPr>
          <p:cNvPr id="111" name="Rectangle 110">
            <a:extLst>
              <a:ext uri="{FF2B5EF4-FFF2-40B4-BE49-F238E27FC236}">
                <a16:creationId xmlns:a16="http://schemas.microsoft.com/office/drawing/2014/main" id="{E953EE6C-9180-43E4-8C69-9A3C08689DF0}"/>
              </a:ext>
            </a:extLst>
          </p:cNvPr>
          <p:cNvSpPr/>
          <p:nvPr/>
        </p:nvSpPr>
        <p:spPr>
          <a:xfrm>
            <a:off x="6788127" y="1602817"/>
            <a:ext cx="2075264" cy="205793"/>
          </a:xfrm>
          <a:prstGeom prst="rect">
            <a:avLst/>
          </a:prstGeom>
          <a:solidFill>
            <a:srgbClr val="00B050"/>
          </a:soli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Asoke Sain</a:t>
            </a:r>
            <a:endParaRPr lang="en-US" sz="1050" b="1" kern="0" dirty="0">
              <a:solidFill>
                <a:srgbClr val="FFFFFF"/>
              </a:solidFill>
              <a:latin typeface="Century Gothic" panose="020B0502020202020204" pitchFamily="34" charset="0"/>
              <a:cs typeface="Arial" charset="0"/>
            </a:endParaRPr>
          </a:p>
        </p:txBody>
      </p:sp>
      <p:sp>
        <p:nvSpPr>
          <p:cNvPr id="48" name="Rectangle 47">
            <a:extLst>
              <a:ext uri="{FF2B5EF4-FFF2-40B4-BE49-F238E27FC236}">
                <a16:creationId xmlns:a16="http://schemas.microsoft.com/office/drawing/2014/main" id="{284A4843-0E60-4379-BDA8-04CAA9C401C1}"/>
              </a:ext>
            </a:extLst>
          </p:cNvPr>
          <p:cNvSpPr/>
          <p:nvPr/>
        </p:nvSpPr>
        <p:spPr>
          <a:xfrm>
            <a:off x="5223161" y="3510858"/>
            <a:ext cx="3019166" cy="797605"/>
          </a:xfrm>
          <a:prstGeom prst="rect">
            <a:avLst/>
          </a:prstGeom>
          <a:solidFill>
            <a:srgbClr val="FFFFFF">
              <a:lumMod val="95000"/>
            </a:srgbClr>
          </a:solidFill>
          <a:ln w="12700" cap="flat" cmpd="sng" algn="ctr">
            <a:solidFill>
              <a:srgbClr val="000000"/>
            </a:solidFill>
            <a:prstDash val="solid"/>
            <a:miter lim="800000"/>
          </a:ln>
          <a:effectLst/>
        </p:spPr>
        <p:txBody>
          <a:bodyPr rtlCol="0" anchor="t"/>
          <a:lstStyle/>
          <a:p>
            <a:pPr algn="ctr" defTabSz="686006">
              <a:defRPr/>
            </a:pPr>
            <a:r>
              <a:rPr lang="en-GB" sz="1200" b="1" kern="0">
                <a:solidFill>
                  <a:prstClr val="black"/>
                </a:solidFill>
                <a:latin typeface="Century Gothic" panose="020B0502020202020204" pitchFamily="34" charset="0"/>
                <a:cs typeface="Arial" charset="0"/>
              </a:rPr>
              <a:t>Delivery Team</a:t>
            </a:r>
            <a:endParaRPr lang="en-US" sz="1200" b="1" kern="0" dirty="0">
              <a:solidFill>
                <a:prstClr val="black"/>
              </a:solidFill>
              <a:latin typeface="Century Gothic" panose="020B0502020202020204" pitchFamily="34" charset="0"/>
              <a:cs typeface="Arial" charset="0"/>
            </a:endParaRPr>
          </a:p>
        </p:txBody>
      </p:sp>
      <p:sp>
        <p:nvSpPr>
          <p:cNvPr id="49" name="Rectangle 48">
            <a:extLst>
              <a:ext uri="{FF2B5EF4-FFF2-40B4-BE49-F238E27FC236}">
                <a16:creationId xmlns:a16="http://schemas.microsoft.com/office/drawing/2014/main" id="{01790B32-A2BB-4968-8E62-4438AED9EA88}"/>
              </a:ext>
            </a:extLst>
          </p:cNvPr>
          <p:cNvSpPr/>
          <p:nvPr/>
        </p:nvSpPr>
        <p:spPr>
          <a:xfrm>
            <a:off x="5966070" y="3774148"/>
            <a:ext cx="1533349" cy="205793"/>
          </a:xfrm>
          <a:prstGeom prst="rect">
            <a:avLst/>
          </a:prstGeom>
          <a:solidFill>
            <a:srgbClr val="0033A0"/>
          </a:solidFill>
          <a:ln w="12700" cap="flat" cmpd="sng" algn="ctr">
            <a:noFill/>
            <a:prstDash val="solid"/>
            <a:miter lim="800000"/>
          </a:ln>
          <a:effectLst/>
        </p:spPr>
        <p:txBody>
          <a:bodyPr rtlCol="0" anchor="ctr"/>
          <a:lstStyle/>
          <a:p>
            <a:pPr algn="ctr" defTabSz="686006"/>
            <a:r>
              <a:rPr lang="en-GB" sz="1050" b="1" kern="0">
                <a:solidFill>
                  <a:srgbClr val="FFFFFF"/>
                </a:solidFill>
                <a:latin typeface="Century Gothic" panose="020B0502020202020204" pitchFamily="34" charset="0"/>
                <a:cs typeface="Arial" charset="0"/>
              </a:rPr>
              <a:t>Nationwide QE</a:t>
            </a:r>
            <a:endParaRPr lang="en-US" sz="1050" b="1" kern="0" dirty="0">
              <a:solidFill>
                <a:srgbClr val="FFFFFF"/>
              </a:solidFill>
              <a:latin typeface="Century Gothic" panose="020B0502020202020204" pitchFamily="34" charset="0"/>
              <a:cs typeface="Arial" charset="0"/>
            </a:endParaRPr>
          </a:p>
        </p:txBody>
      </p:sp>
      <p:sp>
        <p:nvSpPr>
          <p:cNvPr id="50" name="Rectangle 49">
            <a:extLst>
              <a:ext uri="{FF2B5EF4-FFF2-40B4-BE49-F238E27FC236}">
                <a16:creationId xmlns:a16="http://schemas.microsoft.com/office/drawing/2014/main" id="{B2F5E861-3719-42E2-82A2-F317EF8EAC0E}"/>
              </a:ext>
            </a:extLst>
          </p:cNvPr>
          <p:cNvSpPr/>
          <p:nvPr/>
        </p:nvSpPr>
        <p:spPr>
          <a:xfrm>
            <a:off x="5965527" y="4058244"/>
            <a:ext cx="1533349" cy="205793"/>
          </a:xfrm>
          <a:prstGeom prst="rect">
            <a:avLst/>
          </a:prstGeom>
          <a:solidFill>
            <a:srgbClr val="00B050"/>
          </a:solidFill>
          <a:ln w="12700" cap="flat" cmpd="sng" algn="ctr">
            <a:noFill/>
            <a:prstDash val="solid"/>
            <a:miter lim="800000"/>
          </a:ln>
          <a:effectLst/>
        </p:spPr>
        <p:txBody>
          <a:bodyPr rtlCol="0" anchor="ctr"/>
          <a:lstStyle/>
          <a:p>
            <a:pPr algn="ctr" defTabSz="686006">
              <a:defRPr/>
            </a:pPr>
            <a:r>
              <a:rPr lang="en-GB" sz="1050" b="1" kern="0" dirty="0">
                <a:solidFill>
                  <a:srgbClr val="FFFFFF"/>
                </a:solidFill>
                <a:latin typeface="Century Gothic" panose="020B0502020202020204" pitchFamily="34" charset="0"/>
                <a:cs typeface="Arial" charset="0"/>
              </a:rPr>
              <a:t>Cognizant QE </a:t>
            </a:r>
            <a:endParaRPr lang="en-US" sz="1050" b="1" kern="0" dirty="0">
              <a:solidFill>
                <a:srgbClr val="FFFFFF"/>
              </a:solidFill>
              <a:latin typeface="Century Gothic" panose="020B0502020202020204" pitchFamily="34" charset="0"/>
              <a:cs typeface="Arial" charset="0"/>
            </a:endParaRPr>
          </a:p>
        </p:txBody>
      </p:sp>
      <p:grpSp>
        <p:nvGrpSpPr>
          <p:cNvPr id="51" name="Group 50">
            <a:extLst>
              <a:ext uri="{FF2B5EF4-FFF2-40B4-BE49-F238E27FC236}">
                <a16:creationId xmlns:a16="http://schemas.microsoft.com/office/drawing/2014/main" id="{0DA816A0-E955-4FF7-B435-A2A3767C3C48}"/>
              </a:ext>
            </a:extLst>
          </p:cNvPr>
          <p:cNvGrpSpPr/>
          <p:nvPr/>
        </p:nvGrpSpPr>
        <p:grpSpPr>
          <a:xfrm>
            <a:off x="4559376" y="3724696"/>
            <a:ext cx="885474" cy="387551"/>
            <a:chOff x="1387526" y="4829903"/>
            <a:chExt cx="402526" cy="367503"/>
          </a:xfrm>
        </p:grpSpPr>
        <p:sp>
          <p:nvSpPr>
            <p:cNvPr id="56" name="Arrow: Curved Right 55">
              <a:extLst>
                <a:ext uri="{FF2B5EF4-FFF2-40B4-BE49-F238E27FC236}">
                  <a16:creationId xmlns:a16="http://schemas.microsoft.com/office/drawing/2014/main" id="{C5D7C4EA-E7D7-47D2-817C-DBCED6A78199}"/>
                </a:ext>
              </a:extLst>
            </p:cNvPr>
            <p:cNvSpPr/>
            <p:nvPr/>
          </p:nvSpPr>
          <p:spPr>
            <a:xfrm rot="16049426">
              <a:off x="1503459" y="4910814"/>
              <a:ext cx="196935" cy="3762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sp>
          <p:nvSpPr>
            <p:cNvPr id="57" name="Arrow: Curved Right 56">
              <a:extLst>
                <a:ext uri="{FF2B5EF4-FFF2-40B4-BE49-F238E27FC236}">
                  <a16:creationId xmlns:a16="http://schemas.microsoft.com/office/drawing/2014/main" id="{93405158-7D85-4E49-A821-F5DE31B9D8AE}"/>
                </a:ext>
              </a:extLst>
            </p:cNvPr>
            <p:cNvSpPr/>
            <p:nvPr/>
          </p:nvSpPr>
          <p:spPr>
            <a:xfrm rot="5244888">
              <a:off x="1508882" y="4708547"/>
              <a:ext cx="127747" cy="3704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1">
                <a:solidFill>
                  <a:schemeClr val="tx1"/>
                </a:solidFill>
              </a:endParaRPr>
            </a:p>
          </p:txBody>
        </p:sp>
      </p:grpSp>
    </p:spTree>
    <p:extLst>
      <p:ext uri="{BB962C8B-B14F-4D97-AF65-F5344CB8AC3E}">
        <p14:creationId xmlns:p14="http://schemas.microsoft.com/office/powerpoint/2010/main" val="3040009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94C8"/>
        </a:solidFill>
        <a:effectLst/>
      </p:bgPr>
    </p:bg>
    <p:spTree>
      <p:nvGrpSpPr>
        <p:cNvPr id="1" name=""/>
        <p:cNvGrpSpPr/>
        <p:nvPr/>
      </p:nvGrpSpPr>
      <p:grpSpPr>
        <a:xfrm>
          <a:off x="0" y="0"/>
          <a:ext cx="0" cy="0"/>
          <a:chOff x="0" y="0"/>
          <a:chExt cx="0" cy="0"/>
        </a:xfrm>
      </p:grpSpPr>
      <p:sp>
        <p:nvSpPr>
          <p:cNvPr id="20" name="Title 1"/>
          <p:cNvSpPr>
            <a:spLocks noGrp="1"/>
          </p:cNvSpPr>
          <p:nvPr>
            <p:ph type="title"/>
          </p:nvPr>
        </p:nvSpPr>
        <p:spPr>
          <a:xfrm>
            <a:off x="341397" y="2307725"/>
            <a:ext cx="2945134" cy="492753"/>
          </a:xfrm>
        </p:spPr>
        <p:txBody>
          <a:bodyPr>
            <a:noAutofit/>
          </a:bodyPr>
          <a:lstStyle/>
          <a:p>
            <a:pPr>
              <a:defRPr/>
            </a:pPr>
            <a:r>
              <a:rPr lang="en-US" sz="3300" dirty="0">
                <a:latin typeface="Arial" panose="020B0604020202020204" pitchFamily="34" charset="0"/>
              </a:rPr>
              <a:t>Agenda</a:t>
            </a:r>
            <a:endParaRPr lang="en-US" dirty="0">
              <a:latin typeface="Arial" panose="020B0604020202020204" pitchFamily="34" charset="0"/>
            </a:endParaRPr>
          </a:p>
        </p:txBody>
      </p:sp>
      <p:sp>
        <p:nvSpPr>
          <p:cNvPr id="14" name="Title 1">
            <a:extLst>
              <a:ext uri="{FF2B5EF4-FFF2-40B4-BE49-F238E27FC236}">
                <a16:creationId xmlns:a16="http://schemas.microsoft.com/office/drawing/2014/main" id="{BB9679C0-2F27-4D82-895E-CFCF5DDAB368}"/>
              </a:ext>
            </a:extLst>
          </p:cNvPr>
          <p:cNvSpPr txBox="1">
            <a:spLocks/>
          </p:cNvSpPr>
          <p:nvPr/>
        </p:nvSpPr>
        <p:spPr>
          <a:xfrm>
            <a:off x="4838700" y="1553023"/>
            <a:ext cx="4252355" cy="2928999"/>
          </a:xfrm>
          <a:prstGeom prst="rect">
            <a:avLst/>
          </a:prstGeom>
        </p:spPr>
        <p:txBody>
          <a:bodyPr vert="horz" wrap="square" lIns="68573" tIns="34286" rIns="68573" bIns="34286" rtlCol="0" anchor="t">
            <a:spAutoFit/>
          </a:bodyPr>
          <a:lstStyle>
            <a:lvl1pPr algn="l" defTabSz="685800" rtl="0" eaLnBrk="1" latinLnBrk="0" hangingPunct="1">
              <a:lnSpc>
                <a:spcPct val="90000"/>
              </a:lnSpc>
              <a:spcBef>
                <a:spcPct val="0"/>
              </a:spcBef>
              <a:buNone/>
              <a:defRPr sz="2000" b="1" i="0" kern="1200" cap="none" spc="-20" baseline="0">
                <a:solidFill>
                  <a:schemeClr val="tx1"/>
                </a:solidFill>
                <a:latin typeface="Avenir Next" charset="0"/>
                <a:ea typeface="Avenir Next" charset="0"/>
                <a:cs typeface="Avenir Next" charset="0"/>
              </a:defRPr>
            </a:lvl1pPr>
          </a:lstStyle>
          <a:p>
            <a:pPr defTabSz="685783">
              <a:lnSpc>
                <a:spcPct val="100000"/>
              </a:lnSpc>
              <a:spcAft>
                <a:spcPts val="2250"/>
              </a:spcAft>
            </a:pPr>
            <a:r>
              <a:rPr lang="en-US" sz="1500" b="0" dirty="0">
                <a:latin typeface="+mn-lt"/>
              </a:rPr>
              <a:t>OBJECTIVE</a:t>
            </a:r>
          </a:p>
          <a:p>
            <a:pPr defTabSz="685783">
              <a:lnSpc>
                <a:spcPct val="100000"/>
              </a:lnSpc>
              <a:spcAft>
                <a:spcPts val="2250"/>
              </a:spcAft>
            </a:pPr>
            <a:r>
              <a:rPr lang="en-US" sz="1500" b="0" dirty="0">
                <a:latin typeface="+mn-lt"/>
              </a:rPr>
              <a:t>KEY FINDINGS</a:t>
            </a:r>
          </a:p>
          <a:p>
            <a:pPr defTabSz="685783">
              <a:lnSpc>
                <a:spcPct val="100000"/>
              </a:lnSpc>
              <a:spcAft>
                <a:spcPts val="2250"/>
              </a:spcAft>
            </a:pPr>
            <a:r>
              <a:rPr lang="en-US" sz="1500" b="0" dirty="0">
                <a:latin typeface="+mn-lt"/>
              </a:rPr>
              <a:t>CURRENT MATURITY </a:t>
            </a:r>
          </a:p>
          <a:p>
            <a:pPr defTabSz="685783">
              <a:lnSpc>
                <a:spcPct val="100000"/>
              </a:lnSpc>
              <a:spcAft>
                <a:spcPts val="2250"/>
              </a:spcAft>
            </a:pPr>
            <a:r>
              <a:rPr lang="en-US" sz="1500" b="0" dirty="0">
                <a:latin typeface="+mn-lt"/>
              </a:rPr>
              <a:t>FOCUS AREAS &amp; BENEFITS</a:t>
            </a:r>
          </a:p>
          <a:p>
            <a:pPr defTabSz="685783">
              <a:lnSpc>
                <a:spcPct val="100000"/>
              </a:lnSpc>
              <a:spcAft>
                <a:spcPts val="2250"/>
              </a:spcAft>
            </a:pPr>
            <a:r>
              <a:rPr lang="en-US" sz="1500" b="0" dirty="0">
                <a:latin typeface="+mn-lt"/>
              </a:rPr>
              <a:t>SCOPE &amp; APPROACH</a:t>
            </a:r>
          </a:p>
          <a:p>
            <a:pPr defTabSz="685783">
              <a:lnSpc>
                <a:spcPct val="100000"/>
              </a:lnSpc>
              <a:spcAft>
                <a:spcPts val="2250"/>
              </a:spcAft>
            </a:pPr>
            <a:r>
              <a:rPr lang="en-US" sz="1500" b="0" dirty="0">
                <a:latin typeface="+mn-lt"/>
              </a:rPr>
              <a:t>COMMERCIALS</a:t>
            </a:r>
          </a:p>
        </p:txBody>
      </p:sp>
      <p:cxnSp>
        <p:nvCxnSpPr>
          <p:cNvPr id="17" name="Straight Connector 16">
            <a:extLst>
              <a:ext uri="{FF2B5EF4-FFF2-40B4-BE49-F238E27FC236}">
                <a16:creationId xmlns:a16="http://schemas.microsoft.com/office/drawing/2014/main" id="{1726D3AE-2F02-40F3-BCD9-4E01AC4DC068}"/>
              </a:ext>
            </a:extLst>
          </p:cNvPr>
          <p:cNvCxnSpPr/>
          <p:nvPr/>
        </p:nvCxnSpPr>
        <p:spPr>
          <a:xfrm>
            <a:off x="4770935" y="1950289"/>
            <a:ext cx="4046220" cy="0"/>
          </a:xfrm>
          <a:prstGeom prst="line">
            <a:avLst/>
          </a:prstGeom>
          <a:ln>
            <a:gradFill flip="none" rotWithShape="1">
              <a:gsLst>
                <a:gs pos="0">
                  <a:schemeClr val="bg1">
                    <a:alpha val="0"/>
                  </a:schemeClr>
                </a:gs>
                <a:gs pos="24000">
                  <a:schemeClr val="bg1">
                    <a:lumMod val="8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1676BA4-CE7D-4C74-A972-4F22D75A0CB5}"/>
              </a:ext>
            </a:extLst>
          </p:cNvPr>
          <p:cNvCxnSpPr/>
          <p:nvPr/>
        </p:nvCxnSpPr>
        <p:spPr>
          <a:xfrm>
            <a:off x="4770935" y="2440058"/>
            <a:ext cx="4046220" cy="0"/>
          </a:xfrm>
          <a:prstGeom prst="line">
            <a:avLst/>
          </a:prstGeom>
          <a:ln>
            <a:gradFill flip="none" rotWithShape="1">
              <a:gsLst>
                <a:gs pos="0">
                  <a:schemeClr val="bg1">
                    <a:alpha val="0"/>
                  </a:schemeClr>
                </a:gs>
                <a:gs pos="24000">
                  <a:schemeClr val="bg1">
                    <a:lumMod val="8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936FE5-3623-40EC-8622-819EEA464BD0}"/>
              </a:ext>
            </a:extLst>
          </p:cNvPr>
          <p:cNvCxnSpPr/>
          <p:nvPr/>
        </p:nvCxnSpPr>
        <p:spPr>
          <a:xfrm>
            <a:off x="4770935" y="2985407"/>
            <a:ext cx="4046220" cy="0"/>
          </a:xfrm>
          <a:prstGeom prst="line">
            <a:avLst/>
          </a:prstGeom>
          <a:ln>
            <a:gradFill flip="none" rotWithShape="1">
              <a:gsLst>
                <a:gs pos="0">
                  <a:schemeClr val="bg1">
                    <a:alpha val="0"/>
                  </a:schemeClr>
                </a:gs>
                <a:gs pos="24000">
                  <a:schemeClr val="bg1">
                    <a:lumMod val="8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10DDD0-1157-4D1B-8CC7-618B3080BBD1}"/>
              </a:ext>
            </a:extLst>
          </p:cNvPr>
          <p:cNvCxnSpPr/>
          <p:nvPr/>
        </p:nvCxnSpPr>
        <p:spPr>
          <a:xfrm>
            <a:off x="4770935" y="3482299"/>
            <a:ext cx="4046220" cy="0"/>
          </a:xfrm>
          <a:prstGeom prst="line">
            <a:avLst/>
          </a:prstGeom>
          <a:ln>
            <a:gradFill flip="none" rotWithShape="1">
              <a:gsLst>
                <a:gs pos="0">
                  <a:schemeClr val="bg1">
                    <a:alpha val="0"/>
                  </a:schemeClr>
                </a:gs>
                <a:gs pos="24000">
                  <a:schemeClr val="bg1">
                    <a:lumMod val="8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42FDF7-E8A3-477B-8A2D-F0B4D46C25FC}"/>
              </a:ext>
            </a:extLst>
          </p:cNvPr>
          <p:cNvCxnSpPr/>
          <p:nvPr/>
        </p:nvCxnSpPr>
        <p:spPr>
          <a:xfrm>
            <a:off x="4770935" y="3960915"/>
            <a:ext cx="4046220" cy="0"/>
          </a:xfrm>
          <a:prstGeom prst="line">
            <a:avLst/>
          </a:prstGeom>
          <a:ln>
            <a:gradFill flip="none" rotWithShape="1">
              <a:gsLst>
                <a:gs pos="0">
                  <a:schemeClr val="bg1">
                    <a:alpha val="0"/>
                  </a:schemeClr>
                </a:gs>
                <a:gs pos="24000">
                  <a:schemeClr val="bg1">
                    <a:lumMod val="8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600D04D-B439-4C48-996C-604A21F3BA44}"/>
              </a:ext>
            </a:extLst>
          </p:cNvPr>
          <p:cNvSpPr/>
          <p:nvPr/>
        </p:nvSpPr>
        <p:spPr>
          <a:xfrm>
            <a:off x="4230189" y="1532449"/>
            <a:ext cx="497572" cy="369332"/>
          </a:xfrm>
          <a:prstGeom prst="rect">
            <a:avLst/>
          </a:prstGeom>
        </p:spPr>
        <p:txBody>
          <a:bodyPr wrap="none">
            <a:spAutoFit/>
          </a:bodyPr>
          <a:lstStyle/>
          <a:p>
            <a:r>
              <a:rPr lang="en-US" sz="1800" spc="-20" dirty="0">
                <a:solidFill>
                  <a:srgbClr val="398ECD"/>
                </a:solidFill>
                <a:cs typeface="Arial" panose="020B0604020202020204" pitchFamily="34" charset="0"/>
              </a:rPr>
              <a:t>01 </a:t>
            </a:r>
            <a:endParaRPr lang="en-US" sz="1800" dirty="0">
              <a:solidFill>
                <a:srgbClr val="398ECD"/>
              </a:solidFill>
            </a:endParaRPr>
          </a:p>
        </p:txBody>
      </p:sp>
      <p:sp>
        <p:nvSpPr>
          <p:cNvPr id="28" name="Rectangle 27">
            <a:extLst>
              <a:ext uri="{FF2B5EF4-FFF2-40B4-BE49-F238E27FC236}">
                <a16:creationId xmlns:a16="http://schemas.microsoft.com/office/drawing/2014/main" id="{801F7D76-A56D-4ABC-9F94-63C0C9B75C76}"/>
              </a:ext>
            </a:extLst>
          </p:cNvPr>
          <p:cNvSpPr/>
          <p:nvPr/>
        </p:nvSpPr>
        <p:spPr>
          <a:xfrm>
            <a:off x="4230189" y="2043276"/>
            <a:ext cx="497572" cy="369332"/>
          </a:xfrm>
          <a:prstGeom prst="rect">
            <a:avLst/>
          </a:prstGeom>
        </p:spPr>
        <p:txBody>
          <a:bodyPr wrap="none">
            <a:spAutoFit/>
          </a:bodyPr>
          <a:lstStyle/>
          <a:p>
            <a:r>
              <a:rPr lang="en-US" sz="1800" spc="-20" dirty="0">
                <a:solidFill>
                  <a:srgbClr val="398ECD"/>
                </a:solidFill>
                <a:cs typeface="Arial" panose="020B0604020202020204" pitchFamily="34" charset="0"/>
              </a:rPr>
              <a:t>02 </a:t>
            </a:r>
            <a:endParaRPr lang="en-US" sz="1800" dirty="0">
              <a:solidFill>
                <a:srgbClr val="398ECD"/>
              </a:solidFill>
            </a:endParaRPr>
          </a:p>
        </p:txBody>
      </p:sp>
      <p:sp>
        <p:nvSpPr>
          <p:cNvPr id="29" name="Rectangle 28">
            <a:extLst>
              <a:ext uri="{FF2B5EF4-FFF2-40B4-BE49-F238E27FC236}">
                <a16:creationId xmlns:a16="http://schemas.microsoft.com/office/drawing/2014/main" id="{923BC641-F5CD-4E4B-9F4B-303F4459A457}"/>
              </a:ext>
            </a:extLst>
          </p:cNvPr>
          <p:cNvSpPr/>
          <p:nvPr/>
        </p:nvSpPr>
        <p:spPr>
          <a:xfrm>
            <a:off x="4230189" y="2554102"/>
            <a:ext cx="497572" cy="369332"/>
          </a:xfrm>
          <a:prstGeom prst="rect">
            <a:avLst/>
          </a:prstGeom>
        </p:spPr>
        <p:txBody>
          <a:bodyPr wrap="none">
            <a:spAutoFit/>
          </a:bodyPr>
          <a:lstStyle/>
          <a:p>
            <a:r>
              <a:rPr lang="en-US" sz="1800" spc="-20" dirty="0">
                <a:solidFill>
                  <a:srgbClr val="398ECD"/>
                </a:solidFill>
                <a:cs typeface="Arial" panose="020B0604020202020204" pitchFamily="34" charset="0"/>
              </a:rPr>
              <a:t>03 </a:t>
            </a:r>
            <a:endParaRPr lang="en-US" sz="1800" dirty="0">
              <a:solidFill>
                <a:srgbClr val="398ECD"/>
              </a:solidFill>
            </a:endParaRPr>
          </a:p>
        </p:txBody>
      </p:sp>
      <p:sp>
        <p:nvSpPr>
          <p:cNvPr id="31" name="Rectangle 30">
            <a:extLst>
              <a:ext uri="{FF2B5EF4-FFF2-40B4-BE49-F238E27FC236}">
                <a16:creationId xmlns:a16="http://schemas.microsoft.com/office/drawing/2014/main" id="{D07E5377-4B78-4804-8EAD-8DFEA195231E}"/>
              </a:ext>
            </a:extLst>
          </p:cNvPr>
          <p:cNvSpPr/>
          <p:nvPr/>
        </p:nvSpPr>
        <p:spPr>
          <a:xfrm>
            <a:off x="4230189" y="3064929"/>
            <a:ext cx="497572" cy="369332"/>
          </a:xfrm>
          <a:prstGeom prst="rect">
            <a:avLst/>
          </a:prstGeom>
        </p:spPr>
        <p:txBody>
          <a:bodyPr wrap="none">
            <a:spAutoFit/>
          </a:bodyPr>
          <a:lstStyle/>
          <a:p>
            <a:r>
              <a:rPr lang="en-US" sz="1800" spc="-20" dirty="0">
                <a:solidFill>
                  <a:srgbClr val="398ECD"/>
                </a:solidFill>
                <a:cs typeface="Arial" panose="020B0604020202020204" pitchFamily="34" charset="0"/>
              </a:rPr>
              <a:t>04 </a:t>
            </a:r>
            <a:endParaRPr lang="en-US" sz="1800" dirty="0">
              <a:solidFill>
                <a:srgbClr val="398ECD"/>
              </a:solidFill>
            </a:endParaRPr>
          </a:p>
        </p:txBody>
      </p:sp>
      <p:sp>
        <p:nvSpPr>
          <p:cNvPr id="32" name="Rectangle 31">
            <a:extLst>
              <a:ext uri="{FF2B5EF4-FFF2-40B4-BE49-F238E27FC236}">
                <a16:creationId xmlns:a16="http://schemas.microsoft.com/office/drawing/2014/main" id="{427AB24F-CC08-4CBA-8A51-4CD3A7888EF4}"/>
              </a:ext>
            </a:extLst>
          </p:cNvPr>
          <p:cNvSpPr/>
          <p:nvPr/>
        </p:nvSpPr>
        <p:spPr>
          <a:xfrm>
            <a:off x="4230189" y="3575756"/>
            <a:ext cx="497572" cy="369332"/>
          </a:xfrm>
          <a:prstGeom prst="rect">
            <a:avLst/>
          </a:prstGeom>
        </p:spPr>
        <p:txBody>
          <a:bodyPr wrap="none">
            <a:spAutoFit/>
          </a:bodyPr>
          <a:lstStyle/>
          <a:p>
            <a:r>
              <a:rPr lang="en-US" sz="1800" spc="-20" dirty="0">
                <a:solidFill>
                  <a:srgbClr val="398ECD"/>
                </a:solidFill>
                <a:cs typeface="Arial" panose="020B0604020202020204" pitchFamily="34" charset="0"/>
              </a:rPr>
              <a:t>05 </a:t>
            </a:r>
            <a:endParaRPr lang="en-US" sz="1800" dirty="0">
              <a:solidFill>
                <a:srgbClr val="398ECD"/>
              </a:solidFill>
            </a:endParaRPr>
          </a:p>
        </p:txBody>
      </p:sp>
      <p:cxnSp>
        <p:nvCxnSpPr>
          <p:cNvPr id="34" name="Straight Connector 33">
            <a:extLst>
              <a:ext uri="{FF2B5EF4-FFF2-40B4-BE49-F238E27FC236}">
                <a16:creationId xmlns:a16="http://schemas.microsoft.com/office/drawing/2014/main" id="{639CCA02-FC35-411C-A877-726789C899B3}"/>
              </a:ext>
            </a:extLst>
          </p:cNvPr>
          <p:cNvCxnSpPr/>
          <p:nvPr/>
        </p:nvCxnSpPr>
        <p:spPr>
          <a:xfrm>
            <a:off x="3652559" y="-2768"/>
            <a:ext cx="0" cy="5143500"/>
          </a:xfrm>
          <a:prstGeom prst="line">
            <a:avLst/>
          </a:prstGeom>
          <a:ln w="12700">
            <a:solidFill>
              <a:schemeClr val="bg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14A92C-23C5-47BE-B6C4-79B6C8A75574}"/>
              </a:ext>
            </a:extLst>
          </p:cNvPr>
          <p:cNvCxnSpPr>
            <a:cxnSpLocks/>
          </p:cNvCxnSpPr>
          <p:nvPr/>
        </p:nvCxnSpPr>
        <p:spPr>
          <a:xfrm>
            <a:off x="4688151" y="1462540"/>
            <a:ext cx="39610" cy="3152709"/>
          </a:xfrm>
          <a:prstGeom prst="line">
            <a:avLst/>
          </a:prstGeom>
          <a:ln w="12700">
            <a:solidFill>
              <a:schemeClr val="bg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2F741892-FC59-442D-B4E9-0EC4C38251A9}"/>
              </a:ext>
            </a:extLst>
          </p:cNvPr>
          <p:cNvSpPr txBox="1">
            <a:spLocks/>
          </p:cNvSpPr>
          <p:nvPr/>
        </p:nvSpPr>
        <p:spPr>
          <a:xfrm>
            <a:off x="4688151" y="991850"/>
            <a:ext cx="1543050" cy="300074"/>
          </a:xfrm>
          <a:prstGeom prst="rect">
            <a:avLst/>
          </a:prstGeom>
          <a:solidFill>
            <a:srgbClr val="348EC8"/>
          </a:solidFill>
          <a:ln>
            <a:noFill/>
          </a:ln>
        </p:spPr>
        <p:txBody>
          <a:bodyPr lIns="68573" tIns="34286" rIns="68573" bIns="34286" anchor="ctr">
            <a:spAutoFit/>
          </a:bodyPr>
          <a:lstStyle>
            <a:lvl1pPr algn="l" defTabSz="457200" rtl="0" eaLnBrk="1" latinLnBrk="0" hangingPunct="1">
              <a:lnSpc>
                <a:spcPct val="85000"/>
              </a:lnSpc>
              <a:spcBef>
                <a:spcPct val="0"/>
              </a:spcBef>
              <a:buNone/>
              <a:defRPr sz="6000" b="1" kern="1200">
                <a:solidFill>
                  <a:schemeClr val="tx1"/>
                </a:solidFill>
                <a:latin typeface="+mj-lt"/>
                <a:ea typeface="+mj-ea"/>
                <a:cs typeface="+mj-cs"/>
              </a:defRPr>
            </a:lvl1pPr>
          </a:lstStyle>
          <a:p>
            <a:pPr algn="ctr" defTabSz="457189">
              <a:lnSpc>
                <a:spcPct val="100000"/>
              </a:lnSpc>
            </a:pPr>
            <a:r>
              <a:rPr lang="en-US" sz="1500" spc="150" dirty="0">
                <a:solidFill>
                  <a:schemeClr val="bg1"/>
                </a:solidFill>
                <a:latin typeface="Arial" panose="020B0604020202020204"/>
                <a:ea typeface="Avenir Black" charset="0"/>
                <a:cs typeface="Arial" panose="020B0604020202020204" pitchFamily="34" charset="0"/>
              </a:rPr>
              <a:t>Agenda</a:t>
            </a:r>
            <a:endParaRPr lang="en-US" sz="2400" spc="150" dirty="0">
              <a:solidFill>
                <a:schemeClr val="bg1"/>
              </a:solidFill>
              <a:latin typeface="Arial" panose="020B0604020202020204"/>
              <a:ea typeface="Avenir Black" charset="0"/>
              <a:cs typeface="Arial" panose="020B0604020202020204" pitchFamily="34" charset="0"/>
            </a:endParaRPr>
          </a:p>
        </p:txBody>
      </p:sp>
      <p:sp>
        <p:nvSpPr>
          <p:cNvPr id="22" name="Rectangle 21">
            <a:extLst>
              <a:ext uri="{FF2B5EF4-FFF2-40B4-BE49-F238E27FC236}">
                <a16:creationId xmlns:a16="http://schemas.microsoft.com/office/drawing/2014/main" id="{35C81F4A-5C02-48A8-9C55-42EB96C8EB9B}"/>
              </a:ext>
            </a:extLst>
          </p:cNvPr>
          <p:cNvSpPr/>
          <p:nvPr/>
        </p:nvSpPr>
        <p:spPr>
          <a:xfrm>
            <a:off x="4230189" y="4086583"/>
            <a:ext cx="497572" cy="369332"/>
          </a:xfrm>
          <a:prstGeom prst="rect">
            <a:avLst/>
          </a:prstGeom>
        </p:spPr>
        <p:txBody>
          <a:bodyPr wrap="none">
            <a:spAutoFit/>
          </a:bodyPr>
          <a:lstStyle/>
          <a:p>
            <a:r>
              <a:rPr lang="en-US" sz="1800" spc="-20" dirty="0">
                <a:solidFill>
                  <a:srgbClr val="398ECD"/>
                </a:solidFill>
                <a:cs typeface="Arial" panose="020B0604020202020204" pitchFamily="34" charset="0"/>
              </a:rPr>
              <a:t>06 </a:t>
            </a:r>
            <a:endParaRPr lang="en-US" sz="1800" dirty="0">
              <a:solidFill>
                <a:srgbClr val="398ECD"/>
              </a:solidFill>
            </a:endParaRPr>
          </a:p>
        </p:txBody>
      </p:sp>
      <p:cxnSp>
        <p:nvCxnSpPr>
          <p:cNvPr id="23" name="Straight Connector 22">
            <a:extLst>
              <a:ext uri="{FF2B5EF4-FFF2-40B4-BE49-F238E27FC236}">
                <a16:creationId xmlns:a16="http://schemas.microsoft.com/office/drawing/2014/main" id="{7FD044BA-A003-4429-9BFF-518B6EA07928}"/>
              </a:ext>
            </a:extLst>
          </p:cNvPr>
          <p:cNvCxnSpPr/>
          <p:nvPr/>
        </p:nvCxnSpPr>
        <p:spPr>
          <a:xfrm>
            <a:off x="4795454" y="4582874"/>
            <a:ext cx="4046220" cy="0"/>
          </a:xfrm>
          <a:prstGeom prst="line">
            <a:avLst/>
          </a:prstGeom>
          <a:ln>
            <a:gradFill flip="none" rotWithShape="1">
              <a:gsLst>
                <a:gs pos="0">
                  <a:schemeClr val="bg1">
                    <a:alpha val="0"/>
                  </a:schemeClr>
                </a:gs>
                <a:gs pos="24000">
                  <a:schemeClr val="bg1">
                    <a:lumMod val="8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20</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967163" y="1811808"/>
            <a:ext cx="2338269" cy="830997"/>
          </a:xfrm>
        </p:spPr>
        <p:txBody>
          <a:bodyPr>
            <a:noAutofit/>
          </a:bodyPr>
          <a:lstStyle/>
          <a:p>
            <a:r>
              <a:rPr lang="en-US" sz="4000" dirty="0"/>
              <a:t>Appendix</a:t>
            </a:r>
          </a:p>
        </p:txBody>
      </p:sp>
    </p:spTree>
    <p:extLst>
      <p:ext uri="{BB962C8B-B14F-4D97-AF65-F5344CB8AC3E}">
        <p14:creationId xmlns:p14="http://schemas.microsoft.com/office/powerpoint/2010/main" val="4096015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222" y="203439"/>
            <a:ext cx="5228914" cy="369836"/>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How did we Get here?</a:t>
            </a:r>
          </a:p>
        </p:txBody>
      </p:sp>
      <p:pic>
        <p:nvPicPr>
          <p:cNvPr id="65" name="Picture 64">
            <a:extLst>
              <a:ext uri="{FF2B5EF4-FFF2-40B4-BE49-F238E27FC236}">
                <a16:creationId xmlns:a16="http://schemas.microsoft.com/office/drawing/2014/main" id="{B553ED5A-75DB-4F9A-BCA8-4C4B69DFB2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390" t="1090" r="29202" b="1217"/>
          <a:stretch/>
        </p:blipFill>
        <p:spPr>
          <a:xfrm>
            <a:off x="4572000" y="668119"/>
            <a:ext cx="1353110" cy="2294404"/>
          </a:xfrm>
          <a:custGeom>
            <a:avLst/>
            <a:gdLst>
              <a:gd name="connsiteX0" fmla="*/ 0 w 2164976"/>
              <a:gd name="connsiteY0" fmla="*/ 0 h 3671047"/>
              <a:gd name="connsiteX1" fmla="*/ 2164976 w 2164976"/>
              <a:gd name="connsiteY1" fmla="*/ 1371600 h 3671047"/>
              <a:gd name="connsiteX2" fmla="*/ 2164976 w 2164976"/>
              <a:gd name="connsiteY2" fmla="*/ 3671047 h 3671047"/>
              <a:gd name="connsiteX3" fmla="*/ 0 w 2164976"/>
              <a:gd name="connsiteY3" fmla="*/ 2326341 h 3671047"/>
              <a:gd name="connsiteX4" fmla="*/ 0 w 2164976"/>
              <a:gd name="connsiteY4" fmla="*/ 0 h 367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976" h="3671047">
                <a:moveTo>
                  <a:pt x="0" y="0"/>
                </a:moveTo>
                <a:lnTo>
                  <a:pt x="2164976" y="1371600"/>
                </a:lnTo>
                <a:lnTo>
                  <a:pt x="2164976" y="3671047"/>
                </a:lnTo>
                <a:lnTo>
                  <a:pt x="0" y="2326341"/>
                </a:lnTo>
                <a:lnTo>
                  <a:pt x="0" y="0"/>
                </a:lnTo>
                <a:close/>
              </a:path>
            </a:pathLst>
          </a:custGeom>
        </p:spPr>
      </p:pic>
      <p:sp>
        <p:nvSpPr>
          <p:cNvPr id="66" name="Freeform 61">
            <a:extLst>
              <a:ext uri="{FF2B5EF4-FFF2-40B4-BE49-F238E27FC236}">
                <a16:creationId xmlns:a16="http://schemas.microsoft.com/office/drawing/2014/main" id="{95033829-A405-4EBE-976E-524ED89A6EF0}"/>
              </a:ext>
            </a:extLst>
          </p:cNvPr>
          <p:cNvSpPr/>
          <p:nvPr/>
        </p:nvSpPr>
        <p:spPr>
          <a:xfrm flipH="1">
            <a:off x="4572000" y="668118"/>
            <a:ext cx="1353110" cy="2294404"/>
          </a:xfrm>
          <a:custGeom>
            <a:avLst/>
            <a:gdLst>
              <a:gd name="connsiteX0" fmla="*/ 2164976 w 2164976"/>
              <a:gd name="connsiteY0" fmla="*/ 0 h 3671047"/>
              <a:gd name="connsiteX1" fmla="*/ 2164976 w 2164976"/>
              <a:gd name="connsiteY1" fmla="*/ 2326341 h 3671047"/>
              <a:gd name="connsiteX2" fmla="*/ 0 w 2164976"/>
              <a:gd name="connsiteY2" fmla="*/ 3671047 h 3671047"/>
              <a:gd name="connsiteX3" fmla="*/ 0 w 2164976"/>
              <a:gd name="connsiteY3" fmla="*/ 1371600 h 3671047"/>
              <a:gd name="connsiteX4" fmla="*/ 2164976 w 2164976"/>
              <a:gd name="connsiteY4" fmla="*/ 0 h 367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976" h="3671047">
                <a:moveTo>
                  <a:pt x="2164976" y="0"/>
                </a:moveTo>
                <a:lnTo>
                  <a:pt x="2164976" y="2326341"/>
                </a:lnTo>
                <a:lnTo>
                  <a:pt x="0" y="3671047"/>
                </a:lnTo>
                <a:lnTo>
                  <a:pt x="0" y="1371600"/>
                </a:lnTo>
                <a:lnTo>
                  <a:pt x="2164976"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p>
        </p:txBody>
      </p:sp>
      <p:pic>
        <p:nvPicPr>
          <p:cNvPr id="67" name="Picture 66">
            <a:extLst>
              <a:ext uri="{FF2B5EF4-FFF2-40B4-BE49-F238E27FC236}">
                <a16:creationId xmlns:a16="http://schemas.microsoft.com/office/drawing/2014/main" id="{4C4C4FA9-B4C8-4F23-BEDB-79EDA402E70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16379" y="668119"/>
            <a:ext cx="1353110" cy="2294404"/>
          </a:xfrm>
          <a:custGeom>
            <a:avLst/>
            <a:gdLst>
              <a:gd name="connsiteX0" fmla="*/ 2164976 w 2164976"/>
              <a:gd name="connsiteY0" fmla="*/ 0 h 3671047"/>
              <a:gd name="connsiteX1" fmla="*/ 2164976 w 2164976"/>
              <a:gd name="connsiteY1" fmla="*/ 2326341 h 3671047"/>
              <a:gd name="connsiteX2" fmla="*/ 0 w 2164976"/>
              <a:gd name="connsiteY2" fmla="*/ 3671047 h 3671047"/>
              <a:gd name="connsiteX3" fmla="*/ 0 w 2164976"/>
              <a:gd name="connsiteY3" fmla="*/ 1371600 h 3671047"/>
              <a:gd name="connsiteX4" fmla="*/ 2164976 w 2164976"/>
              <a:gd name="connsiteY4" fmla="*/ 0 h 367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976" h="3671047">
                <a:moveTo>
                  <a:pt x="2164976" y="0"/>
                </a:moveTo>
                <a:lnTo>
                  <a:pt x="2164976" y="2326341"/>
                </a:lnTo>
                <a:lnTo>
                  <a:pt x="0" y="3671047"/>
                </a:lnTo>
                <a:lnTo>
                  <a:pt x="0" y="1371600"/>
                </a:lnTo>
                <a:lnTo>
                  <a:pt x="2164976" y="0"/>
                </a:lnTo>
                <a:close/>
              </a:path>
            </a:pathLst>
          </a:custGeom>
        </p:spPr>
      </p:pic>
      <p:pic>
        <p:nvPicPr>
          <p:cNvPr id="68" name="Picture 67">
            <a:extLst>
              <a:ext uri="{FF2B5EF4-FFF2-40B4-BE49-F238E27FC236}">
                <a16:creationId xmlns:a16="http://schemas.microsoft.com/office/drawing/2014/main" id="{26506A08-0D4B-4EC6-9458-76F7985681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213426" y="2118262"/>
            <a:ext cx="2711684" cy="1674091"/>
          </a:xfrm>
          <a:custGeom>
            <a:avLst/>
            <a:gdLst>
              <a:gd name="connsiteX0" fmla="*/ 2178938 w 4338695"/>
              <a:gd name="connsiteY0" fmla="*/ 0 h 2678545"/>
              <a:gd name="connsiteX1" fmla="*/ 4338695 w 4338695"/>
              <a:gd name="connsiteY1" fmla="*/ 1353088 h 2678545"/>
              <a:gd name="connsiteX2" fmla="*/ 2151229 w 4338695"/>
              <a:gd name="connsiteY2" fmla="*/ 2678545 h 2678545"/>
              <a:gd name="connsiteX3" fmla="*/ 0 w 4338695"/>
              <a:gd name="connsiteY3" fmla="*/ 1355510 h 2678545"/>
              <a:gd name="connsiteX4" fmla="*/ 2178938 w 4338695"/>
              <a:gd name="connsiteY4" fmla="*/ 0 h 267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95" h="2678545">
                <a:moveTo>
                  <a:pt x="2178938" y="0"/>
                </a:moveTo>
                <a:lnTo>
                  <a:pt x="4338695" y="1353088"/>
                </a:lnTo>
                <a:lnTo>
                  <a:pt x="2151229" y="2678545"/>
                </a:lnTo>
                <a:lnTo>
                  <a:pt x="0" y="1355510"/>
                </a:lnTo>
                <a:lnTo>
                  <a:pt x="2178938" y="0"/>
                </a:lnTo>
                <a:close/>
              </a:path>
            </a:pathLst>
          </a:custGeom>
        </p:spPr>
      </p:pic>
      <p:sp>
        <p:nvSpPr>
          <p:cNvPr id="69" name="Freeform 60">
            <a:extLst>
              <a:ext uri="{FF2B5EF4-FFF2-40B4-BE49-F238E27FC236}">
                <a16:creationId xmlns:a16="http://schemas.microsoft.com/office/drawing/2014/main" id="{A51F2C2C-1103-4F35-8D9F-A4487BF3D4E5}"/>
              </a:ext>
            </a:extLst>
          </p:cNvPr>
          <p:cNvSpPr/>
          <p:nvPr/>
        </p:nvSpPr>
        <p:spPr>
          <a:xfrm>
            <a:off x="3216379" y="668118"/>
            <a:ext cx="1353110" cy="2294404"/>
          </a:xfrm>
          <a:custGeom>
            <a:avLst/>
            <a:gdLst>
              <a:gd name="connsiteX0" fmla="*/ 2164976 w 2164976"/>
              <a:gd name="connsiteY0" fmla="*/ 0 h 3671047"/>
              <a:gd name="connsiteX1" fmla="*/ 2164976 w 2164976"/>
              <a:gd name="connsiteY1" fmla="*/ 2326341 h 3671047"/>
              <a:gd name="connsiteX2" fmla="*/ 0 w 2164976"/>
              <a:gd name="connsiteY2" fmla="*/ 3671047 h 3671047"/>
              <a:gd name="connsiteX3" fmla="*/ 0 w 2164976"/>
              <a:gd name="connsiteY3" fmla="*/ 1371600 h 3671047"/>
              <a:gd name="connsiteX4" fmla="*/ 2164976 w 2164976"/>
              <a:gd name="connsiteY4" fmla="*/ 0 h 367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976" h="3671047">
                <a:moveTo>
                  <a:pt x="2164976" y="0"/>
                </a:moveTo>
                <a:lnTo>
                  <a:pt x="2164976" y="2326341"/>
                </a:lnTo>
                <a:lnTo>
                  <a:pt x="0" y="3671047"/>
                </a:lnTo>
                <a:lnTo>
                  <a:pt x="0" y="1371600"/>
                </a:lnTo>
                <a:lnTo>
                  <a:pt x="2164976" y="0"/>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p>
        </p:txBody>
      </p:sp>
      <p:sp>
        <p:nvSpPr>
          <p:cNvPr id="70" name="Freeform 62">
            <a:extLst>
              <a:ext uri="{FF2B5EF4-FFF2-40B4-BE49-F238E27FC236}">
                <a16:creationId xmlns:a16="http://schemas.microsoft.com/office/drawing/2014/main" id="{E1CBBE5C-0083-46D1-8A73-2943ADBDAFD6}"/>
              </a:ext>
            </a:extLst>
          </p:cNvPr>
          <p:cNvSpPr/>
          <p:nvPr/>
        </p:nvSpPr>
        <p:spPr>
          <a:xfrm>
            <a:off x="3213426" y="2118261"/>
            <a:ext cx="2711684" cy="1674091"/>
          </a:xfrm>
          <a:custGeom>
            <a:avLst/>
            <a:gdLst>
              <a:gd name="connsiteX0" fmla="*/ 2170545 w 4322618"/>
              <a:gd name="connsiteY0" fmla="*/ 0 h 2678545"/>
              <a:gd name="connsiteX1" fmla="*/ 4322618 w 4322618"/>
              <a:gd name="connsiteY1" fmla="*/ 1330036 h 2678545"/>
              <a:gd name="connsiteX2" fmla="*/ 2142836 w 4322618"/>
              <a:gd name="connsiteY2" fmla="*/ 2678545 h 2678545"/>
              <a:gd name="connsiteX3" fmla="*/ 0 w 4322618"/>
              <a:gd name="connsiteY3" fmla="*/ 1357745 h 2678545"/>
              <a:gd name="connsiteX4" fmla="*/ 2170545 w 4322618"/>
              <a:gd name="connsiteY4" fmla="*/ 0 h 2678545"/>
              <a:gd name="connsiteX0" fmla="*/ 2170545 w 4322618"/>
              <a:gd name="connsiteY0" fmla="*/ 0 h 2678545"/>
              <a:gd name="connsiteX1" fmla="*/ 4322618 w 4322618"/>
              <a:gd name="connsiteY1" fmla="*/ 1575925 h 2678545"/>
              <a:gd name="connsiteX2" fmla="*/ 2142836 w 4322618"/>
              <a:gd name="connsiteY2" fmla="*/ 2678545 h 2678545"/>
              <a:gd name="connsiteX3" fmla="*/ 0 w 4322618"/>
              <a:gd name="connsiteY3" fmla="*/ 1357745 h 2678545"/>
              <a:gd name="connsiteX4" fmla="*/ 2170545 w 4322618"/>
              <a:gd name="connsiteY4" fmla="*/ 0 h 2678545"/>
              <a:gd name="connsiteX0" fmla="*/ 2170545 w 4330302"/>
              <a:gd name="connsiteY0" fmla="*/ 0 h 2678545"/>
              <a:gd name="connsiteX1" fmla="*/ 4330302 w 4330302"/>
              <a:gd name="connsiteY1" fmla="*/ 1353088 h 2678545"/>
              <a:gd name="connsiteX2" fmla="*/ 2142836 w 4330302"/>
              <a:gd name="connsiteY2" fmla="*/ 2678545 h 2678545"/>
              <a:gd name="connsiteX3" fmla="*/ 0 w 4330302"/>
              <a:gd name="connsiteY3" fmla="*/ 1357745 h 2678545"/>
              <a:gd name="connsiteX4" fmla="*/ 2170545 w 4330302"/>
              <a:gd name="connsiteY4" fmla="*/ 0 h 2678545"/>
              <a:gd name="connsiteX0" fmla="*/ 2224333 w 4384090"/>
              <a:gd name="connsiteY0" fmla="*/ 0 h 2678545"/>
              <a:gd name="connsiteX1" fmla="*/ 4384090 w 4384090"/>
              <a:gd name="connsiteY1" fmla="*/ 1353088 h 2678545"/>
              <a:gd name="connsiteX2" fmla="*/ 2196624 w 4384090"/>
              <a:gd name="connsiteY2" fmla="*/ 2678545 h 2678545"/>
              <a:gd name="connsiteX3" fmla="*/ 0 w 4384090"/>
              <a:gd name="connsiteY3" fmla="*/ 1634370 h 2678545"/>
              <a:gd name="connsiteX4" fmla="*/ 2224333 w 4384090"/>
              <a:gd name="connsiteY4" fmla="*/ 0 h 2678545"/>
              <a:gd name="connsiteX0" fmla="*/ 2178938 w 4338695"/>
              <a:gd name="connsiteY0" fmla="*/ 0 h 2678545"/>
              <a:gd name="connsiteX1" fmla="*/ 4338695 w 4338695"/>
              <a:gd name="connsiteY1" fmla="*/ 1353088 h 2678545"/>
              <a:gd name="connsiteX2" fmla="*/ 2151229 w 4338695"/>
              <a:gd name="connsiteY2" fmla="*/ 2678545 h 2678545"/>
              <a:gd name="connsiteX3" fmla="*/ 0 w 4338695"/>
              <a:gd name="connsiteY3" fmla="*/ 1355510 h 2678545"/>
              <a:gd name="connsiteX4" fmla="*/ 2178938 w 4338695"/>
              <a:gd name="connsiteY4" fmla="*/ 0 h 267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95" h="2678545">
                <a:moveTo>
                  <a:pt x="2178938" y="0"/>
                </a:moveTo>
                <a:lnTo>
                  <a:pt x="4338695" y="1353088"/>
                </a:lnTo>
                <a:lnTo>
                  <a:pt x="2151229" y="2678545"/>
                </a:lnTo>
                <a:lnTo>
                  <a:pt x="0" y="1355510"/>
                </a:lnTo>
                <a:lnTo>
                  <a:pt x="2178938" y="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p>
        </p:txBody>
      </p:sp>
      <p:sp>
        <p:nvSpPr>
          <p:cNvPr id="72" name="Title 3">
            <a:extLst>
              <a:ext uri="{FF2B5EF4-FFF2-40B4-BE49-F238E27FC236}">
                <a16:creationId xmlns:a16="http://schemas.microsoft.com/office/drawing/2014/main" id="{236DA46A-59AF-480F-A8D2-5BD1B561A780}"/>
              </a:ext>
            </a:extLst>
          </p:cNvPr>
          <p:cNvSpPr txBox="1">
            <a:spLocks/>
          </p:cNvSpPr>
          <p:nvPr/>
        </p:nvSpPr>
        <p:spPr>
          <a:xfrm>
            <a:off x="547151" y="1353135"/>
            <a:ext cx="2589979" cy="1692840"/>
          </a:xfrm>
          <a:prstGeom prst="rect">
            <a:avLst/>
          </a:prstGeom>
          <a:noFill/>
          <a:ln>
            <a:noFill/>
          </a:ln>
        </p:spPr>
        <p:txBody>
          <a:bodyPr vert="horz" wrap="square" lIns="45789" tIns="22894" rIns="45789" bIns="22894" numCol="1" anchor="t" anchorCtr="0" compatLnSpc="1">
            <a:prstTxWarp prst="textNoShape">
              <a:avLst/>
            </a:prstTxWarp>
            <a:spAutoFit/>
          </a:bodyPr>
          <a:lstStyle>
            <a:defPPr>
              <a:defRPr lang="en-US"/>
            </a:defPPr>
            <a:lvl1pPr marL="182880" indent="-182880">
              <a:spcAft>
                <a:spcPts val="600"/>
              </a:spcAft>
              <a:buFont typeface="Arial" charset="0"/>
              <a:buChar char="•"/>
              <a:defRPr sz="1400">
                <a:ea typeface="Rockwell" charset="0"/>
                <a:cs typeface="Rockwell" charset="0"/>
              </a:defRPr>
            </a:lvl1pPr>
          </a:lstStyle>
          <a:p>
            <a:pPr defTabSz="761969"/>
            <a:r>
              <a:rPr lang="en-US" sz="1100" dirty="0">
                <a:solidFill>
                  <a:schemeClr val="tx2"/>
                </a:solidFill>
              </a:rPr>
              <a:t>Framework Technology</a:t>
            </a:r>
          </a:p>
          <a:p>
            <a:pPr defTabSz="761969"/>
            <a:r>
              <a:rPr lang="en-US" sz="1100" dirty="0">
                <a:solidFill>
                  <a:schemeClr val="tx2"/>
                </a:solidFill>
              </a:rPr>
              <a:t>Application Stability</a:t>
            </a:r>
          </a:p>
          <a:p>
            <a:pPr defTabSz="761969"/>
            <a:r>
              <a:rPr lang="en-US" sz="1100" dirty="0">
                <a:solidFill>
                  <a:schemeClr val="tx2"/>
                </a:solidFill>
              </a:rPr>
              <a:t>Regression test case availability </a:t>
            </a:r>
          </a:p>
          <a:p>
            <a:pPr defTabSz="761969"/>
            <a:r>
              <a:rPr lang="en-US" sz="1100" dirty="0">
                <a:solidFill>
                  <a:schemeClr val="tx2"/>
                </a:solidFill>
              </a:rPr>
              <a:t>Test Data Maturity</a:t>
            </a:r>
          </a:p>
          <a:p>
            <a:pPr defTabSz="761969"/>
            <a:r>
              <a:rPr lang="en-US" sz="1100" dirty="0">
                <a:solidFill>
                  <a:schemeClr val="tx2"/>
                </a:solidFill>
              </a:rPr>
              <a:t>Service Virtualization</a:t>
            </a:r>
          </a:p>
          <a:p>
            <a:pPr defTabSz="761969"/>
            <a:r>
              <a:rPr lang="en-US" sz="1100" dirty="0">
                <a:solidFill>
                  <a:schemeClr val="tx2"/>
                </a:solidFill>
              </a:rPr>
              <a:t>Domain Knowledge</a:t>
            </a:r>
          </a:p>
          <a:p>
            <a:pPr defTabSz="761969"/>
            <a:r>
              <a:rPr lang="en-US" sz="1100" dirty="0">
                <a:solidFill>
                  <a:schemeClr val="tx2"/>
                </a:solidFill>
              </a:rPr>
              <a:t>Environment Availability</a:t>
            </a:r>
          </a:p>
        </p:txBody>
      </p:sp>
      <p:sp>
        <p:nvSpPr>
          <p:cNvPr id="73" name="Title 3">
            <a:extLst>
              <a:ext uri="{FF2B5EF4-FFF2-40B4-BE49-F238E27FC236}">
                <a16:creationId xmlns:a16="http://schemas.microsoft.com/office/drawing/2014/main" id="{0B7BFF13-1378-4511-9FC8-C3B4D92854B9}"/>
              </a:ext>
            </a:extLst>
          </p:cNvPr>
          <p:cNvSpPr txBox="1">
            <a:spLocks/>
          </p:cNvSpPr>
          <p:nvPr/>
        </p:nvSpPr>
        <p:spPr>
          <a:xfrm>
            <a:off x="6204871" y="1145386"/>
            <a:ext cx="2687037" cy="2108338"/>
          </a:xfrm>
          <a:prstGeom prst="rect">
            <a:avLst/>
          </a:prstGeom>
          <a:noFill/>
          <a:ln>
            <a:noFill/>
          </a:ln>
        </p:spPr>
        <p:txBody>
          <a:bodyPr vert="horz" wrap="square" lIns="45789" tIns="22894" rIns="45789" bIns="22894" numCol="1" anchor="t" anchorCtr="0" compatLnSpc="1">
            <a:prstTxWarp prst="textNoShape">
              <a:avLst/>
            </a:prstTxWarp>
            <a:spAutoFit/>
          </a:bodyPr>
          <a:lstStyle>
            <a:defPPr>
              <a:defRPr lang="en-US"/>
            </a:defPPr>
            <a:lvl1pPr marL="182880" indent="-182880">
              <a:spcAft>
                <a:spcPts val="600"/>
              </a:spcAft>
              <a:buFont typeface="Arial" charset="0"/>
              <a:buChar char="•"/>
              <a:defRPr sz="1400">
                <a:ea typeface="Rockwell" charset="0"/>
                <a:cs typeface="Rockwell" charset="0"/>
              </a:defRPr>
            </a:lvl1pPr>
          </a:lstStyle>
          <a:p>
            <a:pPr defTabSz="761969"/>
            <a:r>
              <a:rPr lang="en-US" sz="1100" dirty="0">
                <a:solidFill>
                  <a:schemeClr val="tx2"/>
                </a:solidFill>
              </a:rPr>
              <a:t>Automation strategy/Planning</a:t>
            </a:r>
          </a:p>
          <a:p>
            <a:pPr defTabSz="761969"/>
            <a:r>
              <a:rPr lang="en-US" sz="1100" dirty="0">
                <a:solidFill>
                  <a:schemeClr val="tx2"/>
                </a:solidFill>
              </a:rPr>
              <a:t>Automation Goal/ Cadence/ Style</a:t>
            </a:r>
          </a:p>
          <a:p>
            <a:pPr defTabSz="761969"/>
            <a:r>
              <a:rPr lang="en-US" sz="1100" dirty="0">
                <a:solidFill>
                  <a:schemeClr val="tx2"/>
                </a:solidFill>
              </a:rPr>
              <a:t>Automation Design/Architecture</a:t>
            </a:r>
          </a:p>
          <a:p>
            <a:pPr defTabSz="761969"/>
            <a:r>
              <a:rPr lang="en-US" sz="1100" dirty="0">
                <a:solidFill>
                  <a:schemeClr val="tx2"/>
                </a:solidFill>
              </a:rPr>
              <a:t>Automation Execution and maintenance</a:t>
            </a:r>
          </a:p>
          <a:p>
            <a:pPr defTabSz="761969"/>
            <a:r>
              <a:rPr lang="en-US" sz="1100" dirty="0">
                <a:solidFill>
                  <a:schemeClr val="tx2"/>
                </a:solidFill>
              </a:rPr>
              <a:t>Process for Risk-Based Testing (RBT)</a:t>
            </a:r>
          </a:p>
          <a:p>
            <a:pPr defTabSz="761969"/>
            <a:r>
              <a:rPr lang="en-US" sz="1100" dirty="0">
                <a:solidFill>
                  <a:schemeClr val="tx2"/>
                </a:solidFill>
              </a:rPr>
              <a:t>Test Reporting/ Dashboard</a:t>
            </a:r>
          </a:p>
          <a:p>
            <a:pPr defTabSz="761969"/>
            <a:r>
              <a:rPr lang="en-US" sz="1100" dirty="0">
                <a:solidFill>
                  <a:schemeClr val="tx2"/>
                </a:solidFill>
              </a:rPr>
              <a:t>Automation Execution Time</a:t>
            </a:r>
          </a:p>
          <a:p>
            <a:pPr defTabSz="761969"/>
            <a:r>
              <a:rPr lang="en-US" sz="1100" dirty="0">
                <a:solidFill>
                  <a:schemeClr val="tx2"/>
                </a:solidFill>
              </a:rPr>
              <a:t>On time Script completion</a:t>
            </a:r>
          </a:p>
        </p:txBody>
      </p:sp>
      <p:sp>
        <p:nvSpPr>
          <p:cNvPr id="74" name="Title 3">
            <a:extLst>
              <a:ext uri="{FF2B5EF4-FFF2-40B4-BE49-F238E27FC236}">
                <a16:creationId xmlns:a16="http://schemas.microsoft.com/office/drawing/2014/main" id="{649FDC0A-10F8-4753-86B1-ED009B62AE44}"/>
              </a:ext>
            </a:extLst>
          </p:cNvPr>
          <p:cNvSpPr txBox="1">
            <a:spLocks/>
          </p:cNvSpPr>
          <p:nvPr/>
        </p:nvSpPr>
        <p:spPr>
          <a:xfrm>
            <a:off x="3801709" y="2885703"/>
            <a:ext cx="1535561" cy="345758"/>
          </a:xfrm>
          <a:prstGeom prst="rect">
            <a:avLst/>
          </a:prstGeom>
          <a:noFill/>
          <a:ln>
            <a:noFill/>
          </a:ln>
        </p:spPr>
        <p:txBody>
          <a:bodyPr vert="horz" wrap="square" lIns="45789" tIns="22894" rIns="45789" bIns="22894" numCol="1" anchor="t" anchorCtr="0" compatLnSpc="1">
            <a:prstTxWarp prst="textNoShape">
              <a:avLst/>
            </a:prstTxWarp>
          </a:bodyPr>
          <a:lstStyle>
            <a:defPPr>
              <a:defRPr lang="en-US"/>
            </a:defPPr>
            <a:lvl1pPr algn="ctr">
              <a:defRPr sz="2800">
                <a:solidFill>
                  <a:schemeClr val="bg1"/>
                </a:solidFill>
                <a:latin typeface="Rockwell" charset="0"/>
                <a:ea typeface="Rockwell" charset="0"/>
                <a:cs typeface="Rockwell" charset="0"/>
              </a:defRPr>
            </a:lvl1pPr>
          </a:lstStyle>
          <a:p>
            <a:pPr>
              <a:spcAft>
                <a:spcPts val="375"/>
              </a:spcAft>
            </a:pPr>
            <a:r>
              <a:rPr lang="en-US" sz="1500" dirty="0"/>
              <a:t>Automation</a:t>
            </a:r>
          </a:p>
          <a:p>
            <a:pPr>
              <a:spcAft>
                <a:spcPts val="375"/>
              </a:spcAft>
            </a:pPr>
            <a:r>
              <a:rPr lang="en-US" sz="1500" dirty="0"/>
              <a:t>Measures</a:t>
            </a:r>
          </a:p>
        </p:txBody>
      </p:sp>
      <p:sp>
        <p:nvSpPr>
          <p:cNvPr id="75" name="Title 3">
            <a:extLst>
              <a:ext uri="{FF2B5EF4-FFF2-40B4-BE49-F238E27FC236}">
                <a16:creationId xmlns:a16="http://schemas.microsoft.com/office/drawing/2014/main" id="{F1C88657-866B-46E6-AF75-934EF68112C1}"/>
              </a:ext>
            </a:extLst>
          </p:cNvPr>
          <p:cNvSpPr txBox="1">
            <a:spLocks/>
          </p:cNvSpPr>
          <p:nvPr/>
        </p:nvSpPr>
        <p:spPr>
          <a:xfrm>
            <a:off x="3205878" y="1747957"/>
            <a:ext cx="1341551" cy="345758"/>
          </a:xfrm>
          <a:prstGeom prst="rect">
            <a:avLst/>
          </a:prstGeom>
          <a:noFill/>
          <a:ln>
            <a:noFill/>
          </a:ln>
        </p:spPr>
        <p:txBody>
          <a:bodyPr vert="horz" wrap="square" lIns="45789" tIns="22894" rIns="45789" bIns="22894" numCol="1" anchor="t" anchorCtr="0" compatLnSpc="1">
            <a:prstTxWarp prst="textNoShape">
              <a:avLst/>
            </a:prstTxWarp>
          </a:bodyPr>
          <a:lstStyle>
            <a:defPPr>
              <a:defRPr lang="en-US"/>
            </a:defPPr>
            <a:lvl1pPr algn="ctr">
              <a:defRPr sz="2800">
                <a:solidFill>
                  <a:schemeClr val="bg1"/>
                </a:solidFill>
                <a:latin typeface="Rockwell" charset="0"/>
                <a:ea typeface="Rockwell" charset="0"/>
                <a:cs typeface="Rockwell" charset="0"/>
              </a:defRPr>
            </a:lvl1pPr>
          </a:lstStyle>
          <a:p>
            <a:pPr>
              <a:spcAft>
                <a:spcPts val="375"/>
              </a:spcAft>
            </a:pPr>
            <a:r>
              <a:rPr lang="en-US" sz="1500" dirty="0"/>
              <a:t>Automation</a:t>
            </a:r>
          </a:p>
          <a:p>
            <a:pPr>
              <a:spcAft>
                <a:spcPts val="375"/>
              </a:spcAft>
            </a:pPr>
            <a:r>
              <a:rPr lang="en-US" sz="1500" dirty="0"/>
              <a:t>Readiness</a:t>
            </a:r>
          </a:p>
        </p:txBody>
      </p:sp>
      <p:sp>
        <p:nvSpPr>
          <p:cNvPr id="76" name="Title 3">
            <a:extLst>
              <a:ext uri="{FF2B5EF4-FFF2-40B4-BE49-F238E27FC236}">
                <a16:creationId xmlns:a16="http://schemas.microsoft.com/office/drawing/2014/main" id="{545C641D-DCBB-457D-8B09-59924E5FDF60}"/>
              </a:ext>
            </a:extLst>
          </p:cNvPr>
          <p:cNvSpPr txBox="1">
            <a:spLocks/>
          </p:cNvSpPr>
          <p:nvPr/>
        </p:nvSpPr>
        <p:spPr>
          <a:xfrm>
            <a:off x="4560418" y="1755813"/>
            <a:ext cx="1395094" cy="345758"/>
          </a:xfrm>
          <a:prstGeom prst="rect">
            <a:avLst/>
          </a:prstGeom>
          <a:noFill/>
          <a:ln>
            <a:noFill/>
          </a:ln>
        </p:spPr>
        <p:txBody>
          <a:bodyPr vert="horz" wrap="square" lIns="45789" tIns="22894" rIns="45789" bIns="22894" numCol="1" anchor="t" anchorCtr="0" compatLnSpc="1">
            <a:prstTxWarp prst="textNoShape">
              <a:avLst/>
            </a:prstTxWarp>
          </a:bodyPr>
          <a:lstStyle>
            <a:defPPr>
              <a:defRPr lang="en-US"/>
            </a:defPPr>
            <a:lvl1pPr algn="ctr">
              <a:defRPr sz="2800">
                <a:solidFill>
                  <a:schemeClr val="bg1"/>
                </a:solidFill>
                <a:latin typeface="Rockwell" charset="0"/>
                <a:ea typeface="Rockwell" charset="0"/>
                <a:cs typeface="Rockwell" charset="0"/>
              </a:defRPr>
            </a:lvl1pPr>
          </a:lstStyle>
          <a:p>
            <a:pPr>
              <a:spcAft>
                <a:spcPts val="375"/>
              </a:spcAft>
            </a:pPr>
            <a:r>
              <a:rPr lang="en-US" sz="1500" dirty="0"/>
              <a:t>Automation</a:t>
            </a:r>
          </a:p>
          <a:p>
            <a:pPr>
              <a:spcAft>
                <a:spcPts val="375"/>
              </a:spcAft>
            </a:pPr>
            <a:r>
              <a:rPr lang="en-US" sz="1500" dirty="0"/>
              <a:t>Process</a:t>
            </a:r>
          </a:p>
        </p:txBody>
      </p:sp>
      <p:pic>
        <p:nvPicPr>
          <p:cNvPr id="77" name="Picture 76">
            <a:extLst>
              <a:ext uri="{FF2B5EF4-FFF2-40B4-BE49-F238E27FC236}">
                <a16:creationId xmlns:a16="http://schemas.microsoft.com/office/drawing/2014/main" id="{A6642BBF-B01E-4231-8FC1-C8659D1142E3}"/>
              </a:ext>
            </a:extLst>
          </p:cNvPr>
          <p:cNvPicPr>
            <a:picLocks noChangeAspect="1"/>
          </p:cNvPicPr>
          <p:nvPr/>
        </p:nvPicPr>
        <p:blipFill>
          <a:blip r:embed="rId6"/>
          <a:stretch>
            <a:fillRect/>
          </a:stretch>
        </p:blipFill>
        <p:spPr>
          <a:xfrm>
            <a:off x="3673051" y="1290746"/>
            <a:ext cx="439766" cy="439766"/>
          </a:xfrm>
          <a:prstGeom prst="rect">
            <a:avLst/>
          </a:prstGeom>
        </p:spPr>
      </p:pic>
      <p:pic>
        <p:nvPicPr>
          <p:cNvPr id="78" name="Picture 77">
            <a:extLst>
              <a:ext uri="{FF2B5EF4-FFF2-40B4-BE49-F238E27FC236}">
                <a16:creationId xmlns:a16="http://schemas.microsoft.com/office/drawing/2014/main" id="{D5657E22-A3FF-4CAB-AC80-83715B21D59A}"/>
              </a:ext>
            </a:extLst>
          </p:cNvPr>
          <p:cNvPicPr>
            <a:picLocks noChangeAspect="1"/>
          </p:cNvPicPr>
          <p:nvPr/>
        </p:nvPicPr>
        <p:blipFill>
          <a:blip r:embed="rId7"/>
          <a:stretch>
            <a:fillRect/>
          </a:stretch>
        </p:blipFill>
        <p:spPr>
          <a:xfrm>
            <a:off x="4944245" y="1311823"/>
            <a:ext cx="483742" cy="397612"/>
          </a:xfrm>
          <a:prstGeom prst="rect">
            <a:avLst/>
          </a:prstGeom>
        </p:spPr>
      </p:pic>
      <p:pic>
        <p:nvPicPr>
          <p:cNvPr id="79" name="Picture 78">
            <a:extLst>
              <a:ext uri="{FF2B5EF4-FFF2-40B4-BE49-F238E27FC236}">
                <a16:creationId xmlns:a16="http://schemas.microsoft.com/office/drawing/2014/main" id="{8098A7D2-ED51-438D-B503-A5D36F9DDFF9}"/>
              </a:ext>
            </a:extLst>
          </p:cNvPr>
          <p:cNvPicPr>
            <a:picLocks noChangeAspect="1"/>
          </p:cNvPicPr>
          <p:nvPr/>
        </p:nvPicPr>
        <p:blipFill>
          <a:blip r:embed="rId8"/>
          <a:stretch>
            <a:fillRect/>
          </a:stretch>
        </p:blipFill>
        <p:spPr>
          <a:xfrm>
            <a:off x="4418927" y="2386249"/>
            <a:ext cx="402332" cy="483743"/>
          </a:xfrm>
          <a:prstGeom prst="rect">
            <a:avLst/>
          </a:prstGeom>
        </p:spPr>
      </p:pic>
      <p:sp>
        <p:nvSpPr>
          <p:cNvPr id="21" name="TextBox 20">
            <a:extLst>
              <a:ext uri="{FF2B5EF4-FFF2-40B4-BE49-F238E27FC236}">
                <a16:creationId xmlns:a16="http://schemas.microsoft.com/office/drawing/2014/main" id="{69C10B95-E384-4205-BB5C-E63B3F54DDCA}"/>
              </a:ext>
            </a:extLst>
          </p:cNvPr>
          <p:cNvSpPr txBox="1"/>
          <p:nvPr/>
        </p:nvSpPr>
        <p:spPr>
          <a:xfrm>
            <a:off x="395007" y="3910924"/>
            <a:ext cx="2506641" cy="477054"/>
          </a:xfrm>
          <a:prstGeom prst="rect">
            <a:avLst/>
          </a:prstGeom>
          <a:noFill/>
        </p:spPr>
        <p:txBody>
          <a:bodyPr wrap="square">
            <a:spAutoFit/>
          </a:bodyPr>
          <a:lstStyle/>
          <a:p>
            <a:pPr marL="182880" indent="-182880" defTabSz="761969">
              <a:spcAft>
                <a:spcPts val="600"/>
              </a:spcAft>
              <a:buFont typeface="Arial" charset="0"/>
              <a:buChar char="•"/>
            </a:pPr>
            <a:r>
              <a:rPr lang="en-US" sz="1000" dirty="0">
                <a:solidFill>
                  <a:schemeClr val="tx2"/>
                </a:solidFill>
              </a:rPr>
              <a:t>Automation pass percentage</a:t>
            </a:r>
          </a:p>
          <a:p>
            <a:pPr marL="182880" indent="-182880" defTabSz="761969">
              <a:spcAft>
                <a:spcPts val="600"/>
              </a:spcAft>
              <a:buFont typeface="Arial" charset="0"/>
              <a:buChar char="•"/>
            </a:pPr>
            <a:r>
              <a:rPr lang="en-US" sz="1000" dirty="0">
                <a:solidFill>
                  <a:schemeClr val="tx2"/>
                </a:solidFill>
              </a:rPr>
              <a:t>Automation Script utilization %</a:t>
            </a:r>
          </a:p>
        </p:txBody>
      </p:sp>
      <p:sp>
        <p:nvSpPr>
          <p:cNvPr id="22" name="TextBox 21">
            <a:extLst>
              <a:ext uri="{FF2B5EF4-FFF2-40B4-BE49-F238E27FC236}">
                <a16:creationId xmlns:a16="http://schemas.microsoft.com/office/drawing/2014/main" id="{7F140EEB-2515-4441-8958-07C490A6F5CE}"/>
              </a:ext>
            </a:extLst>
          </p:cNvPr>
          <p:cNvSpPr txBox="1"/>
          <p:nvPr/>
        </p:nvSpPr>
        <p:spPr>
          <a:xfrm>
            <a:off x="2641595" y="3910924"/>
            <a:ext cx="1710267" cy="492443"/>
          </a:xfrm>
          <a:prstGeom prst="rect">
            <a:avLst/>
          </a:prstGeom>
          <a:noFill/>
        </p:spPr>
        <p:txBody>
          <a:bodyPr wrap="square">
            <a:spAutoFit/>
          </a:bodyPr>
          <a:lstStyle/>
          <a:p>
            <a:pPr marL="182880" indent="-182880" algn="l" defTabSz="761969">
              <a:spcAft>
                <a:spcPts val="600"/>
              </a:spcAft>
              <a:buFont typeface="Arial" charset="0"/>
              <a:buChar char="•"/>
            </a:pPr>
            <a:r>
              <a:rPr lang="en-US" sz="1000" dirty="0">
                <a:solidFill>
                  <a:schemeClr val="tx2"/>
                </a:solidFill>
                <a:latin typeface="+mn-lt"/>
              </a:rPr>
              <a:t>Maintenance effort</a:t>
            </a:r>
          </a:p>
          <a:p>
            <a:pPr marL="182880" indent="-182880" algn="l" defTabSz="761969">
              <a:spcAft>
                <a:spcPts val="600"/>
              </a:spcAft>
              <a:buFont typeface="Arial" charset="0"/>
              <a:buChar char="•"/>
            </a:pPr>
            <a:r>
              <a:rPr lang="en-US" sz="1000" dirty="0">
                <a:solidFill>
                  <a:schemeClr val="tx2"/>
                </a:solidFill>
                <a:latin typeface="+mn-lt"/>
              </a:rPr>
              <a:t>Automation Smoke %</a:t>
            </a:r>
          </a:p>
        </p:txBody>
      </p:sp>
      <p:sp>
        <p:nvSpPr>
          <p:cNvPr id="23" name="TextBox 22">
            <a:extLst>
              <a:ext uri="{FF2B5EF4-FFF2-40B4-BE49-F238E27FC236}">
                <a16:creationId xmlns:a16="http://schemas.microsoft.com/office/drawing/2014/main" id="{F818F3B9-BBA5-4FFD-A876-CEBA3A1E8479}"/>
              </a:ext>
            </a:extLst>
          </p:cNvPr>
          <p:cNvSpPr txBox="1"/>
          <p:nvPr/>
        </p:nvSpPr>
        <p:spPr>
          <a:xfrm>
            <a:off x="4386561" y="3910924"/>
            <a:ext cx="2319038" cy="477054"/>
          </a:xfrm>
          <a:prstGeom prst="rect">
            <a:avLst/>
          </a:prstGeom>
          <a:noFill/>
        </p:spPr>
        <p:txBody>
          <a:bodyPr wrap="square">
            <a:spAutoFit/>
          </a:bodyPr>
          <a:lstStyle/>
          <a:p>
            <a:pPr marL="182880" indent="-182880" algn="l" defTabSz="761969">
              <a:spcAft>
                <a:spcPts val="600"/>
              </a:spcAft>
              <a:buFont typeface="Arial" charset="0"/>
              <a:buChar char="•"/>
            </a:pPr>
            <a:r>
              <a:rPr lang="en-US" sz="1000" dirty="0">
                <a:solidFill>
                  <a:schemeClr val="tx2"/>
                </a:solidFill>
                <a:latin typeface="+mn-lt"/>
              </a:rPr>
              <a:t>Automated scripts in Pipeline</a:t>
            </a:r>
          </a:p>
          <a:p>
            <a:pPr marL="182880" indent="-182880" algn="l" defTabSz="761969">
              <a:spcAft>
                <a:spcPts val="600"/>
              </a:spcAft>
              <a:buFont typeface="Arial" charset="0"/>
              <a:buChar char="•"/>
            </a:pPr>
            <a:r>
              <a:rPr lang="en-US" sz="1000" dirty="0">
                <a:solidFill>
                  <a:schemeClr val="tx2"/>
                </a:solidFill>
                <a:latin typeface="+mn-lt"/>
              </a:rPr>
              <a:t>Regression Automation Coverage</a:t>
            </a:r>
          </a:p>
        </p:txBody>
      </p:sp>
      <p:sp>
        <p:nvSpPr>
          <p:cNvPr id="24" name="TextBox 23">
            <a:extLst>
              <a:ext uri="{FF2B5EF4-FFF2-40B4-BE49-F238E27FC236}">
                <a16:creationId xmlns:a16="http://schemas.microsoft.com/office/drawing/2014/main" id="{CCEBB2EC-378F-4E1C-9488-30D896D4AB50}"/>
              </a:ext>
            </a:extLst>
          </p:cNvPr>
          <p:cNvSpPr txBox="1"/>
          <p:nvPr/>
        </p:nvSpPr>
        <p:spPr>
          <a:xfrm>
            <a:off x="6793098" y="3910924"/>
            <a:ext cx="2099825" cy="477054"/>
          </a:xfrm>
          <a:prstGeom prst="rect">
            <a:avLst/>
          </a:prstGeom>
          <a:noFill/>
        </p:spPr>
        <p:txBody>
          <a:bodyPr wrap="square">
            <a:spAutoFit/>
          </a:bodyPr>
          <a:lstStyle/>
          <a:p>
            <a:pPr marL="182880" indent="-182880" algn="l" defTabSz="761969">
              <a:spcAft>
                <a:spcPts val="600"/>
              </a:spcAft>
              <a:buFont typeface="Arial" charset="0"/>
              <a:buChar char="•"/>
            </a:pPr>
            <a:r>
              <a:rPr lang="en-US" sz="1000" dirty="0">
                <a:solidFill>
                  <a:schemeClr val="tx2"/>
                </a:solidFill>
                <a:latin typeface="+mn-lt"/>
              </a:rPr>
              <a:t>Insprint Automation Coverage</a:t>
            </a:r>
          </a:p>
          <a:p>
            <a:pPr marL="182880" indent="-182880" algn="l" defTabSz="761969">
              <a:spcAft>
                <a:spcPts val="600"/>
              </a:spcAft>
              <a:buFont typeface="Arial" charset="0"/>
              <a:buChar char="•"/>
            </a:pPr>
            <a:r>
              <a:rPr lang="en-US" sz="1000" dirty="0">
                <a:solidFill>
                  <a:schemeClr val="tx2"/>
                </a:solidFill>
                <a:latin typeface="+mn-lt"/>
              </a:rPr>
              <a:t>No of Production Defects</a:t>
            </a:r>
          </a:p>
        </p:txBody>
      </p:sp>
      <p:pic>
        <p:nvPicPr>
          <p:cNvPr id="4" name="Picture 3">
            <a:hlinkClick r:id="rId9" action="ppaction://hlinksldjump"/>
            <a:extLst>
              <a:ext uri="{FF2B5EF4-FFF2-40B4-BE49-F238E27FC236}">
                <a16:creationId xmlns:a16="http://schemas.microsoft.com/office/drawing/2014/main" id="{CEBCD0A6-3395-46D0-AB79-C73E306F3A45}"/>
              </a:ext>
            </a:extLst>
          </p:cNvPr>
          <p:cNvPicPr>
            <a:picLocks noChangeAspect="1"/>
          </p:cNvPicPr>
          <p:nvPr/>
        </p:nvPicPr>
        <p:blipFill>
          <a:blip r:embed="rId10"/>
          <a:stretch>
            <a:fillRect/>
          </a:stretch>
        </p:blipFill>
        <p:spPr>
          <a:xfrm>
            <a:off x="6995592" y="210794"/>
            <a:ext cx="1694835" cy="554784"/>
          </a:xfrm>
          <a:prstGeom prst="rect">
            <a:avLst/>
          </a:prstGeom>
        </p:spPr>
      </p:pic>
    </p:spTree>
    <p:extLst>
      <p:ext uri="{BB962C8B-B14F-4D97-AF65-F5344CB8AC3E}">
        <p14:creationId xmlns:p14="http://schemas.microsoft.com/office/powerpoint/2010/main" val="552707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CAF673-0988-4580-882A-85B3D511BE4A}"/>
              </a:ext>
            </a:extLst>
          </p:cNvPr>
          <p:cNvSpPr>
            <a:spLocks noGrp="1"/>
          </p:cNvSpPr>
          <p:nvPr>
            <p:ph type="title"/>
          </p:nvPr>
        </p:nvSpPr>
        <p:spPr>
          <a:xfrm>
            <a:off x="322222" y="203439"/>
            <a:ext cx="8569686" cy="369836"/>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Automation Maturity Appraisal Questionnaire</a:t>
            </a:r>
          </a:p>
        </p:txBody>
      </p:sp>
      <p:graphicFrame>
        <p:nvGraphicFramePr>
          <p:cNvPr id="8" name="Table 7">
            <a:extLst>
              <a:ext uri="{FF2B5EF4-FFF2-40B4-BE49-F238E27FC236}">
                <a16:creationId xmlns:a16="http://schemas.microsoft.com/office/drawing/2014/main" id="{06D902AC-DCD7-457E-B0D8-1808FB918AFB}"/>
              </a:ext>
            </a:extLst>
          </p:cNvPr>
          <p:cNvGraphicFramePr>
            <a:graphicFrameLocks noGrp="1"/>
          </p:cNvGraphicFramePr>
          <p:nvPr>
            <p:extLst>
              <p:ext uri="{D42A27DB-BD31-4B8C-83A1-F6EECF244321}">
                <p14:modId xmlns:p14="http://schemas.microsoft.com/office/powerpoint/2010/main" val="103180882"/>
              </p:ext>
            </p:extLst>
          </p:nvPr>
        </p:nvGraphicFramePr>
        <p:xfrm>
          <a:off x="336947" y="503865"/>
          <a:ext cx="8569685" cy="3955713"/>
        </p:xfrm>
        <a:graphic>
          <a:graphicData uri="http://schemas.openxmlformats.org/drawingml/2006/table">
            <a:tbl>
              <a:tblPr/>
              <a:tblGrid>
                <a:gridCol w="764744">
                  <a:extLst>
                    <a:ext uri="{9D8B030D-6E8A-4147-A177-3AD203B41FA5}">
                      <a16:colId xmlns:a16="http://schemas.microsoft.com/office/drawing/2014/main" val="3877108020"/>
                    </a:ext>
                  </a:extLst>
                </a:gridCol>
                <a:gridCol w="1552497">
                  <a:extLst>
                    <a:ext uri="{9D8B030D-6E8A-4147-A177-3AD203B41FA5}">
                      <a16:colId xmlns:a16="http://schemas.microsoft.com/office/drawing/2014/main" val="805952510"/>
                    </a:ext>
                  </a:extLst>
                </a:gridCol>
                <a:gridCol w="817295">
                  <a:extLst>
                    <a:ext uri="{9D8B030D-6E8A-4147-A177-3AD203B41FA5}">
                      <a16:colId xmlns:a16="http://schemas.microsoft.com/office/drawing/2014/main" val="2680646632"/>
                    </a:ext>
                  </a:extLst>
                </a:gridCol>
                <a:gridCol w="681465">
                  <a:extLst>
                    <a:ext uri="{9D8B030D-6E8A-4147-A177-3AD203B41FA5}">
                      <a16:colId xmlns:a16="http://schemas.microsoft.com/office/drawing/2014/main" val="4082197493"/>
                    </a:ext>
                  </a:extLst>
                </a:gridCol>
                <a:gridCol w="889681">
                  <a:extLst>
                    <a:ext uri="{9D8B030D-6E8A-4147-A177-3AD203B41FA5}">
                      <a16:colId xmlns:a16="http://schemas.microsoft.com/office/drawing/2014/main" val="984726616"/>
                    </a:ext>
                  </a:extLst>
                </a:gridCol>
                <a:gridCol w="3864003">
                  <a:extLst>
                    <a:ext uri="{9D8B030D-6E8A-4147-A177-3AD203B41FA5}">
                      <a16:colId xmlns:a16="http://schemas.microsoft.com/office/drawing/2014/main" val="3016659290"/>
                    </a:ext>
                  </a:extLst>
                </a:gridCol>
              </a:tblGrid>
              <a:tr h="181974">
                <a:tc>
                  <a:txBody>
                    <a:bodyPr/>
                    <a:lstStyle/>
                    <a:p>
                      <a:pPr algn="ctr" fontAlgn="ctr"/>
                      <a:r>
                        <a:rPr lang="en-US" sz="600" b="1" i="0" u="none" strike="noStrike" dirty="0">
                          <a:solidFill>
                            <a:srgbClr val="FFFFFF"/>
                          </a:solidFill>
                          <a:effectLst/>
                          <a:latin typeface="Calibri" panose="020F0502020204030204" pitchFamily="34" charset="0"/>
                        </a:rPr>
                        <a:t>Category</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ctr"/>
                      <a:r>
                        <a:rPr lang="en-US" sz="600" b="1" i="0" u="none" strike="noStrike" dirty="0">
                          <a:solidFill>
                            <a:srgbClr val="FFFFFF"/>
                          </a:solidFill>
                          <a:effectLst/>
                          <a:latin typeface="Calibri" panose="020F0502020204030204" pitchFamily="34" charset="0"/>
                        </a:rPr>
                        <a:t>Parameters</a:t>
                      </a:r>
                    </a:p>
                  </a:txBody>
                  <a:tcPr marL="2439" marR="2439" marT="243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ctr"/>
                      <a:r>
                        <a:rPr lang="en-US" sz="600" b="1" i="0" u="none" strike="noStrike" dirty="0">
                          <a:solidFill>
                            <a:srgbClr val="FFFFFF"/>
                          </a:solidFill>
                          <a:effectLst/>
                          <a:latin typeface="Calibri" panose="020F0502020204030204" pitchFamily="34" charset="0"/>
                        </a:rPr>
                        <a:t>UOM</a:t>
                      </a:r>
                    </a:p>
                  </a:txBody>
                  <a:tcPr marL="2439" marR="2439" marT="243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ctr"/>
                      <a:r>
                        <a:rPr lang="en-US" sz="600" b="1" i="0" u="none" strike="noStrike" dirty="0">
                          <a:solidFill>
                            <a:srgbClr val="FFFFFF"/>
                          </a:solidFill>
                          <a:effectLst/>
                          <a:latin typeface="Calibri" panose="020F0502020204030204" pitchFamily="34" charset="0"/>
                        </a:rPr>
                        <a:t>Current State </a:t>
                      </a:r>
                      <a:br>
                        <a:rPr lang="en-US" sz="600" b="1" i="0" u="none" strike="noStrike" dirty="0">
                          <a:solidFill>
                            <a:srgbClr val="FFFFFF"/>
                          </a:solidFill>
                          <a:effectLst/>
                          <a:latin typeface="Calibri" panose="020F0502020204030204" pitchFamily="34" charset="0"/>
                        </a:rPr>
                      </a:br>
                      <a:r>
                        <a:rPr lang="en-US" sz="600" b="1" i="0" u="none" strike="noStrike" dirty="0">
                          <a:solidFill>
                            <a:srgbClr val="FFFFFF"/>
                          </a:solidFill>
                          <a:effectLst/>
                          <a:latin typeface="Calibri" panose="020F0502020204030204" pitchFamily="34" charset="0"/>
                        </a:rPr>
                        <a:t>   Rating</a:t>
                      </a:r>
                    </a:p>
                  </a:txBody>
                  <a:tcPr marL="2439" marR="2439" marT="243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ctr"/>
                      <a:r>
                        <a:rPr lang="en-US" sz="600" b="1" i="0" u="none" strike="noStrike" dirty="0">
                          <a:solidFill>
                            <a:srgbClr val="FFFFFF"/>
                          </a:solidFill>
                          <a:effectLst/>
                          <a:latin typeface="Calibri" panose="020F0502020204030204" pitchFamily="34" charset="0"/>
                        </a:rPr>
                        <a:t>Observation</a:t>
                      </a:r>
                    </a:p>
                  </a:txBody>
                  <a:tcPr marL="2439" marR="2439" marT="243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ctr"/>
                      <a:r>
                        <a:rPr lang="en-US" sz="600" b="1" i="0" u="none" strike="noStrike" dirty="0">
                          <a:solidFill>
                            <a:srgbClr val="FFFFFF"/>
                          </a:solidFill>
                          <a:effectLst/>
                          <a:latin typeface="Calibri" panose="020F0502020204030204" pitchFamily="34" charset="0"/>
                        </a:rPr>
                        <a:t>Formulae/ Description</a:t>
                      </a:r>
                      <a:endParaRPr lang="en-US" sz="700" b="1" i="0" u="none" strike="noStrike" dirty="0">
                        <a:solidFill>
                          <a:srgbClr val="FFFFFF"/>
                        </a:solidFill>
                        <a:effectLst/>
                        <a:latin typeface="Calibri" panose="020F0502020204030204" pitchFamily="34" charset="0"/>
                      </a:endParaRPr>
                    </a:p>
                  </a:txBody>
                  <a:tcPr marL="2439" marR="2439" marT="2439" marB="0" anchor="ctr">
                    <a:lnL w="12700" cap="flat" cmpd="sng" algn="ctr">
                      <a:solidFill>
                        <a:schemeClr val="bg1"/>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613804911"/>
                  </a:ext>
                </a:extLst>
              </a:tr>
              <a:tr h="92184">
                <a:tc gridSpan="6">
                  <a:txBody>
                    <a:bodyPr/>
                    <a:lstStyle/>
                    <a:p>
                      <a:pPr algn="ctr" fontAlgn="ctr"/>
                      <a:r>
                        <a:rPr lang="en-US" sz="600" b="1" i="0" u="none" strike="noStrike" dirty="0">
                          <a:solidFill>
                            <a:srgbClr val="FFFFFF"/>
                          </a:solidFill>
                          <a:effectLst/>
                          <a:latin typeface="Calibri" panose="020F0502020204030204" pitchFamily="34" charset="0"/>
                        </a:rPr>
                        <a:t>Automation Pre-requisites/dependencies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en-US"/>
                    </a:p>
                  </a:txBody>
                  <a:tcPr/>
                </a:tc>
                <a:tc hMerge="1">
                  <a:txBody>
                    <a:bodyPr/>
                    <a:lstStyle/>
                    <a:p>
                      <a:endParaRPr lang="en-US"/>
                    </a:p>
                  </a:txBody>
                  <a:tcPr>
                    <a:lnL w="12700" cmpd="sng">
                      <a:noFill/>
                      <a:prstDash val="solid"/>
                    </a:lnL>
                    <a:lnT w="6350" cap="flat" cmpd="sng" algn="ctr">
                      <a:solidFill>
                        <a:srgbClr val="0070C0"/>
                      </a:solidFill>
                      <a:prstDash val="solid"/>
                      <a:round/>
                      <a:headEnd type="none" w="med" len="med"/>
                      <a:tailEnd type="none" w="med" len="med"/>
                    </a:lnT>
                  </a:tcPr>
                </a:tc>
                <a:tc hMerge="1">
                  <a:txBody>
                    <a:bodyPr/>
                    <a:lstStyle/>
                    <a:p>
                      <a:endParaRPr lang="en-US"/>
                    </a:p>
                  </a:txBody>
                  <a:tcPr>
                    <a:lnL w="12700" cmpd="sng">
                      <a:noFill/>
                      <a:prstDash val="solid"/>
                    </a:lnL>
                    <a:lnT w="6350" cap="flat" cmpd="sng" algn="ctr">
                      <a:solidFill>
                        <a:srgbClr val="0070C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04031"/>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Application Stability</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Less outages in the application due to build deployments/ upgrades/ service outages/ Integration issues for the Testing window</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0766957"/>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Regression test case availability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00" b="0" i="0" u="none" strike="noStrike" dirty="0">
                          <a:solidFill>
                            <a:srgbClr val="000000"/>
                          </a:solidFill>
                          <a:effectLst/>
                          <a:latin typeface="Calibri" panose="020F0502020204030204" pitchFamily="34" charset="0"/>
                        </a:rPr>
                        <a:t>%</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Maturity of regression test cases and its effectiveness in providing application coverage</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8167502"/>
                  </a:ext>
                </a:extLst>
              </a:tr>
              <a:tr h="185814">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Test Data Availability</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Test Data dependencies ahs been managed well and no impact to delivery due to Data dependencies</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2. Automated Test Data creation in place to reduce manual efforts</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3. Test Data Strategy is in place and at matured level </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4446068"/>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Service Virtualization</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Dependencies on Interfaces has been managed via Virtualizing the service or any alternate methods</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2. No impact in Test Design/Testing Delivery due to lack of Interface availability</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8155305"/>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Domain Knowledge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Domain centric Knowledge is available with the Teams to understand requirements/ Design/ Execute the Tests </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2. Sufficient knowledge is available to perform Root Cause Analysis of the defects and Trace back to requirements </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259251"/>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Environment Availability</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Dedicated Environment / Time boxed window is available for Testing team to certify a build</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2. Environment is tuned to handle the 10 to 15% of Production load to ensure the rendering and functionality hss been tested as per end user requirements</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9575761"/>
                  </a:ext>
                </a:extLst>
              </a:tr>
              <a:tr h="128127">
                <a:tc>
                  <a:txBody>
                    <a:bodyPr/>
                    <a:lstStyle/>
                    <a:p>
                      <a:pPr algn="l"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l"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ctr"/>
                      <a:r>
                        <a:rPr lang="en-US" sz="400" b="0" i="0" u="none" strike="noStrike" dirty="0">
                          <a:solidFill>
                            <a:srgbClr val="000000"/>
                          </a:solidFill>
                          <a:effectLst/>
                          <a:latin typeface="Calibri" panose="020F0502020204030204" pitchFamily="34" charset="0"/>
                        </a:rPr>
                        <a:t> </a:t>
                      </a:r>
                      <a:endParaRPr lang="en-US" sz="4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ctr" fontAlgn="ctr"/>
                      <a:endParaRPr lang="en-US" sz="400" b="0" i="0" u="none" strike="noStrike" dirty="0">
                        <a:solidFill>
                          <a:srgbClr val="000000"/>
                        </a:solidFill>
                        <a:effectLst/>
                        <a:latin typeface="Calibri" panose="020F0502020204030204" pitchFamily="34" charset="0"/>
                      </a:endParaRP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l"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l" fontAlgn="ctr"/>
                      <a:r>
                        <a:rPr lang="en-US" sz="400" b="0" i="0" u="none" strike="noStrike" dirty="0">
                          <a:solidFill>
                            <a:srgbClr val="000000"/>
                          </a:solidFill>
                          <a:effectLst/>
                          <a:latin typeface="+mn-lt"/>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extLst>
                  <a:ext uri="{0D108BD9-81ED-4DB2-BD59-A6C34878D82A}">
                    <a16:rowId xmlns:a16="http://schemas.microsoft.com/office/drawing/2014/main" val="3627608012"/>
                  </a:ext>
                </a:extLst>
              </a:tr>
              <a:tr h="128127">
                <a:tc gridSpan="6">
                  <a:txBody>
                    <a:bodyPr/>
                    <a:lstStyle/>
                    <a:p>
                      <a:pPr algn="ctr" fontAlgn="ctr"/>
                      <a:r>
                        <a:rPr lang="en-US" sz="400" b="1" i="0" u="none" strike="noStrike" dirty="0">
                          <a:solidFill>
                            <a:srgbClr val="FFFFFF"/>
                          </a:solidFill>
                          <a:effectLst/>
                          <a:latin typeface="+mn-lt"/>
                        </a:rPr>
                        <a:t>Test Automation Process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en-US"/>
                    </a:p>
                  </a:txBody>
                  <a:tcPr/>
                </a:tc>
                <a:tc hMerge="1">
                  <a:txBody>
                    <a:bodyPr/>
                    <a:lstStyle/>
                    <a:p>
                      <a:endParaRPr lang="en-US"/>
                    </a:p>
                  </a:txBody>
                  <a:tcPr>
                    <a:lnL w="12700" cmpd="sng">
                      <a:noFill/>
                      <a:prstDash val="solid"/>
                    </a:lnL>
                    <a:lnT w="6350" cap="flat" cmpd="sng" algn="ctr">
                      <a:solidFill>
                        <a:srgbClr val="0070C0"/>
                      </a:solidFill>
                      <a:prstDash val="solid"/>
                      <a:round/>
                      <a:headEnd type="none" w="med" len="med"/>
                      <a:tailEnd type="none" w="med" len="med"/>
                    </a:lnT>
                  </a:tcPr>
                </a:tc>
                <a:tc hMerge="1">
                  <a:txBody>
                    <a:bodyPr/>
                    <a:lstStyle/>
                    <a:p>
                      <a:endParaRPr lang="en-US"/>
                    </a:p>
                  </a:txBody>
                  <a:tcPr>
                    <a:lnL w="12700" cmpd="sng">
                      <a:noFill/>
                      <a:prstDash val="solid"/>
                    </a:lnL>
                    <a:lnT w="6350" cap="flat" cmpd="sng" algn="ctr">
                      <a:solidFill>
                        <a:srgbClr val="0070C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7346560"/>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Automation Goal/ Cadence/ Style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Test Automation Goals/ Cadence/ Guidelines are to be well documented and updated on a periodic basis</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0272200"/>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Automation strategy/Planning</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Test Automation Strategy has to be in place and needs to be revisited periodically for any improvements </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2. Test Automation Plan for design should in place and should have approved methods to achieve the optimum efficiency of design and maintenance</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7014502"/>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Automation Design/Architecture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Test Automation Solution in terms of Architecture or Sequence diagrams has to be available and should have been reviewed periodically</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8891447"/>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Automation Execution and maintenance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Test Automation Plan for execution should in place and should have approved methods to achieve the optimum efficiency of design with reusable components</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2. Periodic Maintenance of the scripts should be in place and % of stale scripts should be less</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7243961"/>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Process for Risk-Based Testing (RBT)</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Proven methods of Risk Based Test Design &amp; Selection for Execution should be in Practice like Hexawise</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2. Established process should be followed and any alternate approach to be in place with Approval from test Architects for pursual</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8906669"/>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Test Reporting/ Dashboard</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Centralized Reporting for Regression Test Execution across releases should be made available as Dashboards using approved tools like Splunk</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782501"/>
                  </a:ext>
                </a:extLst>
              </a:tr>
              <a:tr h="185814">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Automation Execution Time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Regression Execution time should be optimized for optimum coverage in a script and easy maintenance</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2. Implementation of CI/CD Pipelines leveraging Jenkins or Concourse or by Leveraging Technology like containerization to achieve optimization Regression Execution Time</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6527906"/>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On time Script completion</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1. Skilled resources to deliver the scripts as per planned timelines/ schedule</a:t>
                      </a:r>
                      <a:br>
                        <a:rPr lang="en-US" sz="400" b="0" i="0" u="none" strike="noStrike" dirty="0">
                          <a:solidFill>
                            <a:srgbClr val="000000"/>
                          </a:solidFill>
                          <a:effectLst/>
                          <a:latin typeface="+mn-lt"/>
                        </a:rPr>
                      </a:br>
                      <a:r>
                        <a:rPr lang="en-US" sz="400" b="0" i="0" u="none" strike="noStrike" dirty="0">
                          <a:solidFill>
                            <a:srgbClr val="000000"/>
                          </a:solidFill>
                          <a:effectLst/>
                          <a:latin typeface="+mn-lt"/>
                        </a:rPr>
                        <a:t>2. Plan in place to manage the backlog due to any sort of constraints and execute the plan to achieve the goal of Test Automation in term of coverage</a:t>
                      </a:r>
                    </a:p>
                  </a:txBody>
                  <a:tcPr marL="6350" marR="6350" marT="635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3288767"/>
                  </a:ext>
                </a:extLst>
              </a:tr>
              <a:tr h="128127">
                <a:tc>
                  <a:txBody>
                    <a:bodyPr/>
                    <a:lstStyle/>
                    <a:p>
                      <a:pPr algn="l"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l"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ctr"/>
                      <a:r>
                        <a:rPr lang="en-US" sz="400" b="0" i="0" u="none" strike="noStrike" dirty="0">
                          <a:solidFill>
                            <a:srgbClr val="000000"/>
                          </a:solidFill>
                          <a:effectLst/>
                          <a:latin typeface="Calibri" panose="020F0502020204030204" pitchFamily="34" charset="0"/>
                        </a:rPr>
                        <a:t> </a:t>
                      </a:r>
                      <a:endParaRPr lang="en-US" sz="4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ctr" fontAlgn="ctr"/>
                      <a:endParaRPr lang="en-US" sz="400" b="0" i="0" u="none" strike="noStrike" dirty="0">
                        <a:solidFill>
                          <a:srgbClr val="000000"/>
                        </a:solidFill>
                        <a:effectLst/>
                        <a:latin typeface="Calibri" panose="020F0502020204030204" pitchFamily="34" charset="0"/>
                      </a:endParaRP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l"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l" fontAlgn="ctr"/>
                      <a:r>
                        <a:rPr lang="en-US" sz="400" b="0" i="0" u="none" strike="noStrike" dirty="0">
                          <a:solidFill>
                            <a:srgbClr val="000000"/>
                          </a:solidFill>
                          <a:effectLst/>
                          <a:latin typeface="+mn-lt"/>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extLst>
                  <a:ext uri="{0D108BD9-81ED-4DB2-BD59-A6C34878D82A}">
                    <a16:rowId xmlns:a16="http://schemas.microsoft.com/office/drawing/2014/main" val="3361940431"/>
                  </a:ext>
                </a:extLst>
              </a:tr>
              <a:tr h="128127">
                <a:tc gridSpan="6">
                  <a:txBody>
                    <a:bodyPr/>
                    <a:lstStyle/>
                    <a:p>
                      <a:pPr algn="ctr" fontAlgn="ctr"/>
                      <a:r>
                        <a:rPr lang="en-US" sz="400" b="1" i="0" u="none" strike="noStrike" dirty="0">
                          <a:solidFill>
                            <a:srgbClr val="FFFFFF"/>
                          </a:solidFill>
                          <a:effectLst/>
                          <a:latin typeface="+mn-lt"/>
                        </a:rPr>
                        <a:t>Test Automation Productivity</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en-US"/>
                    </a:p>
                  </a:txBody>
                  <a:tcPr/>
                </a:tc>
                <a:tc hMerge="1">
                  <a:txBody>
                    <a:bodyPr/>
                    <a:lstStyle/>
                    <a:p>
                      <a:endParaRPr lang="en-US"/>
                    </a:p>
                  </a:txBody>
                  <a:tcPr>
                    <a:lnL w="12700" cmpd="sng">
                      <a:noFill/>
                      <a:prstDash val="solid"/>
                    </a:lnL>
                    <a:lnT w="6350" cap="flat" cmpd="sng" algn="ctr">
                      <a:solidFill>
                        <a:srgbClr val="0070C0"/>
                      </a:solidFill>
                      <a:prstDash val="solid"/>
                      <a:round/>
                      <a:headEnd type="none" w="med" len="med"/>
                      <a:tailEnd type="none" w="med" len="med"/>
                    </a:lnT>
                  </a:tcPr>
                </a:tc>
                <a:tc hMerge="1">
                  <a:txBody>
                    <a:bodyPr/>
                    <a:lstStyle/>
                    <a:p>
                      <a:endParaRPr lang="en-US"/>
                    </a:p>
                  </a:txBody>
                  <a:tcPr>
                    <a:lnL w="12700" cmpd="sng">
                      <a:noFill/>
                      <a:prstDash val="solid"/>
                    </a:lnL>
                    <a:lnT w="6350" cap="flat" cmpd="sng" algn="ctr">
                      <a:solidFill>
                        <a:srgbClr val="0070C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1160020"/>
                  </a:ext>
                </a:extLst>
              </a:tr>
              <a:tr h="128127">
                <a:tc>
                  <a:txBody>
                    <a:bodyPr/>
                    <a:lstStyle/>
                    <a:p>
                      <a:pPr algn="l" fontAlgn="ctr"/>
                      <a:r>
                        <a:rPr lang="en-US" sz="600" b="0" i="0" u="none" strike="noStrike" dirty="0">
                          <a:solidFill>
                            <a:srgbClr val="000000"/>
                          </a:solidFill>
                          <a:effectLst/>
                          <a:latin typeface="Calibri" panose="020F0502020204030204" pitchFamily="34" charset="0"/>
                        </a:rPr>
                        <a:t>Efficiency</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Automation pass percentage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1" i="0" u="none" strike="noStrike" dirty="0">
                          <a:solidFill>
                            <a:srgbClr val="000000"/>
                          </a:solidFill>
                          <a:effectLst/>
                          <a:latin typeface="+mn-lt"/>
                        </a:rPr>
                        <a:t>Automation Pass Percentage</a:t>
                      </a:r>
                      <a:r>
                        <a:rPr lang="en-US" sz="400" b="0" i="0" u="none" strike="noStrike" dirty="0">
                          <a:solidFill>
                            <a:srgbClr val="000000"/>
                          </a:solidFill>
                          <a:effectLst/>
                          <a:latin typeface="+mn-lt"/>
                        </a:rPr>
                        <a:t>=Total number of scripts executed successfully/Total number of scripts executed in release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042493"/>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Automation Script utilization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1" i="0" u="none" strike="noStrike" dirty="0">
                          <a:solidFill>
                            <a:srgbClr val="000000"/>
                          </a:solidFill>
                          <a:effectLst/>
                          <a:latin typeface="+mn-lt"/>
                        </a:rPr>
                        <a:t>Automation Script Utilization </a:t>
                      </a:r>
                      <a:r>
                        <a:rPr lang="en-US" sz="400" b="0" i="0" u="none" strike="noStrike" dirty="0">
                          <a:solidFill>
                            <a:srgbClr val="000000"/>
                          </a:solidFill>
                          <a:effectLst/>
                          <a:latin typeface="+mn-lt"/>
                        </a:rPr>
                        <a:t>= (No of scripts executed in a release* no of times scripts executed in a release * no of releases)/(Total number of scripts developed*No of times scripts expected to execute*no of releases)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7603060"/>
                  </a:ext>
                </a:extLst>
              </a:tr>
              <a:tr h="128127">
                <a:tc>
                  <a:txBody>
                    <a:bodyPr/>
                    <a:lstStyle/>
                    <a:p>
                      <a:pPr algn="l" fontAlgn="ctr"/>
                      <a:r>
                        <a:rPr lang="en-US" sz="600" b="0" i="0" u="none" strike="noStrike" dirty="0">
                          <a:solidFill>
                            <a:srgbClr val="000000"/>
                          </a:solidFill>
                          <a:effectLst/>
                          <a:latin typeface="Calibri" panose="020F0502020204030204" pitchFamily="34" charset="0"/>
                        </a:rPr>
                        <a:t>Efficiency</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Maintenance effort</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1" i="0" u="none" strike="noStrike" dirty="0">
                          <a:solidFill>
                            <a:srgbClr val="000000"/>
                          </a:solidFill>
                          <a:effectLst/>
                          <a:latin typeface="+mn-lt"/>
                        </a:rPr>
                        <a:t>Maintenance Efforts</a:t>
                      </a:r>
                      <a:r>
                        <a:rPr lang="en-US" sz="400" b="0" i="0" u="none" strike="noStrike" dirty="0">
                          <a:solidFill>
                            <a:srgbClr val="000000"/>
                          </a:solidFill>
                          <a:effectLst/>
                          <a:latin typeface="+mn-lt"/>
                        </a:rPr>
                        <a:t>=(Original Efforts+-Efforts required for new changes)/Original effort</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7932710"/>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Automation Smoke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1" i="0" u="none" strike="noStrike" dirty="0">
                          <a:solidFill>
                            <a:srgbClr val="000000"/>
                          </a:solidFill>
                          <a:effectLst/>
                          <a:latin typeface="+mn-lt"/>
                        </a:rPr>
                        <a:t>Automation Smoke % </a:t>
                      </a:r>
                      <a:r>
                        <a:rPr lang="en-US" sz="400" b="0" i="0" u="none" strike="noStrike" dirty="0">
                          <a:solidFill>
                            <a:srgbClr val="000000"/>
                          </a:solidFill>
                          <a:effectLst/>
                          <a:latin typeface="+mn-lt"/>
                        </a:rPr>
                        <a:t>=(Number of smoke test cases automated/Total number of smoke test cases)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44042897"/>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Automated scripts in Pipeline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1" i="0" u="none" strike="noStrike" dirty="0">
                          <a:solidFill>
                            <a:srgbClr val="000000"/>
                          </a:solidFill>
                          <a:effectLst/>
                          <a:latin typeface="+mn-lt"/>
                        </a:rPr>
                        <a:t>Automated scripts in pipeline % </a:t>
                      </a:r>
                      <a:r>
                        <a:rPr lang="en-US" sz="400" b="0" i="0" u="none" strike="noStrike" dirty="0">
                          <a:solidFill>
                            <a:srgbClr val="000000"/>
                          </a:solidFill>
                          <a:effectLst/>
                          <a:latin typeface="+mn-lt"/>
                        </a:rPr>
                        <a:t>=(Number of scripts in pipeline/Total number of scripts)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2735642"/>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Regression Automation Coverage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1" i="0" u="none" strike="noStrike" dirty="0">
                          <a:solidFill>
                            <a:srgbClr val="000000"/>
                          </a:solidFill>
                          <a:effectLst/>
                          <a:latin typeface="+mn-lt"/>
                        </a:rPr>
                        <a:t>Regression Automation Coverage</a:t>
                      </a:r>
                      <a:r>
                        <a:rPr lang="en-US" sz="400" b="0" i="0" u="none" strike="noStrike" dirty="0">
                          <a:solidFill>
                            <a:srgbClr val="000000"/>
                          </a:solidFill>
                          <a:effectLst/>
                          <a:latin typeface="+mn-lt"/>
                        </a:rPr>
                        <a:t>=(Number of regression test cases automated/Total number of regression test cases)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1506827"/>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Insprint Automation Coverage</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1" i="0" u="none" strike="noStrike" dirty="0">
                          <a:solidFill>
                            <a:srgbClr val="000000"/>
                          </a:solidFill>
                          <a:effectLst/>
                          <a:latin typeface="+mn-lt"/>
                        </a:rPr>
                        <a:t>Insprint Automation Coverage</a:t>
                      </a:r>
                      <a:r>
                        <a:rPr lang="en-US" sz="400" b="0" i="0" u="none" strike="noStrike" dirty="0">
                          <a:solidFill>
                            <a:srgbClr val="000000"/>
                          </a:solidFill>
                          <a:effectLst/>
                          <a:latin typeface="+mn-lt"/>
                        </a:rPr>
                        <a:t>=(Number of Insprint test cases automated/Total number of Insprint test cases)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7782073"/>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No of Production Defects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Rating</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4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400" b="0" i="0" u="none" strike="noStrike" dirty="0">
                          <a:solidFill>
                            <a:srgbClr val="000000"/>
                          </a:solidFill>
                          <a:effectLst/>
                          <a:latin typeface="+mn-lt"/>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0350211"/>
                  </a:ext>
                </a:extLst>
              </a:tr>
              <a:tr h="128127">
                <a:tc>
                  <a:txBody>
                    <a:bodyPr/>
                    <a:lstStyle/>
                    <a:p>
                      <a:pPr algn="l" fontAlgn="ctr"/>
                      <a:r>
                        <a:rPr lang="en-US" sz="600" b="0" i="0" u="none" strike="noStrike" dirty="0">
                          <a:solidFill>
                            <a:srgbClr val="000000"/>
                          </a:solidFill>
                          <a:effectLst/>
                          <a:latin typeface="Calibri" panose="020F0502020204030204" pitchFamily="34" charset="0"/>
                        </a:rPr>
                        <a:t>Effectiveness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600" b="0" i="0" u="none" strike="noStrike" dirty="0">
                          <a:solidFill>
                            <a:srgbClr val="000000"/>
                          </a:solidFill>
                          <a:effectLst/>
                          <a:latin typeface="Calibri" panose="020F0502020204030204" pitchFamily="34" charset="0"/>
                        </a:rPr>
                        <a:t>Defects Detection</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i="0" u="none" strike="noStrike" dirty="0">
                          <a:solidFill>
                            <a:srgbClr val="000000"/>
                          </a:solidFill>
                          <a:effectLst/>
                          <a:latin typeface="Calibri" panose="020F0502020204030204" pitchFamily="34" charset="0"/>
                        </a:rPr>
                        <a:t>%</a:t>
                      </a:r>
                      <a:endParaRPr lang="en-US" sz="600"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500" b="1" i="0" u="none" strike="noStrike" dirty="0">
                          <a:solidFill>
                            <a:srgbClr val="000000"/>
                          </a:solidFill>
                          <a:effectLst/>
                          <a:latin typeface="Calibri" panose="020F0502020204030204" pitchFamily="34" charset="0"/>
                        </a:rPr>
                        <a:t>Defect Detection</a:t>
                      </a:r>
                      <a:r>
                        <a:rPr lang="en-US" sz="500" b="0" i="0" u="none" strike="noStrike" dirty="0">
                          <a:solidFill>
                            <a:srgbClr val="000000"/>
                          </a:solidFill>
                          <a:effectLst/>
                          <a:latin typeface="Calibri" panose="020F0502020204030204" pitchFamily="34" charset="0"/>
                        </a:rPr>
                        <a:t>= Number of defects found through automation/Total number of defects</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044774"/>
                  </a:ext>
                </a:extLst>
              </a:tr>
              <a:tr h="92184">
                <a:tc>
                  <a:txBody>
                    <a:bodyPr/>
                    <a:lstStyle/>
                    <a:p>
                      <a:pPr algn="l" fontAlgn="ctr"/>
                      <a:r>
                        <a:rPr lang="en-US" sz="6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l" fontAlgn="ctr"/>
                      <a:r>
                        <a:rPr lang="en-US" sz="6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ctr"/>
                      <a:r>
                        <a:rPr lang="en-US" sz="600" b="0" i="0" u="none" strike="noStrike" dirty="0">
                          <a:solidFill>
                            <a:srgbClr val="000000"/>
                          </a:solidFill>
                          <a:effectLst/>
                          <a:latin typeface="Calibri" panose="020F0502020204030204" pitchFamily="34" charset="0"/>
                        </a:rPr>
                        <a:t> </a:t>
                      </a:r>
                      <a:endParaRPr lang="en-US" dirty="0"/>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l" fontAlgn="ctr"/>
                      <a:r>
                        <a:rPr lang="en-US" sz="6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tc>
                  <a:txBody>
                    <a:bodyPr/>
                    <a:lstStyle/>
                    <a:p>
                      <a:pPr algn="l" fontAlgn="ctr"/>
                      <a:r>
                        <a:rPr lang="en-US" sz="600" b="0" i="0" u="none" strike="noStrike" dirty="0">
                          <a:solidFill>
                            <a:srgbClr val="000000"/>
                          </a:solidFill>
                          <a:effectLst/>
                          <a:latin typeface="Calibri" panose="020F0502020204030204" pitchFamily="34" charset="0"/>
                        </a:rPr>
                        <a:t> </a:t>
                      </a:r>
                    </a:p>
                  </a:txBody>
                  <a:tcPr marL="2439" marR="2439" marT="2439"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pct25">
                      <a:fgClr>
                        <a:srgbClr val="000000"/>
                      </a:fgClr>
                      <a:bgClr>
                        <a:srgbClr val="FFFFFF"/>
                      </a:bgClr>
                    </a:pattFill>
                  </a:tcPr>
                </a:tc>
                <a:extLst>
                  <a:ext uri="{0D108BD9-81ED-4DB2-BD59-A6C34878D82A}">
                    <a16:rowId xmlns:a16="http://schemas.microsoft.com/office/drawing/2014/main" val="11005672"/>
                  </a:ext>
                </a:extLst>
              </a:tr>
            </a:tbl>
          </a:graphicData>
        </a:graphic>
      </p:graphicFrame>
      <p:pic>
        <p:nvPicPr>
          <p:cNvPr id="3" name="Picture 2">
            <a:hlinkClick r:id="rId3" action="ppaction://hlinksldjump"/>
            <a:extLst>
              <a:ext uri="{FF2B5EF4-FFF2-40B4-BE49-F238E27FC236}">
                <a16:creationId xmlns:a16="http://schemas.microsoft.com/office/drawing/2014/main" id="{29E56362-105D-415E-942C-8D95494159E0}"/>
              </a:ext>
            </a:extLst>
          </p:cNvPr>
          <p:cNvPicPr>
            <a:picLocks noChangeAspect="1"/>
          </p:cNvPicPr>
          <p:nvPr/>
        </p:nvPicPr>
        <p:blipFill>
          <a:blip r:embed="rId4"/>
          <a:stretch>
            <a:fillRect/>
          </a:stretch>
        </p:blipFill>
        <p:spPr>
          <a:xfrm>
            <a:off x="7827546" y="75727"/>
            <a:ext cx="1079086" cy="371888"/>
          </a:xfrm>
          <a:prstGeom prst="rect">
            <a:avLst/>
          </a:prstGeom>
        </p:spPr>
      </p:pic>
    </p:spTree>
    <p:extLst>
      <p:ext uri="{BB962C8B-B14F-4D97-AF65-F5344CB8AC3E}">
        <p14:creationId xmlns:p14="http://schemas.microsoft.com/office/powerpoint/2010/main" val="1599302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CAF673-0988-4580-882A-85B3D511BE4A}"/>
              </a:ext>
            </a:extLst>
          </p:cNvPr>
          <p:cNvSpPr>
            <a:spLocks noGrp="1"/>
          </p:cNvSpPr>
          <p:nvPr>
            <p:ph type="title"/>
          </p:nvPr>
        </p:nvSpPr>
        <p:spPr>
          <a:xfrm>
            <a:off x="332602" y="236630"/>
            <a:ext cx="8569686" cy="369836"/>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Derivative view of Business Outcomes</a:t>
            </a:r>
          </a:p>
        </p:txBody>
      </p:sp>
      <p:graphicFrame>
        <p:nvGraphicFramePr>
          <p:cNvPr id="2" name="Table 1">
            <a:extLst>
              <a:ext uri="{FF2B5EF4-FFF2-40B4-BE49-F238E27FC236}">
                <a16:creationId xmlns:a16="http://schemas.microsoft.com/office/drawing/2014/main" id="{E2E802C4-B99D-4B18-AEBD-B76868BB1405}"/>
              </a:ext>
            </a:extLst>
          </p:cNvPr>
          <p:cNvGraphicFramePr>
            <a:graphicFrameLocks noGrp="1"/>
          </p:cNvGraphicFramePr>
          <p:nvPr>
            <p:extLst>
              <p:ext uri="{D42A27DB-BD31-4B8C-83A1-F6EECF244321}">
                <p14:modId xmlns:p14="http://schemas.microsoft.com/office/powerpoint/2010/main" val="999947479"/>
              </p:ext>
            </p:extLst>
          </p:nvPr>
        </p:nvGraphicFramePr>
        <p:xfrm>
          <a:off x="379412" y="715430"/>
          <a:ext cx="8385175" cy="3325893"/>
        </p:xfrm>
        <a:graphic>
          <a:graphicData uri="http://schemas.openxmlformats.org/drawingml/2006/table">
            <a:tbl>
              <a:tblPr>
                <a:tableStyleId>{5C22544A-7EE6-4342-B048-85BDC9FD1C3A}</a:tableStyleId>
              </a:tblPr>
              <a:tblGrid>
                <a:gridCol w="1512266">
                  <a:extLst>
                    <a:ext uri="{9D8B030D-6E8A-4147-A177-3AD203B41FA5}">
                      <a16:colId xmlns:a16="http://schemas.microsoft.com/office/drawing/2014/main" val="181976652"/>
                    </a:ext>
                  </a:extLst>
                </a:gridCol>
                <a:gridCol w="5450928">
                  <a:extLst>
                    <a:ext uri="{9D8B030D-6E8A-4147-A177-3AD203B41FA5}">
                      <a16:colId xmlns:a16="http://schemas.microsoft.com/office/drawing/2014/main" val="1020169249"/>
                    </a:ext>
                  </a:extLst>
                </a:gridCol>
                <a:gridCol w="1421981">
                  <a:extLst>
                    <a:ext uri="{9D8B030D-6E8A-4147-A177-3AD203B41FA5}">
                      <a16:colId xmlns:a16="http://schemas.microsoft.com/office/drawing/2014/main" val="3552401539"/>
                    </a:ext>
                  </a:extLst>
                </a:gridCol>
              </a:tblGrid>
              <a:tr h="338978">
                <a:tc>
                  <a:txBody>
                    <a:bodyPr/>
                    <a:lstStyle/>
                    <a:p>
                      <a:pPr algn="ctr" fontAlgn="t"/>
                      <a:r>
                        <a:rPr lang="en-US" sz="1000" b="1" u="none" strike="noStrike" kern="1200" dirty="0">
                          <a:solidFill>
                            <a:schemeClr val="bg1"/>
                          </a:solidFill>
                          <a:effectLst/>
                          <a:latin typeface="+mn-lt"/>
                          <a:ea typeface="+mn-ea"/>
                          <a:cs typeface="+mn-cs"/>
                        </a:rPr>
                        <a:t>Business Outcomes</a:t>
                      </a:r>
                    </a:p>
                  </a:txBody>
                  <a:tcPr marL="0" marR="0" marT="0" marB="0" anchor="ctr">
                    <a:lnL w="6350" cap="flat" cmpd="sng" algn="ctr">
                      <a:solidFill>
                        <a:schemeClr val="tx2">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tc>
                  <a:txBody>
                    <a:bodyPr/>
                    <a:lstStyle/>
                    <a:p>
                      <a:pPr algn="ctr" fontAlgn="t"/>
                      <a:r>
                        <a:rPr lang="en-US" sz="1000" b="1" u="none" strike="noStrike" kern="1200" dirty="0">
                          <a:solidFill>
                            <a:schemeClr val="bg1"/>
                          </a:solidFill>
                          <a:effectLst/>
                          <a:latin typeface="+mn-lt"/>
                          <a:ea typeface="+mn-ea"/>
                          <a:cs typeface="+mn-cs"/>
                        </a:rPr>
                        <a:t>Formula for calculating Business Outcome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tc>
                  <a:txBody>
                    <a:bodyPr/>
                    <a:lstStyle/>
                    <a:p>
                      <a:pPr algn="ctr" fontAlgn="t"/>
                      <a:r>
                        <a:rPr lang="en-US" sz="1000" b="1" u="none" strike="noStrike" kern="1200" dirty="0">
                          <a:solidFill>
                            <a:schemeClr val="bg1"/>
                          </a:solidFill>
                          <a:effectLst/>
                          <a:latin typeface="+mn-lt"/>
                          <a:ea typeface="+mn-ea"/>
                          <a:cs typeface="+mn-cs"/>
                        </a:rPr>
                        <a:t>Committed Outcome</a:t>
                      </a:r>
                    </a:p>
                  </a:txBody>
                  <a:tcPr marL="0" marR="0" marT="0" marB="0" anchor="ctr">
                    <a:lnL w="12700" cap="flat" cmpd="sng" algn="ctr">
                      <a:solidFill>
                        <a:schemeClr val="bg1"/>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3010961297"/>
                  </a:ext>
                </a:extLst>
              </a:tr>
              <a:tr h="580194">
                <a:tc rowSpan="2">
                  <a:txBody>
                    <a:bodyPr/>
                    <a:lstStyle/>
                    <a:p>
                      <a:pPr algn="l" fontAlgn="t"/>
                      <a:r>
                        <a:rPr lang="en-US" sz="1000" b="1" u="none" strike="noStrike" dirty="0">
                          <a:solidFill>
                            <a:srgbClr val="0033A0"/>
                          </a:solidFill>
                          <a:effectLst/>
                        </a:rPr>
                        <a:t>Operational Efficiency</a:t>
                      </a:r>
                      <a:endParaRPr lang="en-US" sz="1000" b="1" i="0" u="none" strike="noStrike" dirty="0">
                        <a:solidFill>
                          <a:srgbClr val="0033A0"/>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marL="91440" algn="l" fontAlgn="t"/>
                      <a:r>
                        <a:rPr lang="en-US" sz="1000" u="none" strike="noStrike" dirty="0">
                          <a:solidFill>
                            <a:schemeClr val="tx2"/>
                          </a:solidFill>
                          <a:effectLst/>
                        </a:rPr>
                        <a:t>Run Rate Reduction = After overall Optimization, what is the cost i.e.: If savings is 50 K and current cost is 200 k, it is (50/200)</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algn="ctr" fontAlgn="t"/>
                      <a:r>
                        <a:rPr lang="en-US" sz="1000" b="1" u="none" strike="noStrike" dirty="0">
                          <a:solidFill>
                            <a:schemeClr val="tx2"/>
                          </a:solidFill>
                          <a:effectLst/>
                        </a:rPr>
                        <a:t>&gt; 25 %</a:t>
                      </a: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93819556"/>
                  </a:ext>
                </a:extLst>
              </a:tr>
              <a:tr h="580194">
                <a:tc vMerge="1">
                  <a:txBody>
                    <a:bodyPr/>
                    <a:lstStyle/>
                    <a:p>
                      <a:pPr algn="l" fontAlgn="t"/>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marL="91440" algn="l" fontAlgn="t"/>
                      <a:r>
                        <a:rPr lang="en-US" sz="1000" u="none" strike="noStrike" dirty="0">
                          <a:solidFill>
                            <a:schemeClr val="tx2"/>
                          </a:solidFill>
                          <a:effectLst/>
                        </a:rPr>
                        <a:t>Cost Savings = (Total Cost Savings for 3 years with Cognizant doing the work / Original Cost (as of today for total 3 years)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algn="ctr" fontAlgn="t"/>
                      <a:r>
                        <a:rPr lang="en-US" sz="1000" b="1" u="none" strike="noStrike" dirty="0">
                          <a:solidFill>
                            <a:schemeClr val="tx2"/>
                          </a:solidFill>
                          <a:effectLst/>
                        </a:rPr>
                        <a:t>30 %</a:t>
                      </a: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934419196"/>
                  </a:ext>
                </a:extLst>
              </a:tr>
              <a:tr h="666139">
                <a:tc rowSpan="2">
                  <a:txBody>
                    <a:bodyPr/>
                    <a:lstStyle/>
                    <a:p>
                      <a:pPr algn="l" fontAlgn="t"/>
                      <a:r>
                        <a:rPr lang="en-US" sz="1000" b="1" u="none" strike="noStrike" dirty="0">
                          <a:solidFill>
                            <a:srgbClr val="0033A0"/>
                          </a:solidFill>
                          <a:effectLst/>
                        </a:rPr>
                        <a:t>Business Agility</a:t>
                      </a:r>
                      <a:endParaRPr lang="en-US" sz="1000" b="1" i="0" u="none" strike="noStrike" dirty="0">
                        <a:solidFill>
                          <a:srgbClr val="0033A0"/>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marL="91440" algn="l" fontAlgn="t"/>
                      <a:r>
                        <a:rPr lang="en-US" sz="1000" u="none" strike="noStrike" dirty="0">
                          <a:solidFill>
                            <a:schemeClr val="tx2"/>
                          </a:solidFill>
                          <a:effectLst/>
                        </a:rPr>
                        <a:t>Cycle time Reduction = With all these levers we are proposing we can reduce the overall cycle time at least by 20%  - Start to end time current vs Start to end time after the levers are implemented</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algn="ctr" fontAlgn="t"/>
                      <a:r>
                        <a:rPr lang="en-US" sz="1000" b="1" u="none" strike="noStrike" dirty="0">
                          <a:solidFill>
                            <a:schemeClr val="tx2"/>
                          </a:solidFill>
                          <a:effectLst/>
                        </a:rPr>
                        <a:t>20-25%</a:t>
                      </a: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576969409"/>
                  </a:ext>
                </a:extLst>
              </a:tr>
              <a:tr h="580194">
                <a:tc vMerge="1">
                  <a:txBody>
                    <a:bodyPr/>
                    <a:lstStyle/>
                    <a:p>
                      <a:pPr algn="l" fontAlgn="t"/>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marL="91440" algn="l" fontAlgn="t"/>
                      <a:r>
                        <a:rPr lang="en-US" sz="1000" u="none" strike="noStrike" dirty="0">
                          <a:solidFill>
                            <a:schemeClr val="tx2"/>
                          </a:solidFill>
                          <a:effectLst/>
                        </a:rPr>
                        <a:t>Productivity Gains = If the user complete 10 story points per sprint, </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algn="ctr" fontAlgn="t"/>
                      <a:r>
                        <a:rPr lang="en-US" sz="1000" b="1" u="none" strike="noStrike" dirty="0">
                          <a:solidFill>
                            <a:schemeClr val="tx2"/>
                          </a:solidFill>
                          <a:effectLst/>
                        </a:rPr>
                        <a:t>&gt;20%</a:t>
                      </a: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369238952"/>
                  </a:ext>
                </a:extLst>
              </a:tr>
              <a:tr h="580194">
                <a:tc>
                  <a:txBody>
                    <a:bodyPr/>
                    <a:lstStyle/>
                    <a:p>
                      <a:pPr algn="l" fontAlgn="t"/>
                      <a:r>
                        <a:rPr lang="en-US" sz="1000" b="1" u="none" strike="noStrike" dirty="0">
                          <a:solidFill>
                            <a:srgbClr val="0033A0"/>
                          </a:solidFill>
                          <a:effectLst/>
                        </a:rPr>
                        <a:t>Cost Avoidance</a:t>
                      </a:r>
                      <a:endParaRPr lang="en-US" sz="1000" b="1" i="0" u="none" strike="noStrike" dirty="0">
                        <a:solidFill>
                          <a:srgbClr val="0033A0"/>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marL="91440" algn="l" fontAlgn="t"/>
                      <a:r>
                        <a:rPr lang="en-US" sz="1000" u="none" strike="noStrike" dirty="0">
                          <a:solidFill>
                            <a:schemeClr val="tx2"/>
                          </a:solidFill>
                          <a:effectLst/>
                        </a:rPr>
                        <a:t>Early Defect Containment by doing shift left work i.e.: Regression Coverage, Run regression early in DDIT via CI/CD pipeline</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algn="ctr" fontAlgn="t"/>
                      <a:r>
                        <a:rPr lang="en-US" sz="1000" b="1" u="none" strike="noStrike" dirty="0">
                          <a:solidFill>
                            <a:schemeClr val="tx2"/>
                          </a:solidFill>
                          <a:effectLst/>
                        </a:rPr>
                        <a:t>20-25%</a:t>
                      </a: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672791812"/>
                  </a:ext>
                </a:extLst>
              </a:tr>
            </a:tbl>
          </a:graphicData>
        </a:graphic>
      </p:graphicFrame>
      <p:pic>
        <p:nvPicPr>
          <p:cNvPr id="5" name="Picture 4">
            <a:hlinkClick r:id="rId3" action="ppaction://hlinksldjump"/>
            <a:extLst>
              <a:ext uri="{FF2B5EF4-FFF2-40B4-BE49-F238E27FC236}">
                <a16:creationId xmlns:a16="http://schemas.microsoft.com/office/drawing/2014/main" id="{D881FB4C-6BEF-4847-B637-E01CABA2B91C}"/>
              </a:ext>
            </a:extLst>
          </p:cNvPr>
          <p:cNvPicPr>
            <a:picLocks noChangeAspect="1"/>
          </p:cNvPicPr>
          <p:nvPr/>
        </p:nvPicPr>
        <p:blipFill>
          <a:blip r:embed="rId4"/>
          <a:stretch>
            <a:fillRect/>
          </a:stretch>
        </p:blipFill>
        <p:spPr>
          <a:xfrm>
            <a:off x="7823202" y="125615"/>
            <a:ext cx="1079086" cy="371888"/>
          </a:xfrm>
          <a:prstGeom prst="rect">
            <a:avLst/>
          </a:prstGeom>
        </p:spPr>
      </p:pic>
      <p:sp>
        <p:nvSpPr>
          <p:cNvPr id="3" name="Rectangle 2">
            <a:extLst>
              <a:ext uri="{FF2B5EF4-FFF2-40B4-BE49-F238E27FC236}">
                <a16:creationId xmlns:a16="http://schemas.microsoft.com/office/drawing/2014/main" id="{9C5377C8-0E5A-4340-8374-C32B4D468DB8}"/>
              </a:ext>
            </a:extLst>
          </p:cNvPr>
          <p:cNvSpPr/>
          <p:nvPr/>
        </p:nvSpPr>
        <p:spPr>
          <a:xfrm rot="19390911">
            <a:off x="1461407" y="1820636"/>
            <a:ext cx="5314950" cy="8654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Validate the formula and give the data points on how we will measure</a:t>
            </a:r>
          </a:p>
        </p:txBody>
      </p:sp>
    </p:spTree>
    <p:extLst>
      <p:ext uri="{BB962C8B-B14F-4D97-AF65-F5344CB8AC3E}">
        <p14:creationId xmlns:p14="http://schemas.microsoft.com/office/powerpoint/2010/main" val="392568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221" y="235343"/>
            <a:ext cx="8677399" cy="537640"/>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Servicing – Proposed Transformation Scope</a:t>
            </a:r>
          </a:p>
        </p:txBody>
      </p:sp>
      <p:sp>
        <p:nvSpPr>
          <p:cNvPr id="4" name="TextBox 3">
            <a:extLst>
              <a:ext uri="{FF2B5EF4-FFF2-40B4-BE49-F238E27FC236}">
                <a16:creationId xmlns:a16="http://schemas.microsoft.com/office/drawing/2014/main" id="{CF29FF0E-1274-48B3-9360-0927DDFF86F0}"/>
              </a:ext>
            </a:extLst>
          </p:cNvPr>
          <p:cNvSpPr txBox="1"/>
          <p:nvPr/>
        </p:nvSpPr>
        <p:spPr>
          <a:xfrm>
            <a:off x="4212853" y="3220350"/>
            <a:ext cx="4366201" cy="523220"/>
          </a:xfrm>
          <a:prstGeom prst="rect">
            <a:avLst/>
          </a:prstGeom>
        </p:spPr>
        <p:txBody>
          <a:bodyPr wrap="square" lIns="0" tIns="0" rIns="0" bIns="0" rtlCol="0" anchor="t">
            <a:spAutoFit/>
          </a:bodyPr>
          <a:lstStyle/>
          <a:p>
            <a:r>
              <a:rPr lang="en-IN" sz="1200" b="1" dirty="0">
                <a:solidFill>
                  <a:srgbClr val="1F8B57"/>
                </a:solidFill>
                <a:latin typeface="Arial"/>
              </a:rPr>
              <a:t>Delivery Team Scope:</a:t>
            </a:r>
          </a:p>
          <a:p>
            <a:pPr marL="171450" indent="-171450">
              <a:buFont typeface="Arial" panose="020B0604020202020204" pitchFamily="34" charset="0"/>
              <a:buChar char="•"/>
            </a:pPr>
            <a:r>
              <a:rPr lang="en-IN" sz="1100" dirty="0">
                <a:solidFill>
                  <a:schemeClr val="tx2">
                    <a:lumMod val="65000"/>
                    <a:lumOff val="35000"/>
                  </a:schemeClr>
                </a:solidFill>
                <a:latin typeface="Calibri" panose="020F0502020204030204" pitchFamily="34" charset="0"/>
                <a:cs typeface="Times New Roman" panose="02020603050405020304" pitchFamily="18" charset="0"/>
              </a:rPr>
              <a:t>Necessary maintenance of the existing scripts in Ruby / Tosca will be carried out by the Delivery Team</a:t>
            </a:r>
            <a:r>
              <a:rPr lang="en-IN" sz="1050" dirty="0">
                <a:solidFill>
                  <a:schemeClr val="tx2"/>
                </a:solidFill>
              </a:rPr>
              <a:t>. </a:t>
            </a:r>
            <a:endParaRPr lang="en-IN" sz="1050" dirty="0">
              <a:solidFill>
                <a:schemeClr val="tx2"/>
              </a:solidFill>
              <a:cs typeface="Arial"/>
            </a:endParaRPr>
          </a:p>
        </p:txBody>
      </p:sp>
      <p:sp>
        <p:nvSpPr>
          <p:cNvPr id="5" name="TextBox 4">
            <a:extLst>
              <a:ext uri="{FF2B5EF4-FFF2-40B4-BE49-F238E27FC236}">
                <a16:creationId xmlns:a16="http://schemas.microsoft.com/office/drawing/2014/main" id="{D494DC70-1F04-4A98-BE02-60FB1D94B512}"/>
              </a:ext>
            </a:extLst>
          </p:cNvPr>
          <p:cNvSpPr txBox="1"/>
          <p:nvPr/>
        </p:nvSpPr>
        <p:spPr>
          <a:xfrm>
            <a:off x="410375" y="1160655"/>
            <a:ext cx="2861550" cy="2249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457178">
              <a:defRPr>
                <a:solidFill>
                  <a:prstClr val="white"/>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4570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33A0"/>
                </a:solidFill>
                <a:effectLst/>
                <a:uLnTx/>
                <a:uFillTx/>
                <a:latin typeface="Arial"/>
                <a:ea typeface="+mn-ea"/>
                <a:cs typeface="+mn-cs"/>
              </a:rPr>
              <a:t>Ruby Automation Suite</a:t>
            </a:r>
          </a:p>
        </p:txBody>
      </p:sp>
      <p:sp>
        <p:nvSpPr>
          <p:cNvPr id="6" name="Rectangle 5">
            <a:extLst>
              <a:ext uri="{FF2B5EF4-FFF2-40B4-BE49-F238E27FC236}">
                <a16:creationId xmlns:a16="http://schemas.microsoft.com/office/drawing/2014/main" id="{BF507864-8809-4B0C-A8FA-75C03C7EE279}"/>
              </a:ext>
            </a:extLst>
          </p:cNvPr>
          <p:cNvSpPr/>
          <p:nvPr/>
        </p:nvSpPr>
        <p:spPr>
          <a:xfrm>
            <a:off x="469405" y="1369430"/>
            <a:ext cx="2651217" cy="4022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171450" marR="0" lvl="0" indent="-171450" algn="l" defTabSz="45708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75" dirty="0">
                <a:solidFill>
                  <a:srgbClr val="F2F2F2">
                    <a:lumMod val="25000"/>
                  </a:srgbClr>
                </a:solidFill>
                <a:latin typeface="Trebuchet MS" charset="0"/>
              </a:rPr>
              <a:t>Increase Automation Coverage in Ruby for 7 applications</a:t>
            </a:r>
          </a:p>
        </p:txBody>
      </p:sp>
      <p:sp>
        <p:nvSpPr>
          <p:cNvPr id="7" name="TextBox 6">
            <a:extLst>
              <a:ext uri="{FF2B5EF4-FFF2-40B4-BE49-F238E27FC236}">
                <a16:creationId xmlns:a16="http://schemas.microsoft.com/office/drawing/2014/main" id="{8F7473C7-6C0D-4749-8166-9B0F70DFDF26}"/>
              </a:ext>
            </a:extLst>
          </p:cNvPr>
          <p:cNvSpPr txBox="1"/>
          <p:nvPr/>
        </p:nvSpPr>
        <p:spPr>
          <a:xfrm>
            <a:off x="410375" y="2159132"/>
            <a:ext cx="2807030" cy="4022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609418">
              <a:defRPr sz="1066" b="1">
                <a:solidFill>
                  <a:schemeClr val="tx2">
                    <a:lumMod val="65000"/>
                    <a:lumOff val="35000"/>
                  </a:schemeClr>
                </a:solidFill>
                <a:latin typeface="Arial"/>
              </a:defRPr>
            </a:lvl1pPr>
          </a:lstStyle>
          <a:p>
            <a:pPr marL="0" marR="0" lvl="0" indent="0" algn="l" defTabSz="609418" rtl="0" eaLnBrk="1" fontAlgn="auto" latinLnBrk="0" hangingPunct="1">
              <a:lnSpc>
                <a:spcPct val="100000"/>
              </a:lnSpc>
              <a:spcBef>
                <a:spcPts val="0"/>
              </a:spcBef>
              <a:spcAft>
                <a:spcPts val="0"/>
              </a:spcAft>
              <a:buClrTx/>
              <a:buSzTx/>
              <a:buFontTx/>
              <a:buNone/>
              <a:tabLst/>
              <a:defRPr/>
            </a:pPr>
            <a:r>
              <a:rPr lang="en-US" sz="1200" noProof="0" dirty="0">
                <a:solidFill>
                  <a:srgbClr val="1F8B57"/>
                </a:solidFill>
              </a:rPr>
              <a:t>Tosca Automation Suite</a:t>
            </a:r>
            <a:endParaRPr kumimoji="0" lang="en-US" sz="1200" b="1" i="0" u="none" strike="noStrike" kern="1200" cap="none" spc="0" normalizeH="0" baseline="0" noProof="0" dirty="0">
              <a:ln>
                <a:noFill/>
              </a:ln>
              <a:solidFill>
                <a:srgbClr val="1F8B57"/>
              </a:solidFill>
              <a:effectLst/>
              <a:uLnTx/>
              <a:uFillTx/>
              <a:latin typeface="Arial"/>
              <a:ea typeface="+mn-ea"/>
              <a:cs typeface="+mn-cs"/>
            </a:endParaRPr>
          </a:p>
        </p:txBody>
      </p:sp>
      <p:sp>
        <p:nvSpPr>
          <p:cNvPr id="8" name="Rectangle 7">
            <a:extLst>
              <a:ext uri="{FF2B5EF4-FFF2-40B4-BE49-F238E27FC236}">
                <a16:creationId xmlns:a16="http://schemas.microsoft.com/office/drawing/2014/main" id="{680C6F15-42B8-4E1A-A1B1-2E480ECF59F4}"/>
              </a:ext>
            </a:extLst>
          </p:cNvPr>
          <p:cNvSpPr/>
          <p:nvPr/>
        </p:nvSpPr>
        <p:spPr>
          <a:xfrm>
            <a:off x="469405" y="2456057"/>
            <a:ext cx="3042537" cy="5645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171450" indent="-171450" defTabSz="457086">
              <a:buFont typeface="Arial" panose="020B0604020202020204" pitchFamily="34" charset="0"/>
              <a:buChar char="•"/>
              <a:defRPr/>
            </a:pPr>
            <a:r>
              <a:rPr lang="en-US" sz="975" dirty="0">
                <a:solidFill>
                  <a:srgbClr val="F2F2F2">
                    <a:lumMod val="25000"/>
                  </a:srgbClr>
                </a:solidFill>
                <a:latin typeface="Trebuchet MS" charset="0"/>
              </a:rPr>
              <a:t>Refine Tosca Automation Framework</a:t>
            </a:r>
          </a:p>
          <a:p>
            <a:pPr marL="171450" indent="-171450" defTabSz="457086">
              <a:buFont typeface="Arial" panose="020B0604020202020204" pitchFamily="34" charset="0"/>
              <a:buChar char="•"/>
              <a:defRPr/>
            </a:pPr>
            <a:r>
              <a:rPr lang="en-US" sz="975" dirty="0">
                <a:solidFill>
                  <a:srgbClr val="F2F2F2">
                    <a:lumMod val="25000"/>
                  </a:srgbClr>
                </a:solidFill>
                <a:latin typeface="Trebuchet MS" charset="0"/>
              </a:rPr>
              <a:t>Create Automation Scripts in Tosca for API/ETL (15 API, 2 Batch)</a:t>
            </a:r>
          </a:p>
        </p:txBody>
      </p:sp>
      <p:sp>
        <p:nvSpPr>
          <p:cNvPr id="12" name="Rectangle 11">
            <a:extLst>
              <a:ext uri="{FF2B5EF4-FFF2-40B4-BE49-F238E27FC236}">
                <a16:creationId xmlns:a16="http://schemas.microsoft.com/office/drawing/2014/main" id="{3E04EF35-9E73-4DAB-8484-9CB5885AF9E6}"/>
              </a:ext>
            </a:extLst>
          </p:cNvPr>
          <p:cNvSpPr/>
          <p:nvPr/>
        </p:nvSpPr>
        <p:spPr>
          <a:xfrm>
            <a:off x="416697" y="902346"/>
            <a:ext cx="3200400" cy="182880"/>
          </a:xfrm>
          <a:prstGeom prst="rect">
            <a:avLst/>
          </a:prstGeom>
          <a:solidFill>
            <a:srgbClr val="0033A0"/>
          </a:solidFill>
          <a:ln w="19050" cap="flat" cmpd="sng" algn="ctr">
            <a:noFill/>
            <a:prstDash val="solid"/>
            <a:miter lim="800000"/>
          </a:ln>
          <a:effectLst/>
        </p:spPr>
        <p:txBody>
          <a:bodyPr lIns="91429" tIns="45715" rIns="91429" bIns="4571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63"/>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0E5D5A23-32C8-4CE3-A11C-704C040836FB}"/>
              </a:ext>
            </a:extLst>
          </p:cNvPr>
          <p:cNvSpPr/>
          <p:nvPr/>
        </p:nvSpPr>
        <p:spPr>
          <a:xfrm>
            <a:off x="416697" y="1965703"/>
            <a:ext cx="3200400" cy="182880"/>
          </a:xfrm>
          <a:prstGeom prst="rect">
            <a:avLst/>
          </a:prstGeom>
          <a:solidFill>
            <a:srgbClr val="00B050"/>
          </a:solidFill>
          <a:ln w="19050" cap="flat" cmpd="sng" algn="ctr">
            <a:noFill/>
            <a:prstDash val="solid"/>
            <a:miter lim="800000"/>
          </a:ln>
          <a:effectLst/>
        </p:spPr>
        <p:txBody>
          <a:bodyPr lIns="91429" tIns="45715" rIns="91429" bIns="4571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dirty="0">
              <a:ln>
                <a:noFill/>
              </a:ln>
              <a:solidFill>
                <a:srgbClr val="000063"/>
              </a:solidFill>
              <a:effectLst/>
              <a:uLnTx/>
              <a:uFillTx/>
              <a:latin typeface="Arial" panose="020B0604020202020204"/>
              <a:ea typeface="+mn-ea"/>
              <a:cs typeface="Segoe UI" pitchFamily="34" charset="0"/>
            </a:endParaRPr>
          </a:p>
        </p:txBody>
      </p:sp>
      <p:sp>
        <p:nvSpPr>
          <p:cNvPr id="14" name="Oval 13">
            <a:extLst>
              <a:ext uri="{FF2B5EF4-FFF2-40B4-BE49-F238E27FC236}">
                <a16:creationId xmlns:a16="http://schemas.microsoft.com/office/drawing/2014/main" id="{EB542227-8D63-4895-AC7E-578E7E9FE19C}"/>
              </a:ext>
            </a:extLst>
          </p:cNvPr>
          <p:cNvSpPr/>
          <p:nvPr/>
        </p:nvSpPr>
        <p:spPr>
          <a:xfrm>
            <a:off x="1835535" y="645934"/>
            <a:ext cx="365760" cy="365760"/>
          </a:xfrm>
          <a:prstGeom prst="ellipse">
            <a:avLst/>
          </a:prstGeom>
          <a:solidFill>
            <a:schemeClr val="bg1"/>
          </a:solidFill>
          <a:ln w="571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3A0"/>
                </a:solidFill>
                <a:effectLst/>
                <a:uLnTx/>
                <a:uFillTx/>
                <a:latin typeface="Arial" panose="020B0604020202020204"/>
                <a:ea typeface="+mn-ea"/>
                <a:cs typeface="+mn-cs"/>
              </a:rPr>
              <a:t>1</a:t>
            </a:r>
          </a:p>
        </p:txBody>
      </p:sp>
      <p:sp>
        <p:nvSpPr>
          <p:cNvPr id="15" name="Oval 14">
            <a:extLst>
              <a:ext uri="{FF2B5EF4-FFF2-40B4-BE49-F238E27FC236}">
                <a16:creationId xmlns:a16="http://schemas.microsoft.com/office/drawing/2014/main" id="{08EA2ACB-2896-4CC1-88BA-B18A471C8BA8}"/>
              </a:ext>
            </a:extLst>
          </p:cNvPr>
          <p:cNvSpPr/>
          <p:nvPr/>
        </p:nvSpPr>
        <p:spPr>
          <a:xfrm>
            <a:off x="1835535" y="1742677"/>
            <a:ext cx="365760" cy="365760"/>
          </a:xfrm>
          <a:prstGeom prst="ellipse">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50"/>
                </a:solidFill>
                <a:effectLst/>
                <a:uLnTx/>
                <a:uFillTx/>
                <a:latin typeface="Arial" panose="020B0604020202020204"/>
                <a:ea typeface="+mn-ea"/>
                <a:cs typeface="+mn-cs"/>
              </a:rPr>
              <a:t>2</a:t>
            </a:r>
          </a:p>
        </p:txBody>
      </p:sp>
      <p:sp>
        <p:nvSpPr>
          <p:cNvPr id="16" name="TextBox 15">
            <a:extLst>
              <a:ext uri="{FF2B5EF4-FFF2-40B4-BE49-F238E27FC236}">
                <a16:creationId xmlns:a16="http://schemas.microsoft.com/office/drawing/2014/main" id="{5E6BE791-9A37-453F-9379-CA0324AF95A8}"/>
              </a:ext>
            </a:extLst>
          </p:cNvPr>
          <p:cNvSpPr txBox="1"/>
          <p:nvPr/>
        </p:nvSpPr>
        <p:spPr>
          <a:xfrm>
            <a:off x="410375" y="3448362"/>
            <a:ext cx="1583673" cy="2697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609418">
              <a:defRPr sz="1066" b="1">
                <a:solidFill>
                  <a:schemeClr val="tx2">
                    <a:lumMod val="65000"/>
                    <a:lumOff val="35000"/>
                  </a:schemeClr>
                </a:solidFill>
                <a:latin typeface="Arial"/>
              </a:defRPr>
            </a:lvl1pPr>
          </a:lstStyle>
          <a:p>
            <a:pPr marL="0" marR="0" lvl="0" indent="0" algn="l" defTabSz="6094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000"/>
                </a:solidFill>
                <a:effectLst/>
                <a:uLnTx/>
                <a:uFillTx/>
                <a:latin typeface="Arial"/>
                <a:ea typeface="+mn-ea"/>
                <a:cs typeface="+mn-cs"/>
              </a:rPr>
              <a:t>Common</a:t>
            </a:r>
          </a:p>
        </p:txBody>
      </p:sp>
      <p:sp>
        <p:nvSpPr>
          <p:cNvPr id="17" name="Rectangle 16">
            <a:extLst>
              <a:ext uri="{FF2B5EF4-FFF2-40B4-BE49-F238E27FC236}">
                <a16:creationId xmlns:a16="http://schemas.microsoft.com/office/drawing/2014/main" id="{B49694E4-240D-44FD-B41A-99253AD34B94}"/>
              </a:ext>
            </a:extLst>
          </p:cNvPr>
          <p:cNvSpPr/>
          <p:nvPr/>
        </p:nvSpPr>
        <p:spPr>
          <a:xfrm>
            <a:off x="469405" y="3695159"/>
            <a:ext cx="3147870" cy="5517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166370" marR="0" lvl="0" indent="-166370" defTabSz="457086" fontAlgn="auto">
              <a:lnSpc>
                <a:spcPct val="100000"/>
              </a:lnSpc>
              <a:spcBef>
                <a:spcPts val="0"/>
              </a:spcBef>
              <a:spcAft>
                <a:spcPts val="0"/>
              </a:spcAft>
              <a:buClrTx/>
              <a:buSzTx/>
              <a:buFont typeface="Arial" panose="020B0604020202020204" pitchFamily="34" charset="0"/>
              <a:buChar char="•"/>
              <a:tabLst/>
              <a:defRPr/>
            </a:pPr>
            <a:endParaRPr lang="en-US" sz="975" dirty="0">
              <a:solidFill>
                <a:srgbClr val="F2F2F2">
                  <a:lumMod val="25000"/>
                </a:srgbClr>
              </a:solidFill>
              <a:latin typeface="Trebuchet MS" charset="0"/>
            </a:endParaRPr>
          </a:p>
          <a:p>
            <a:pPr marL="171450" indent="-171450" defTabSz="457086">
              <a:buFont typeface="Arial" panose="020B0604020202020204" pitchFamily="34" charset="0"/>
              <a:buChar char="•"/>
              <a:defRPr/>
            </a:pPr>
            <a:r>
              <a:rPr lang="en-US" sz="975" dirty="0">
                <a:solidFill>
                  <a:srgbClr val="F2F2F2">
                    <a:lumMod val="25000"/>
                  </a:srgbClr>
                </a:solidFill>
                <a:latin typeface="Trebuchet MS" charset="0"/>
              </a:rPr>
              <a:t>Create Hexawise Plan for applications in scope</a:t>
            </a:r>
          </a:p>
          <a:p>
            <a:pPr marL="171450" indent="-171450" defTabSz="457086">
              <a:buFont typeface="Arial" panose="020B0604020202020204" pitchFamily="34" charset="0"/>
              <a:buChar char="•"/>
              <a:defRPr/>
            </a:pPr>
            <a:r>
              <a:rPr lang="en-US" sz="975" dirty="0">
                <a:solidFill>
                  <a:srgbClr val="F2F2F2">
                    <a:lumMod val="25000"/>
                  </a:srgbClr>
                </a:solidFill>
                <a:latin typeface="Trebuchet MS" charset="0"/>
              </a:rPr>
              <a:t>Test Data Management where applicable</a:t>
            </a:r>
          </a:p>
          <a:p>
            <a:pPr marL="171450" indent="-171450" defTabSz="457086">
              <a:buFont typeface="Arial" panose="020B0604020202020204" pitchFamily="34" charset="0"/>
              <a:buChar char="•"/>
              <a:defRPr/>
            </a:pPr>
            <a:r>
              <a:rPr lang="en-US" sz="975" dirty="0">
                <a:solidFill>
                  <a:srgbClr val="F2F2F2">
                    <a:lumMod val="25000"/>
                  </a:srgbClr>
                </a:solidFill>
                <a:latin typeface="Trebuchet MS" charset="0"/>
              </a:rPr>
              <a:t>Automated Quality Gate CI/CD pipeline</a:t>
            </a:r>
          </a:p>
          <a:p>
            <a:pPr marL="171450" indent="-171450" defTabSz="457086">
              <a:buFont typeface="Arial" panose="020B0604020202020204" pitchFamily="34" charset="0"/>
              <a:buChar char="•"/>
              <a:defRPr/>
            </a:pPr>
            <a:r>
              <a:rPr lang="en-US" sz="975" dirty="0">
                <a:solidFill>
                  <a:srgbClr val="F2F2F2">
                    <a:lumMod val="25000"/>
                  </a:srgbClr>
                </a:solidFill>
                <a:latin typeface="Trebuchet MS" charset="0"/>
              </a:rPr>
              <a:t>Dynamic Dashboard using Splunk</a:t>
            </a:r>
          </a:p>
        </p:txBody>
      </p:sp>
      <p:sp>
        <p:nvSpPr>
          <p:cNvPr id="19" name="Rectangle 18">
            <a:extLst>
              <a:ext uri="{FF2B5EF4-FFF2-40B4-BE49-F238E27FC236}">
                <a16:creationId xmlns:a16="http://schemas.microsoft.com/office/drawing/2014/main" id="{86F970B2-0A0F-4BA6-8CBE-AF796CD6FF68}"/>
              </a:ext>
            </a:extLst>
          </p:cNvPr>
          <p:cNvSpPr/>
          <p:nvPr/>
        </p:nvSpPr>
        <p:spPr>
          <a:xfrm>
            <a:off x="404670" y="3246534"/>
            <a:ext cx="3200400" cy="182880"/>
          </a:xfrm>
          <a:prstGeom prst="rect">
            <a:avLst/>
          </a:prstGeom>
          <a:solidFill>
            <a:srgbClr val="FFC000"/>
          </a:solidFill>
          <a:ln w="19050" cap="flat" cmpd="sng" algn="ctr">
            <a:noFill/>
            <a:prstDash val="solid"/>
            <a:miter lim="800000"/>
          </a:ln>
          <a:effectLst/>
        </p:spPr>
        <p:txBody>
          <a:bodyPr lIns="91429" tIns="45715" rIns="91429" bIns="4571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dirty="0">
              <a:ln>
                <a:noFill/>
              </a:ln>
              <a:solidFill>
                <a:srgbClr val="FFFFFF"/>
              </a:solidFill>
              <a:effectLst/>
              <a:uLnTx/>
              <a:uFillTx/>
              <a:latin typeface="Arial" panose="020B0604020202020204"/>
              <a:ea typeface="+mn-ea"/>
              <a:cs typeface="Segoe UI" pitchFamily="34" charset="0"/>
            </a:endParaRPr>
          </a:p>
        </p:txBody>
      </p:sp>
      <p:sp>
        <p:nvSpPr>
          <p:cNvPr id="20" name="Oval 19">
            <a:extLst>
              <a:ext uri="{FF2B5EF4-FFF2-40B4-BE49-F238E27FC236}">
                <a16:creationId xmlns:a16="http://schemas.microsoft.com/office/drawing/2014/main" id="{BBF73073-FF9E-4C07-B41F-390FB94821E2}"/>
              </a:ext>
            </a:extLst>
          </p:cNvPr>
          <p:cNvSpPr/>
          <p:nvPr/>
        </p:nvSpPr>
        <p:spPr>
          <a:xfrm>
            <a:off x="1835535" y="3037257"/>
            <a:ext cx="365760" cy="365760"/>
          </a:xfrm>
          <a:prstGeom prst="ellipse">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Arial" panose="020B0604020202020204"/>
                <a:ea typeface="+mn-ea"/>
                <a:cs typeface="+mn-cs"/>
              </a:rPr>
              <a:t>3</a:t>
            </a:r>
          </a:p>
        </p:txBody>
      </p:sp>
      <p:sp>
        <p:nvSpPr>
          <p:cNvPr id="18" name="TextBox 17">
            <a:extLst>
              <a:ext uri="{FF2B5EF4-FFF2-40B4-BE49-F238E27FC236}">
                <a16:creationId xmlns:a16="http://schemas.microsoft.com/office/drawing/2014/main" id="{A8C2A770-0171-4945-832F-1636C5194B60}"/>
              </a:ext>
            </a:extLst>
          </p:cNvPr>
          <p:cNvSpPr txBox="1"/>
          <p:nvPr/>
        </p:nvSpPr>
        <p:spPr>
          <a:xfrm>
            <a:off x="4089283" y="1030598"/>
            <a:ext cx="4497924" cy="1785104"/>
          </a:xfrm>
          <a:prstGeom prst="rect">
            <a:avLst/>
          </a:prstGeom>
          <a:noFill/>
        </p:spPr>
        <p:txBody>
          <a:bodyPr wrap="square">
            <a:spAutoFit/>
          </a:bodyPr>
          <a:lstStyle/>
          <a:p>
            <a:pPr marR="0" lvl="0" algn="just">
              <a:spcBef>
                <a:spcPts val="0"/>
              </a:spcBef>
              <a:spcAft>
                <a:spcPts val="0"/>
              </a:spcAft>
              <a:tabLst>
                <a:tab pos="457200" algn="l"/>
              </a:tabLst>
            </a:pPr>
            <a:r>
              <a:rPr lang="en-US" sz="1200" b="1" dirty="0">
                <a:solidFill>
                  <a:srgbClr val="1F8B57"/>
                </a:solidFill>
                <a:latin typeface="Arial"/>
              </a:rPr>
              <a:t>Transformation Activities:</a:t>
            </a:r>
            <a:endParaRPr lang="en-US" sz="1200" dirty="0">
              <a:solidFill>
                <a:schemeClr val="tx2">
                  <a:lumMod val="65000"/>
                  <a:lumOff val="3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tabLst>
                <a:tab pos="457200" algn="l"/>
              </a:tabLst>
            </a:pPr>
            <a:r>
              <a:rPr lang="en-US" sz="1100" dirty="0">
                <a:solidFill>
                  <a:schemeClr val="tx2">
                    <a:lumMod val="65000"/>
                    <a:lumOff val="35000"/>
                  </a:schemeClr>
                </a:solidFill>
                <a:effectLst/>
                <a:latin typeface="Calibri" panose="020F0502020204030204" pitchFamily="34" charset="0"/>
                <a:ea typeface="Times New Roman" panose="02020603050405020304" pitchFamily="18" charset="0"/>
                <a:cs typeface="Times New Roman" panose="02020603050405020304" pitchFamily="18" charset="0"/>
              </a:rPr>
              <a:t>Project Kick-Off</a:t>
            </a:r>
            <a:endParaRPr lang="en-US" sz="1100" dirty="0">
              <a:solidFill>
                <a:schemeClr val="tx2">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tabLst>
                <a:tab pos="457200" algn="l"/>
              </a:tabLst>
            </a:pPr>
            <a:r>
              <a:rPr lang="en-US" sz="1100" dirty="0">
                <a:solidFill>
                  <a:schemeClr val="tx2">
                    <a:lumMod val="65000"/>
                    <a:lumOff val="35000"/>
                  </a:schemeClr>
                </a:solidFill>
                <a:effectLst/>
                <a:latin typeface="Calibri" panose="020F0502020204030204" pitchFamily="34" charset="0"/>
                <a:ea typeface="Times New Roman" panose="02020603050405020304" pitchFamily="18" charset="0"/>
                <a:cs typeface="Times New Roman" panose="02020603050405020304" pitchFamily="18" charset="0"/>
              </a:rPr>
              <a:t>Establish Governance and Cadence</a:t>
            </a:r>
            <a:endParaRPr lang="en-US" sz="1100" dirty="0">
              <a:solidFill>
                <a:schemeClr val="tx2">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tabLst>
                <a:tab pos="457200" algn="l"/>
              </a:tabLst>
            </a:pPr>
            <a:r>
              <a:rPr lang="en-US" sz="1100" dirty="0">
                <a:solidFill>
                  <a:schemeClr val="tx2">
                    <a:lumMod val="65000"/>
                    <a:lumOff val="35000"/>
                  </a:schemeClr>
                </a:solidFill>
                <a:effectLst/>
                <a:latin typeface="Calibri" panose="020F0502020204030204" pitchFamily="34" charset="0"/>
                <a:ea typeface="Times New Roman" panose="02020603050405020304" pitchFamily="18" charset="0"/>
                <a:cs typeface="Times New Roman" panose="02020603050405020304" pitchFamily="18" charset="0"/>
              </a:rPr>
              <a:t>Review the Application Priority with key stakeholders</a:t>
            </a:r>
            <a:endParaRPr lang="en-US" sz="1100" dirty="0">
              <a:solidFill>
                <a:schemeClr val="tx2">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tabLst>
                <a:tab pos="457200" algn="l"/>
              </a:tabLst>
            </a:pPr>
            <a:r>
              <a:rPr lang="en-US" sz="1100" dirty="0">
                <a:solidFill>
                  <a:schemeClr val="tx2">
                    <a:lumMod val="65000"/>
                    <a:lumOff val="35000"/>
                  </a:schemeClr>
                </a:solidFill>
                <a:effectLst/>
                <a:latin typeface="Calibri" panose="020F0502020204030204" pitchFamily="34" charset="0"/>
                <a:ea typeface="Times New Roman" panose="02020603050405020304" pitchFamily="18" charset="0"/>
                <a:cs typeface="Times New Roman" panose="02020603050405020304" pitchFamily="18" charset="0"/>
              </a:rPr>
              <a:t>Create Hexawise plans to measure current coverage </a:t>
            </a:r>
            <a:endParaRPr lang="en-US" sz="1100" dirty="0">
              <a:solidFill>
                <a:schemeClr val="tx2">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tabLst>
                <a:tab pos="457200" algn="l"/>
              </a:tabLst>
            </a:pPr>
            <a:r>
              <a:rPr lang="en-US" sz="1100" dirty="0">
                <a:solidFill>
                  <a:schemeClr val="tx2">
                    <a:lumMod val="65000"/>
                    <a:lumOff val="35000"/>
                  </a:schemeClr>
                </a:solidFill>
                <a:effectLst/>
                <a:latin typeface="Calibri" panose="020F0502020204030204" pitchFamily="34" charset="0"/>
                <a:ea typeface="Times New Roman" panose="02020603050405020304" pitchFamily="18" charset="0"/>
                <a:cs typeface="Times New Roman" panose="02020603050405020304" pitchFamily="18" charset="0"/>
              </a:rPr>
              <a:t>Validate the scenarios for each product(s) with key stakeholders (include RA Lead, ASQE, Business and Tech Lead)</a:t>
            </a:r>
            <a:endParaRPr lang="en-US" sz="1100" dirty="0">
              <a:solidFill>
                <a:schemeClr val="tx2">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tabLst>
                <a:tab pos="457200" algn="l"/>
              </a:tabLst>
            </a:pPr>
            <a:r>
              <a:rPr lang="en-US" sz="1100" dirty="0">
                <a:solidFill>
                  <a:schemeClr val="tx2">
                    <a:lumMod val="65000"/>
                    <a:lumOff val="35000"/>
                  </a:schemeClr>
                </a:solidFill>
                <a:effectLst/>
                <a:latin typeface="Calibri" panose="020F0502020204030204" pitchFamily="34" charset="0"/>
                <a:ea typeface="Times New Roman" panose="02020603050405020304" pitchFamily="18" charset="0"/>
                <a:cs typeface="Times New Roman" panose="02020603050405020304" pitchFamily="18" charset="0"/>
              </a:rPr>
              <a:t>Re-baseline the scope and measure coverage</a:t>
            </a:r>
            <a:endParaRPr lang="en-US" sz="1100" dirty="0">
              <a:solidFill>
                <a:schemeClr val="tx2">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tabLst>
                <a:tab pos="457200" algn="l"/>
              </a:tabLst>
            </a:pPr>
            <a:r>
              <a:rPr lang="en-US" sz="1100" dirty="0">
                <a:solidFill>
                  <a:schemeClr val="tx2">
                    <a:lumMod val="65000"/>
                    <a:lumOff val="35000"/>
                  </a:schemeClr>
                </a:solidFill>
                <a:effectLst/>
                <a:latin typeface="Calibri" panose="020F0502020204030204" pitchFamily="34" charset="0"/>
                <a:ea typeface="Times New Roman" panose="02020603050405020304" pitchFamily="18" charset="0"/>
                <a:cs typeface="Times New Roman" panose="02020603050405020304" pitchFamily="18" charset="0"/>
              </a:rPr>
              <a:t>If the target planned and re-baselined coverage gap is around 15%, we will revise the </a:t>
            </a:r>
            <a:r>
              <a:rPr lang="en-US" sz="1100" dirty="0">
                <a:solidFill>
                  <a:schemeClr val="tx2">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rPr>
              <a:t>milestone &amp; timelines</a:t>
            </a:r>
            <a:r>
              <a:rPr lang="en-US" sz="1100" dirty="0">
                <a:solidFill>
                  <a:schemeClr val="tx2">
                    <a:lumMod val="65000"/>
                    <a:lumOff val="3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solidFill>
                <a:schemeClr val="tx2">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21033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8244AE1-65D9-4819-B778-6A0BF0ED9409}"/>
              </a:ext>
            </a:extLst>
          </p:cNvPr>
          <p:cNvGraphicFramePr>
            <a:graphicFrameLocks noGrp="1"/>
          </p:cNvGraphicFramePr>
          <p:nvPr>
            <p:extLst>
              <p:ext uri="{D42A27DB-BD31-4B8C-83A1-F6EECF244321}">
                <p14:modId xmlns:p14="http://schemas.microsoft.com/office/powerpoint/2010/main" val="3509143930"/>
              </p:ext>
            </p:extLst>
          </p:nvPr>
        </p:nvGraphicFramePr>
        <p:xfrm>
          <a:off x="402440" y="626537"/>
          <a:ext cx="8339120" cy="3454402"/>
        </p:xfrm>
        <a:graphic>
          <a:graphicData uri="http://schemas.openxmlformats.org/drawingml/2006/table">
            <a:tbl>
              <a:tblPr/>
              <a:tblGrid>
                <a:gridCol w="1385420">
                  <a:extLst>
                    <a:ext uri="{9D8B030D-6E8A-4147-A177-3AD203B41FA5}">
                      <a16:colId xmlns:a16="http://schemas.microsoft.com/office/drawing/2014/main" val="2469054163"/>
                    </a:ext>
                  </a:extLst>
                </a:gridCol>
                <a:gridCol w="534900">
                  <a:extLst>
                    <a:ext uri="{9D8B030D-6E8A-4147-A177-3AD203B41FA5}">
                      <a16:colId xmlns:a16="http://schemas.microsoft.com/office/drawing/2014/main" val="3054339858"/>
                    </a:ext>
                  </a:extLst>
                </a:gridCol>
                <a:gridCol w="534900">
                  <a:extLst>
                    <a:ext uri="{9D8B030D-6E8A-4147-A177-3AD203B41FA5}">
                      <a16:colId xmlns:a16="http://schemas.microsoft.com/office/drawing/2014/main" val="1890833314"/>
                    </a:ext>
                  </a:extLst>
                </a:gridCol>
                <a:gridCol w="534900">
                  <a:extLst>
                    <a:ext uri="{9D8B030D-6E8A-4147-A177-3AD203B41FA5}">
                      <a16:colId xmlns:a16="http://schemas.microsoft.com/office/drawing/2014/main" val="391936197"/>
                    </a:ext>
                  </a:extLst>
                </a:gridCol>
                <a:gridCol w="534900">
                  <a:extLst>
                    <a:ext uri="{9D8B030D-6E8A-4147-A177-3AD203B41FA5}">
                      <a16:colId xmlns:a16="http://schemas.microsoft.com/office/drawing/2014/main" val="470631033"/>
                    </a:ext>
                  </a:extLst>
                </a:gridCol>
                <a:gridCol w="534900">
                  <a:extLst>
                    <a:ext uri="{9D8B030D-6E8A-4147-A177-3AD203B41FA5}">
                      <a16:colId xmlns:a16="http://schemas.microsoft.com/office/drawing/2014/main" val="1316645768"/>
                    </a:ext>
                  </a:extLst>
                </a:gridCol>
                <a:gridCol w="534900">
                  <a:extLst>
                    <a:ext uri="{9D8B030D-6E8A-4147-A177-3AD203B41FA5}">
                      <a16:colId xmlns:a16="http://schemas.microsoft.com/office/drawing/2014/main" val="2251239854"/>
                    </a:ext>
                  </a:extLst>
                </a:gridCol>
                <a:gridCol w="534900">
                  <a:extLst>
                    <a:ext uri="{9D8B030D-6E8A-4147-A177-3AD203B41FA5}">
                      <a16:colId xmlns:a16="http://schemas.microsoft.com/office/drawing/2014/main" val="713146672"/>
                    </a:ext>
                  </a:extLst>
                </a:gridCol>
                <a:gridCol w="534900">
                  <a:extLst>
                    <a:ext uri="{9D8B030D-6E8A-4147-A177-3AD203B41FA5}">
                      <a16:colId xmlns:a16="http://schemas.microsoft.com/office/drawing/2014/main" val="3923154223"/>
                    </a:ext>
                  </a:extLst>
                </a:gridCol>
                <a:gridCol w="534900">
                  <a:extLst>
                    <a:ext uri="{9D8B030D-6E8A-4147-A177-3AD203B41FA5}">
                      <a16:colId xmlns:a16="http://schemas.microsoft.com/office/drawing/2014/main" val="4233565879"/>
                    </a:ext>
                  </a:extLst>
                </a:gridCol>
                <a:gridCol w="534900">
                  <a:extLst>
                    <a:ext uri="{9D8B030D-6E8A-4147-A177-3AD203B41FA5}">
                      <a16:colId xmlns:a16="http://schemas.microsoft.com/office/drawing/2014/main" val="568641313"/>
                    </a:ext>
                  </a:extLst>
                </a:gridCol>
                <a:gridCol w="534900">
                  <a:extLst>
                    <a:ext uri="{9D8B030D-6E8A-4147-A177-3AD203B41FA5}">
                      <a16:colId xmlns:a16="http://schemas.microsoft.com/office/drawing/2014/main" val="2276175107"/>
                    </a:ext>
                  </a:extLst>
                </a:gridCol>
                <a:gridCol w="534900">
                  <a:extLst>
                    <a:ext uri="{9D8B030D-6E8A-4147-A177-3AD203B41FA5}">
                      <a16:colId xmlns:a16="http://schemas.microsoft.com/office/drawing/2014/main" val="3892994352"/>
                    </a:ext>
                  </a:extLst>
                </a:gridCol>
                <a:gridCol w="534900">
                  <a:extLst>
                    <a:ext uri="{9D8B030D-6E8A-4147-A177-3AD203B41FA5}">
                      <a16:colId xmlns:a16="http://schemas.microsoft.com/office/drawing/2014/main" val="2441219491"/>
                    </a:ext>
                  </a:extLst>
                </a:gridCol>
              </a:tblGrid>
              <a:tr h="1016258">
                <a:tc>
                  <a:txBody>
                    <a:bodyPr/>
                    <a:lstStyle/>
                    <a:p>
                      <a:pPr algn="ctr" rtl="0" fontAlgn="ctr"/>
                      <a:r>
                        <a:rPr lang="en-US" sz="800" b="1" i="0" u="none" strike="noStrike" dirty="0">
                          <a:solidFill>
                            <a:srgbClr val="0033A0"/>
                          </a:solidFill>
                          <a:effectLst/>
                          <a:latin typeface="Arial" panose="020B0604020202020204" pitchFamily="34" charset="0"/>
                          <a:cs typeface="Arial" panose="020B0604020202020204" pitchFamily="34" charset="0"/>
                        </a:rPr>
                        <a:t>Challenge Area\Application</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no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Internet Servicing - Policy (ISP)</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Internet Servicing Claims</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TPI-Autofill</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B050"/>
                    </a:solid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Internet Servicing - Commercial (ISC-Comm)</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tc>
                  <a:txBody>
                    <a:bodyPr/>
                    <a:lstStyle/>
                    <a:p>
                      <a:pPr algn="ctr" rtl="0" fontAlgn="ctr"/>
                      <a:r>
                        <a:rPr lang="en-US" sz="700" b="1" i="0" u="none" strike="noStrike" dirty="0">
                          <a:solidFill>
                            <a:schemeClr val="bg1"/>
                          </a:solidFill>
                          <a:effectLst/>
                          <a:latin typeface="Arial"/>
                          <a:cs typeface="Arial"/>
                        </a:rPr>
                        <a:t>Internet Servicing - Billing (ISB)</a:t>
                      </a:r>
                      <a:br>
                        <a:rPr lang="en-US" sz="700" b="1" i="0" u="none" strike="noStrike" dirty="0">
                          <a:solidFill>
                            <a:srgbClr val="FFFFFF"/>
                          </a:solidFill>
                          <a:effectLst/>
                          <a:latin typeface="Arial"/>
                          <a:cs typeface="Arial"/>
                        </a:rPr>
                      </a:br>
                      <a:endParaRPr lang="en-US" sz="700" b="1" i="0" u="none" strike="noStrike" dirty="0">
                        <a:solidFill>
                          <a:srgbClr val="FFFFFF"/>
                        </a:solidFill>
                        <a:effectLst/>
                        <a:latin typeface="Arial"/>
                        <a:cs typeface="Arial"/>
                      </a:endParaRP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AWD10 PL</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AWD10 CL </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AWD10-NF</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33A0"/>
                    </a:solidFill>
                  </a:tcPr>
                </a:tc>
                <a:tc>
                  <a:txBody>
                    <a:bodyPr/>
                    <a:lstStyle/>
                    <a:p>
                      <a:pPr algn="ctr" rtl="0" fontAlgn="ctr"/>
                      <a:r>
                        <a:rPr lang="en-US" sz="700" b="1" i="0" u="none" strike="noStrike" dirty="0">
                          <a:solidFill>
                            <a:schemeClr val="bg1"/>
                          </a:solidFill>
                          <a:effectLst/>
                          <a:latin typeface="Arial"/>
                          <a:cs typeface="Arial"/>
                        </a:rPr>
                        <a:t>Artemis - Servicing</a:t>
                      </a:r>
                      <a:br>
                        <a:rPr lang="en-US" sz="700" b="1" i="0" u="none" strike="noStrike" dirty="0">
                          <a:solidFill>
                            <a:srgbClr val="FFFFFF"/>
                          </a:solidFill>
                          <a:effectLst/>
                          <a:latin typeface="Arial"/>
                          <a:cs typeface="Arial"/>
                        </a:rPr>
                      </a:br>
                      <a:r>
                        <a:rPr lang="en-US" sz="700" b="1" i="0" u="none" strike="noStrike" dirty="0">
                          <a:solidFill>
                            <a:schemeClr val="bg1"/>
                          </a:solidFill>
                          <a:effectLst/>
                          <a:latin typeface="Arial"/>
                          <a:cs typeface="Arial"/>
                        </a:rPr>
                        <a:t>Policy Center, Billing, Documents, Claims</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B050"/>
                    </a:solidFill>
                  </a:tcPr>
                </a:tc>
                <a:tc>
                  <a:txBody>
                    <a:bodyPr/>
                    <a:lstStyle/>
                    <a:p>
                      <a:pPr algn="ctr" rtl="0" fontAlgn="ctr"/>
                      <a:r>
                        <a:rPr lang="en-US" sz="700" b="1" i="0" u="none" strike="noStrike" dirty="0">
                          <a:solidFill>
                            <a:schemeClr val="bg1"/>
                          </a:solidFill>
                          <a:effectLst/>
                          <a:latin typeface="Arial"/>
                          <a:cs typeface="Arial"/>
                        </a:rPr>
                        <a:t>Artemis - Sales</a:t>
                      </a:r>
                      <a:br>
                        <a:rPr lang="en-US" sz="700" b="1" i="0" u="none" strike="noStrike" dirty="0">
                          <a:solidFill>
                            <a:srgbClr val="FFFFFF"/>
                          </a:solidFill>
                          <a:effectLst/>
                          <a:latin typeface="Arial"/>
                          <a:cs typeface="Arial"/>
                        </a:rPr>
                      </a:br>
                      <a:r>
                        <a:rPr lang="en-US" sz="700" b="1" i="0" u="none" strike="noStrike" dirty="0">
                          <a:solidFill>
                            <a:schemeClr val="bg1"/>
                          </a:solidFill>
                          <a:effectLst/>
                          <a:latin typeface="Arial"/>
                          <a:cs typeface="Arial"/>
                        </a:rPr>
                        <a:t>Get Sales Lead, Permissions</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B050"/>
                    </a:solid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WIN</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B050"/>
                    </a:solid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Call Log Database</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B050"/>
                    </a:solidFill>
                  </a:tcPr>
                </a:tc>
                <a:tc>
                  <a:txBody>
                    <a:bodyPr/>
                    <a:lstStyle/>
                    <a:p>
                      <a:pPr algn="ctr" rtl="0" fontAlgn="ctr"/>
                      <a:r>
                        <a:rPr lang="en-US" sz="700" b="1" i="0" u="none" strike="noStrike" dirty="0">
                          <a:solidFill>
                            <a:schemeClr val="bg1"/>
                          </a:solidFill>
                          <a:effectLst/>
                          <a:latin typeface="Arial" panose="020B0604020202020204" pitchFamily="34" charset="0"/>
                          <a:cs typeface="Arial" panose="020B0604020202020204" pitchFamily="34" charset="0"/>
                        </a:rPr>
                        <a:t>Telematic, Smart Ride Experience</a:t>
                      </a:r>
                    </a:p>
                  </a:txBody>
                  <a:tcPr marL="0" marR="0" marT="0" marB="0" vert="vert27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619996531"/>
                  </a:ext>
                </a:extLst>
              </a:tr>
              <a:tr h="304768">
                <a:tc>
                  <a:txBody>
                    <a:bodyPr/>
                    <a:lstStyle/>
                    <a:p>
                      <a:pPr algn="ctr" rtl="0" fontAlgn="ctr"/>
                      <a:r>
                        <a:rPr lang="en-US" sz="800" b="1" i="0" u="none" strike="noStrike" dirty="0">
                          <a:solidFill>
                            <a:srgbClr val="0033A0"/>
                          </a:solidFill>
                          <a:effectLst/>
                          <a:latin typeface="Arial" panose="020B0604020202020204" pitchFamily="34" charset="0"/>
                          <a:cs typeface="Arial" panose="020B0604020202020204" pitchFamily="34" charset="0"/>
                        </a:rPr>
                        <a:t>Current Automation Coverage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chemeClr val="bg1"/>
                    </a:solidFill>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 80%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 80%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a:cs typeface="Arial"/>
                        </a:rPr>
                        <a:t>60%</a:t>
                      </a:r>
                      <a:r>
                        <a:rPr lang="en-US" sz="700" b="1" i="0" u="none" strike="noStrike" dirty="0">
                          <a:solidFill>
                            <a:srgbClr val="FF0000"/>
                          </a:solidFill>
                          <a:effectLst/>
                          <a:latin typeface="Arial"/>
                          <a:cs typeface="Arial"/>
                        </a:rPr>
                        <a:t>**</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 75%</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 78%</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 87%</a:t>
                      </a:r>
                      <a:r>
                        <a:rPr lang="en-US" sz="700" b="1" i="0" u="none" strike="noStrike" dirty="0">
                          <a:solidFill>
                            <a:srgbClr val="FF0000"/>
                          </a:solidFill>
                          <a:effectLst/>
                          <a:latin typeface="+mn-lt"/>
                          <a:cs typeface="Arial"/>
                        </a:rPr>
                        <a:t>**</a:t>
                      </a:r>
                      <a:endParaRPr lang="en-US" sz="700" b="1" i="0" u="none" strike="noStrike" dirty="0">
                        <a:solidFill>
                          <a:srgbClr val="0033A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marL="0" algn="ctr" defTabSz="914378" rtl="0" eaLnBrk="1" fontAlgn="ctr" latinLnBrk="0" hangingPunct="1"/>
                      <a:r>
                        <a:rPr lang="en-US" sz="700" b="1" i="0" u="none" strike="noStrike" kern="1200" dirty="0">
                          <a:solidFill>
                            <a:srgbClr val="0033A0"/>
                          </a:solidFill>
                          <a:effectLst/>
                          <a:latin typeface="Arial" panose="020B0604020202020204" pitchFamily="34" charset="0"/>
                          <a:ea typeface="+mn-ea"/>
                          <a:cs typeface="Arial" panose="020B0604020202020204" pitchFamily="34" charset="0"/>
                        </a:rPr>
                        <a:t>43%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marL="0" algn="ctr" defTabSz="914378" rtl="0" eaLnBrk="1" fontAlgn="ctr" latinLnBrk="0" hangingPunct="1"/>
                      <a:r>
                        <a:rPr lang="en-US" sz="700" b="1" i="0" u="none" strike="noStrike" kern="1200" dirty="0">
                          <a:solidFill>
                            <a:srgbClr val="0033A0"/>
                          </a:solidFill>
                          <a:effectLst/>
                          <a:latin typeface="Arial" panose="020B0604020202020204" pitchFamily="34" charset="0"/>
                          <a:ea typeface="+mn-ea"/>
                          <a:cs typeface="Arial" panose="020B0604020202020204" pitchFamily="34" charset="0"/>
                        </a:rPr>
                        <a:t> 80%</a:t>
                      </a:r>
                      <a:r>
                        <a:rPr lang="en-US" sz="700" b="1" i="0" u="none" strike="noStrike" dirty="0">
                          <a:solidFill>
                            <a:srgbClr val="FF0000"/>
                          </a:solidFill>
                          <a:effectLst/>
                          <a:latin typeface="+mn-lt"/>
                          <a:cs typeface="Arial"/>
                        </a:rPr>
                        <a:t>**</a:t>
                      </a:r>
                      <a:endParaRPr lang="en-US" sz="700" b="1" i="0" u="none" strike="noStrike" kern="1200" dirty="0">
                        <a:solidFill>
                          <a:srgbClr val="0033A0"/>
                        </a:solidFill>
                        <a:effectLst/>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marL="0" algn="ctr" defTabSz="914378" rtl="0" eaLnBrk="1" fontAlgn="ctr" latinLnBrk="0" hangingPunct="1"/>
                      <a:r>
                        <a:rPr lang="en-US" sz="700" b="1" i="0" u="none" strike="noStrike" kern="1200" dirty="0">
                          <a:solidFill>
                            <a:srgbClr val="00B050"/>
                          </a:solidFill>
                          <a:effectLst/>
                          <a:latin typeface="Arial" panose="020B0604020202020204" pitchFamily="34" charset="0"/>
                          <a:ea typeface="+mn-ea"/>
                          <a:cs typeface="Arial" panose="020B0604020202020204" pitchFamily="34" charset="0"/>
                        </a:rPr>
                        <a:t>80%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marL="0" algn="ctr" defTabSz="914378" rtl="0" eaLnBrk="1" fontAlgn="ctr" latinLnBrk="0" hangingPunct="1"/>
                      <a:r>
                        <a:rPr lang="en-US" sz="700" b="1" i="0" u="none" strike="noStrike" kern="1200" dirty="0">
                          <a:solidFill>
                            <a:srgbClr val="00B050"/>
                          </a:solidFill>
                          <a:effectLst/>
                          <a:latin typeface="Arial" panose="020B0604020202020204" pitchFamily="34" charset="0"/>
                          <a:ea typeface="+mn-ea"/>
                          <a:cs typeface="Arial" panose="020B0604020202020204" pitchFamily="34" charset="0"/>
                        </a:rPr>
                        <a:t>60%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marL="0" algn="ctr" defTabSz="914378" rtl="0" eaLnBrk="1" fontAlgn="ctr" latinLnBrk="0" hangingPunct="1"/>
                      <a:r>
                        <a:rPr lang="en-US" sz="700" b="1" i="0" u="none" strike="noStrike" kern="1200" dirty="0">
                          <a:solidFill>
                            <a:srgbClr val="00B050"/>
                          </a:solidFill>
                          <a:effectLst/>
                          <a:latin typeface="Arial" panose="020B0604020202020204" pitchFamily="34" charset="0"/>
                          <a:ea typeface="+mn-ea"/>
                          <a:cs typeface="Arial" panose="020B0604020202020204" pitchFamily="34" charset="0"/>
                        </a:rPr>
                        <a:t>6%</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marL="0" algn="ctr" defTabSz="914378" rtl="0" eaLnBrk="1" fontAlgn="ctr" latinLnBrk="0" hangingPunct="1"/>
                      <a:r>
                        <a:rPr lang="en-US" sz="700" b="1" i="0" u="none" strike="noStrike" kern="1200" dirty="0">
                          <a:solidFill>
                            <a:srgbClr val="00B050"/>
                          </a:solidFill>
                          <a:effectLst/>
                          <a:latin typeface="Arial" panose="020B0604020202020204" pitchFamily="34" charset="0"/>
                          <a:ea typeface="+mn-ea"/>
                          <a:cs typeface="Arial" panose="020B0604020202020204" pitchFamily="34" charset="0"/>
                        </a:rPr>
                        <a:t>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700" b="1" i="0" u="none" strike="noStrike" kern="1200" dirty="0">
                          <a:solidFill>
                            <a:srgbClr val="00B050"/>
                          </a:solidFill>
                          <a:effectLst/>
                          <a:latin typeface="Arial" panose="020B0604020202020204" pitchFamily="34" charset="0"/>
                          <a:ea typeface="+mn-ea"/>
                          <a:cs typeface="Arial" panose="020B0604020202020204" pitchFamily="34" charset="0"/>
                        </a:rPr>
                        <a:t> 0%</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extLst>
                  <a:ext uri="{0D108BD9-81ED-4DB2-BD59-A6C34878D82A}">
                    <a16:rowId xmlns:a16="http://schemas.microsoft.com/office/drawing/2014/main" val="1746695348"/>
                  </a:ext>
                </a:extLst>
              </a:tr>
              <a:tr h="304768">
                <a:tc>
                  <a:txBody>
                    <a:bodyPr/>
                    <a:lstStyle/>
                    <a:p>
                      <a:pPr algn="ctr" rtl="0" fontAlgn="ctr"/>
                      <a:r>
                        <a:rPr lang="en-US" sz="800" b="1" i="0" u="none" strike="noStrike" dirty="0">
                          <a:solidFill>
                            <a:srgbClr val="0033A0"/>
                          </a:solidFill>
                          <a:effectLst/>
                          <a:latin typeface="Arial" panose="020B0604020202020204" pitchFamily="34" charset="0"/>
                          <a:cs typeface="Arial" panose="020B0604020202020204" pitchFamily="34" charset="0"/>
                        </a:rPr>
                        <a:t>Online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chemeClr val="bg1"/>
                    </a:solidFill>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l" fontAlgn="b"/>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extLst>
                  <a:ext uri="{0D108BD9-81ED-4DB2-BD59-A6C34878D82A}">
                    <a16:rowId xmlns:a16="http://schemas.microsoft.com/office/drawing/2014/main" val="3231849956"/>
                  </a:ext>
                </a:extLst>
              </a:tr>
              <a:tr h="304768">
                <a:tc>
                  <a:txBody>
                    <a:bodyPr/>
                    <a:lstStyle/>
                    <a:p>
                      <a:pPr algn="ctr" rtl="0" fontAlgn="ctr"/>
                      <a:r>
                        <a:rPr lang="en-US" sz="800" b="1" i="0" u="none" strike="noStrike" dirty="0">
                          <a:solidFill>
                            <a:srgbClr val="0033A0"/>
                          </a:solidFill>
                          <a:effectLst/>
                          <a:latin typeface="Arial" panose="020B0604020202020204" pitchFamily="34" charset="0"/>
                          <a:cs typeface="Arial" panose="020B0604020202020204" pitchFamily="34" charset="0"/>
                        </a:rPr>
                        <a:t>Batch</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chemeClr val="bg1"/>
                    </a:solidFill>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l" fontAlgn="b"/>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extLst>
                  <a:ext uri="{0D108BD9-81ED-4DB2-BD59-A6C34878D82A}">
                    <a16:rowId xmlns:a16="http://schemas.microsoft.com/office/drawing/2014/main" val="1085375883"/>
                  </a:ext>
                </a:extLst>
              </a:tr>
              <a:tr h="304768">
                <a:tc>
                  <a:txBody>
                    <a:bodyPr/>
                    <a:lstStyle/>
                    <a:p>
                      <a:pPr algn="ctr" rtl="0" fontAlgn="ctr"/>
                      <a:r>
                        <a:rPr lang="en-US" sz="800" b="1" i="0" u="none" strike="noStrike" dirty="0">
                          <a:solidFill>
                            <a:srgbClr val="0033A0"/>
                          </a:solidFill>
                          <a:effectLst/>
                          <a:latin typeface="Arial"/>
                          <a:cs typeface="Arial"/>
                        </a:rPr>
                        <a:t>Test data dependency*</a:t>
                      </a:r>
                      <a:endParaRPr lang="en-US" sz="800" b="1" i="0" u="none" strike="noStrike" dirty="0">
                        <a:solidFill>
                          <a:srgbClr val="0033A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chemeClr val="bg1"/>
                    </a:solidFill>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a:cs typeface="Arial"/>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extLst>
                  <a:ext uri="{0D108BD9-81ED-4DB2-BD59-A6C34878D82A}">
                    <a16:rowId xmlns:a16="http://schemas.microsoft.com/office/drawing/2014/main" val="2292252482"/>
                  </a:ext>
                </a:extLst>
              </a:tr>
              <a:tr h="304768">
                <a:tc>
                  <a:txBody>
                    <a:bodyPr/>
                    <a:lstStyle/>
                    <a:p>
                      <a:pPr algn="ctr" rtl="0" fontAlgn="ctr"/>
                      <a:r>
                        <a:rPr lang="en-US" sz="800" b="1" i="0" u="none" strike="noStrike" dirty="0">
                          <a:solidFill>
                            <a:srgbClr val="0033A0"/>
                          </a:solidFill>
                          <a:effectLst/>
                          <a:latin typeface="Arial" panose="020B0604020202020204" pitchFamily="34" charset="0"/>
                          <a:cs typeface="Arial" panose="020B0604020202020204" pitchFamily="34" charset="0"/>
                        </a:rPr>
                        <a:t>upstream Environment Issues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chemeClr val="bg1"/>
                    </a:solidFill>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l" fontAlgn="b"/>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extLst>
                  <a:ext uri="{0D108BD9-81ED-4DB2-BD59-A6C34878D82A}">
                    <a16:rowId xmlns:a16="http://schemas.microsoft.com/office/drawing/2014/main" val="27106654"/>
                  </a:ext>
                </a:extLst>
              </a:tr>
              <a:tr h="304768">
                <a:tc>
                  <a:txBody>
                    <a:bodyPr/>
                    <a:lstStyle/>
                    <a:p>
                      <a:pPr algn="ctr" rtl="0" fontAlgn="ctr"/>
                      <a:r>
                        <a:rPr lang="en-US" sz="800" b="1" i="0" u="none" strike="noStrike" dirty="0">
                          <a:solidFill>
                            <a:srgbClr val="0033A0"/>
                          </a:solidFill>
                          <a:effectLst/>
                          <a:latin typeface="Arial" panose="020B0604020202020204" pitchFamily="34" charset="0"/>
                          <a:cs typeface="Arial" panose="020B0604020202020204" pitchFamily="34" charset="0"/>
                        </a:rPr>
                        <a:t>CICD</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chemeClr val="bg1"/>
                    </a:solidFill>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b"/>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extLst>
                  <a:ext uri="{0D108BD9-81ED-4DB2-BD59-A6C34878D82A}">
                    <a16:rowId xmlns:a16="http://schemas.microsoft.com/office/drawing/2014/main" val="3249105731"/>
                  </a:ext>
                </a:extLst>
              </a:tr>
              <a:tr h="304768">
                <a:tc>
                  <a:txBody>
                    <a:bodyPr/>
                    <a:lstStyle/>
                    <a:p>
                      <a:pPr algn="ctr" rtl="0" fontAlgn="ctr"/>
                      <a:r>
                        <a:rPr lang="en-US" sz="800" b="1" i="0" u="none" strike="noStrike" dirty="0">
                          <a:solidFill>
                            <a:srgbClr val="0033A0"/>
                          </a:solidFill>
                          <a:effectLst/>
                          <a:latin typeface="Arial" panose="020B0604020202020204" pitchFamily="34" charset="0"/>
                          <a:cs typeface="Arial" panose="020B0604020202020204" pitchFamily="34" charset="0"/>
                        </a:rPr>
                        <a:t>Reporting</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chemeClr val="bg1"/>
                    </a:solidFill>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33A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extLst>
                  <a:ext uri="{0D108BD9-81ED-4DB2-BD59-A6C34878D82A}">
                    <a16:rowId xmlns:a16="http://schemas.microsoft.com/office/drawing/2014/main" val="2575323971"/>
                  </a:ext>
                </a:extLst>
              </a:tr>
              <a:tr h="304768">
                <a:tc>
                  <a:txBody>
                    <a:bodyPr/>
                    <a:lstStyle/>
                    <a:p>
                      <a:pPr algn="ctr" rtl="0" fontAlgn="ctr"/>
                      <a:r>
                        <a:rPr lang="en-US" sz="800" b="1" i="0" u="none" strike="noStrike" dirty="0">
                          <a:solidFill>
                            <a:srgbClr val="0033A0"/>
                          </a:solidFill>
                          <a:effectLst/>
                          <a:latin typeface="Arial" panose="020B0604020202020204" pitchFamily="34" charset="0"/>
                          <a:cs typeface="Arial" panose="020B0604020202020204" pitchFamily="34" charset="0"/>
                        </a:rPr>
                        <a:t>Doc solutions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solidFill>
                      <a:schemeClr val="bg1"/>
                    </a:solidFill>
                  </a:tcPr>
                </a:tc>
                <a:tc>
                  <a:txBody>
                    <a:bodyPr/>
                    <a:lstStyle/>
                    <a:p>
                      <a:pPr algn="ctr" fontAlgn="ctr"/>
                      <a:endParaRPr lang="en-US" sz="700" b="1" i="0" u="none" strike="noStrike" dirty="0">
                        <a:solidFill>
                          <a:srgbClr val="0033A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endParaRPr lang="en-US" sz="700" b="1" i="0" u="none" strike="noStrike" dirty="0">
                        <a:solidFill>
                          <a:srgbClr val="0033A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ctr" fontAlgn="ctr"/>
                      <a:r>
                        <a:rPr lang="en-US" sz="700" b="1" i="0" u="none" strike="noStrike" dirty="0">
                          <a:solidFill>
                            <a:srgbClr val="00B050"/>
                          </a:solidFill>
                          <a:effectLst/>
                          <a:latin typeface="Arial" panose="020B0604020202020204" pitchFamily="34" charset="0"/>
                          <a:cs typeface="Arial" panose="020B0604020202020204" pitchFamily="34" charset="0"/>
                        </a:rPr>
                        <a:t>X</a:t>
                      </a: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tc>
                  <a:txBody>
                    <a:bodyPr/>
                    <a:lstStyle/>
                    <a:p>
                      <a:pPr algn="l" fontAlgn="b"/>
                      <a:r>
                        <a:rPr lang="en-US" sz="700" b="1" i="0" u="none" strike="noStrike" dirty="0">
                          <a:solidFill>
                            <a:srgbClr val="00B050"/>
                          </a:solidFill>
                          <a:effectLst/>
                          <a:latin typeface="Arial" panose="020B0604020202020204" pitchFamily="34" charset="0"/>
                          <a:cs typeface="Arial" panose="020B0604020202020204" pitchFamily="34" charset="0"/>
                        </a:rPr>
                        <a:t>         X</a:t>
                      </a:r>
                      <a:endParaRPr lang="en-US" sz="700" b="1" i="0" u="none" strike="noStrike" dirty="0">
                        <a:solidFill>
                          <a:srgbClr val="00B050"/>
                        </a:solidFill>
                        <a:effectLst/>
                        <a:latin typeface="Arial"/>
                        <a:cs typeface="Arial"/>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tcPr>
                </a:tc>
                <a:extLst>
                  <a:ext uri="{0D108BD9-81ED-4DB2-BD59-A6C34878D82A}">
                    <a16:rowId xmlns:a16="http://schemas.microsoft.com/office/drawing/2014/main" val="1638989440"/>
                  </a:ext>
                </a:extLst>
              </a:tr>
            </a:tbl>
          </a:graphicData>
        </a:graphic>
      </p:graphicFrame>
      <p:sp>
        <p:nvSpPr>
          <p:cNvPr id="4" name="TextBox 3">
            <a:extLst>
              <a:ext uri="{FF2B5EF4-FFF2-40B4-BE49-F238E27FC236}">
                <a16:creationId xmlns:a16="http://schemas.microsoft.com/office/drawing/2014/main" id="{F98C7E44-41C0-4BBC-BC42-032AEE0696A2}"/>
              </a:ext>
            </a:extLst>
          </p:cNvPr>
          <p:cNvSpPr txBox="1"/>
          <p:nvPr/>
        </p:nvSpPr>
        <p:spPr>
          <a:xfrm>
            <a:off x="2136281" y="4162793"/>
            <a:ext cx="1294858" cy="207749"/>
          </a:xfrm>
          <a:prstGeom prst="rect">
            <a:avLst/>
          </a:prstGeom>
          <a:solidFill>
            <a:srgbClr val="00B050"/>
          </a:solidFill>
        </p:spPr>
        <p:txBody>
          <a:bodyPr wrap="square" lIns="0" tIns="0" rIns="0" bIns="0" rtlCol="0">
            <a:spAutoFit/>
          </a:bodyPr>
          <a:lstStyle/>
          <a:p>
            <a:pPr algn="ctr"/>
            <a:r>
              <a:rPr lang="en-IN" dirty="0">
                <a:solidFill>
                  <a:schemeClr val="bg1"/>
                </a:solidFill>
              </a:rPr>
              <a:t>Tosca</a:t>
            </a:r>
          </a:p>
        </p:txBody>
      </p:sp>
      <p:sp>
        <p:nvSpPr>
          <p:cNvPr id="5" name="TextBox 4">
            <a:extLst>
              <a:ext uri="{FF2B5EF4-FFF2-40B4-BE49-F238E27FC236}">
                <a16:creationId xmlns:a16="http://schemas.microsoft.com/office/drawing/2014/main" id="{4B93BB48-5D83-4EF8-8909-02AAC136D992}"/>
              </a:ext>
            </a:extLst>
          </p:cNvPr>
          <p:cNvSpPr txBox="1"/>
          <p:nvPr/>
        </p:nvSpPr>
        <p:spPr>
          <a:xfrm>
            <a:off x="408564" y="4162793"/>
            <a:ext cx="1294858" cy="207749"/>
          </a:xfrm>
          <a:prstGeom prst="rect">
            <a:avLst/>
          </a:prstGeom>
          <a:solidFill>
            <a:srgbClr val="0033A0"/>
          </a:solidFill>
        </p:spPr>
        <p:txBody>
          <a:bodyPr wrap="square" lIns="0" tIns="0" rIns="0" bIns="0" rtlCol="0">
            <a:spAutoFit/>
          </a:bodyPr>
          <a:lstStyle>
            <a:defPPr>
              <a:defRPr lang="en-US"/>
            </a:defPPr>
            <a:lvl1pPr algn="ctr">
              <a:defRPr>
                <a:solidFill>
                  <a:schemeClr val="bg1"/>
                </a:solidFill>
              </a:defRPr>
            </a:lvl1pPr>
          </a:lstStyle>
          <a:p>
            <a:r>
              <a:rPr lang="en-IN" dirty="0"/>
              <a:t>Ruby</a:t>
            </a:r>
          </a:p>
        </p:txBody>
      </p:sp>
      <p:sp>
        <p:nvSpPr>
          <p:cNvPr id="8" name="Title 1">
            <a:extLst>
              <a:ext uri="{FF2B5EF4-FFF2-40B4-BE49-F238E27FC236}">
                <a16:creationId xmlns:a16="http://schemas.microsoft.com/office/drawing/2014/main" id="{235FA3FD-9DF0-496F-BC80-5DDBDA5A4ACE}"/>
              </a:ext>
            </a:extLst>
          </p:cNvPr>
          <p:cNvSpPr>
            <a:spLocks noGrp="1"/>
          </p:cNvSpPr>
          <p:nvPr>
            <p:ph type="title"/>
          </p:nvPr>
        </p:nvSpPr>
        <p:spPr>
          <a:xfrm>
            <a:off x="322221" y="235343"/>
            <a:ext cx="8677399" cy="537640"/>
          </a:xfrm>
          <a:noFill/>
        </p:spPr>
        <p:txBody>
          <a:bodyPr vert="horz" lIns="0" tIns="0" rIns="0" bIns="0" rtlCol="0" anchor="t" anchorCtr="0">
            <a:normAutofit/>
          </a:bodyPr>
          <a:lstStyle/>
          <a:p>
            <a:r>
              <a:rPr lang="en-US" sz="2000" dirty="0">
                <a:solidFill>
                  <a:schemeClr val="tx2"/>
                </a:solidFill>
                <a:latin typeface="Lato light" panose="020F0502020204030203" pitchFamily="34" charset="0"/>
                <a:ea typeface="Lato light" panose="020F0502020204030203" pitchFamily="34" charset="0"/>
                <a:cs typeface="Lato light" panose="020F0502020204030203" pitchFamily="34" charset="0"/>
              </a:rPr>
              <a:t>Focus Area Matrix</a:t>
            </a:r>
          </a:p>
        </p:txBody>
      </p:sp>
      <p:sp>
        <p:nvSpPr>
          <p:cNvPr id="2" name="TextBox 1">
            <a:extLst>
              <a:ext uri="{FF2B5EF4-FFF2-40B4-BE49-F238E27FC236}">
                <a16:creationId xmlns:a16="http://schemas.microsoft.com/office/drawing/2014/main" id="{54FACF29-98C9-41EF-8D99-D59CCCCF6338}"/>
              </a:ext>
            </a:extLst>
          </p:cNvPr>
          <p:cNvSpPr txBox="1"/>
          <p:nvPr/>
        </p:nvSpPr>
        <p:spPr>
          <a:xfrm>
            <a:off x="3527889" y="4158161"/>
            <a:ext cx="5266789"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900" dirty="0">
                <a:solidFill>
                  <a:schemeClr val="tx2"/>
                </a:solidFill>
                <a:cs typeface="Arial"/>
              </a:rPr>
              <a:t>*Cognizant will perform a feasibility analysis of tools/ best practices and utilities post the transition. Upon successful PoC, implementation roadmap will be derived.</a:t>
            </a:r>
          </a:p>
        </p:txBody>
      </p:sp>
    </p:spTree>
    <p:extLst>
      <p:ext uri="{BB962C8B-B14F-4D97-AF65-F5344CB8AC3E}">
        <p14:creationId xmlns:p14="http://schemas.microsoft.com/office/powerpoint/2010/main" val="2497055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221" y="235343"/>
            <a:ext cx="8677399" cy="537640"/>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Comparison of Automation Tool – Tosca vs Ruby</a:t>
            </a:r>
          </a:p>
        </p:txBody>
      </p:sp>
      <p:graphicFrame>
        <p:nvGraphicFramePr>
          <p:cNvPr id="13" name="Table 12">
            <a:extLst>
              <a:ext uri="{FF2B5EF4-FFF2-40B4-BE49-F238E27FC236}">
                <a16:creationId xmlns:a16="http://schemas.microsoft.com/office/drawing/2014/main" id="{61653563-67F3-490E-AA35-777790D5F1E8}"/>
              </a:ext>
            </a:extLst>
          </p:cNvPr>
          <p:cNvGraphicFramePr>
            <a:graphicFrameLocks noGrp="1"/>
          </p:cNvGraphicFramePr>
          <p:nvPr>
            <p:extLst>
              <p:ext uri="{D42A27DB-BD31-4B8C-83A1-F6EECF244321}">
                <p14:modId xmlns:p14="http://schemas.microsoft.com/office/powerpoint/2010/main" val="4225004869"/>
              </p:ext>
            </p:extLst>
          </p:nvPr>
        </p:nvGraphicFramePr>
        <p:xfrm>
          <a:off x="321776" y="1196341"/>
          <a:ext cx="8501253" cy="3200400"/>
        </p:xfrm>
        <a:graphic>
          <a:graphicData uri="http://schemas.openxmlformats.org/drawingml/2006/table">
            <a:tbl>
              <a:tblPr/>
              <a:tblGrid>
                <a:gridCol w="1425183">
                  <a:extLst>
                    <a:ext uri="{9D8B030D-6E8A-4147-A177-3AD203B41FA5}">
                      <a16:colId xmlns:a16="http://schemas.microsoft.com/office/drawing/2014/main" val="822208381"/>
                    </a:ext>
                  </a:extLst>
                </a:gridCol>
                <a:gridCol w="728523">
                  <a:extLst>
                    <a:ext uri="{9D8B030D-6E8A-4147-A177-3AD203B41FA5}">
                      <a16:colId xmlns:a16="http://schemas.microsoft.com/office/drawing/2014/main" val="2839812302"/>
                    </a:ext>
                  </a:extLst>
                </a:gridCol>
                <a:gridCol w="728523">
                  <a:extLst>
                    <a:ext uri="{9D8B030D-6E8A-4147-A177-3AD203B41FA5}">
                      <a16:colId xmlns:a16="http://schemas.microsoft.com/office/drawing/2014/main" val="3806316795"/>
                    </a:ext>
                  </a:extLst>
                </a:gridCol>
                <a:gridCol w="5619024">
                  <a:extLst>
                    <a:ext uri="{9D8B030D-6E8A-4147-A177-3AD203B41FA5}">
                      <a16:colId xmlns:a16="http://schemas.microsoft.com/office/drawing/2014/main" val="3041215422"/>
                    </a:ext>
                  </a:extLst>
                </a:gridCol>
              </a:tblGrid>
              <a:tr h="302177">
                <a:tc>
                  <a:txBody>
                    <a:bodyPr/>
                    <a:lstStyle/>
                    <a:p>
                      <a:pPr algn="ctr" rtl="0" fontAlgn="t"/>
                      <a:r>
                        <a:rPr lang="en-IN" sz="900" b="1" i="0" u="none" strike="noStrike" dirty="0">
                          <a:solidFill>
                            <a:schemeClr val="bg1"/>
                          </a:solidFill>
                          <a:effectLst/>
                          <a:latin typeface="+mn-lt"/>
                        </a:rPr>
                        <a:t>Capability</a:t>
                      </a:r>
                    </a:p>
                  </a:txBody>
                  <a:tcPr marL="4541" marR="4541" marT="4541" marB="0" anchor="ctr">
                    <a:lnL w="9525" cap="flat" cmpd="sng" algn="ctr">
                      <a:solidFill>
                        <a:schemeClr val="bg2">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solidFill>
                      <a:srgbClr val="0033A0"/>
                    </a:solidFill>
                  </a:tcPr>
                </a:tc>
                <a:tc>
                  <a:txBody>
                    <a:bodyPr/>
                    <a:lstStyle/>
                    <a:p>
                      <a:pPr algn="ctr" rtl="0" fontAlgn="t"/>
                      <a:r>
                        <a:rPr lang="en-IN" sz="900" b="1" i="0" u="none" strike="noStrike" dirty="0">
                          <a:solidFill>
                            <a:schemeClr val="bg1"/>
                          </a:solidFill>
                          <a:effectLst/>
                          <a:latin typeface="+mn-lt"/>
                        </a:rPr>
                        <a:t>Tosca / </a:t>
                      </a:r>
                    </a:p>
                    <a:p>
                      <a:pPr algn="ctr" rtl="0" fontAlgn="t"/>
                      <a:r>
                        <a:rPr lang="en-IN" sz="900" b="1" i="0" u="none" strike="noStrike" dirty="0">
                          <a:solidFill>
                            <a:schemeClr val="bg1"/>
                          </a:solidFill>
                          <a:effectLst/>
                          <a:latin typeface="+mn-lt"/>
                        </a:rPr>
                        <a:t>Tosca DI</a:t>
                      </a:r>
                    </a:p>
                  </a:txBody>
                  <a:tcPr marL="4541" marR="4541" marT="45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solidFill>
                      <a:srgbClr val="0033A0"/>
                    </a:solidFill>
                  </a:tcPr>
                </a:tc>
                <a:tc>
                  <a:txBody>
                    <a:bodyPr/>
                    <a:lstStyle/>
                    <a:p>
                      <a:pPr algn="ctr" rtl="0" fontAlgn="t"/>
                      <a:r>
                        <a:rPr lang="en-IN" sz="900" b="1" i="0" u="none" strike="noStrike" dirty="0">
                          <a:solidFill>
                            <a:schemeClr val="bg1"/>
                          </a:solidFill>
                          <a:effectLst/>
                          <a:latin typeface="+mn-lt"/>
                        </a:rPr>
                        <a:t>Ruby </a:t>
                      </a:r>
                    </a:p>
                  </a:txBody>
                  <a:tcPr marL="4541" marR="4541" marT="45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solidFill>
                      <a:srgbClr val="0033A0"/>
                    </a:solidFill>
                  </a:tcPr>
                </a:tc>
                <a:tc>
                  <a:txBody>
                    <a:bodyPr/>
                    <a:lstStyle/>
                    <a:p>
                      <a:pPr algn="ctr" rtl="0" fontAlgn="t"/>
                      <a:r>
                        <a:rPr lang="en-IN" sz="900" b="1" i="0" u="none" strike="noStrike" dirty="0">
                          <a:solidFill>
                            <a:schemeClr val="bg1"/>
                          </a:solidFill>
                          <a:effectLst/>
                          <a:latin typeface="+mn-lt"/>
                        </a:rPr>
                        <a:t>Comments</a:t>
                      </a:r>
                    </a:p>
                  </a:txBody>
                  <a:tcPr marL="4541" marR="4541" marT="4541" marB="0" anchor="ctr">
                    <a:lnL w="12700" cap="flat" cmpd="sng" algn="ctr">
                      <a:solidFill>
                        <a:schemeClr val="bg1"/>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solidFill>
                      <a:srgbClr val="0033A0"/>
                    </a:solidFill>
                  </a:tcPr>
                </a:tc>
                <a:extLst>
                  <a:ext uri="{0D108BD9-81ED-4DB2-BD59-A6C34878D82A}">
                    <a16:rowId xmlns:a16="http://schemas.microsoft.com/office/drawing/2014/main" val="3851342358"/>
                  </a:ext>
                </a:extLst>
              </a:tr>
              <a:tr h="366505">
                <a:tc>
                  <a:txBody>
                    <a:bodyPr/>
                    <a:lstStyle/>
                    <a:p>
                      <a:pPr algn="ctr" rtl="0" fontAlgn="t"/>
                      <a:r>
                        <a:rPr lang="en-IN" sz="900" b="1" i="0" u="none" strike="noStrike" dirty="0">
                          <a:solidFill>
                            <a:srgbClr val="000000"/>
                          </a:solidFill>
                          <a:effectLst/>
                          <a:latin typeface="+mn-lt"/>
                        </a:rPr>
                        <a:t>Faster Releases </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Yes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No</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marL="274320" indent="-171450" algn="l" rtl="0" fontAlgn="t">
                        <a:buFont typeface="Arial" panose="020B0604020202020204" pitchFamily="34" charset="0"/>
                        <a:buChar char="•"/>
                      </a:pPr>
                      <a:r>
                        <a:rPr lang="en-US" sz="900" b="0" i="0" u="none" strike="noStrike" dirty="0">
                          <a:solidFill>
                            <a:srgbClr val="000000"/>
                          </a:solidFill>
                          <a:effectLst/>
                          <a:latin typeface="+mn-lt"/>
                        </a:rPr>
                        <a:t>Tosca is a better tool to optimize and orchestrate end-to-end tests across teams, projects and applications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1637756406"/>
                  </a:ext>
                </a:extLst>
              </a:tr>
              <a:tr h="742578">
                <a:tc>
                  <a:txBody>
                    <a:bodyPr/>
                    <a:lstStyle/>
                    <a:p>
                      <a:pPr algn="ctr" rtl="0" fontAlgn="t"/>
                      <a:r>
                        <a:rPr lang="en-IN" sz="900" b="1" i="0" u="none" strike="noStrike" dirty="0">
                          <a:solidFill>
                            <a:srgbClr val="000000"/>
                          </a:solidFill>
                          <a:effectLst/>
                          <a:latin typeface="+mn-lt"/>
                        </a:rPr>
                        <a:t>Maintenance Effort &amp; Cost</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Low</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High</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marL="274320" indent="-171450" algn="l" rtl="0" fontAlgn="t">
                        <a:buFont typeface="Arial" panose="020B0604020202020204" pitchFamily="34" charset="0"/>
                        <a:buChar char="•"/>
                      </a:pPr>
                      <a:r>
                        <a:rPr lang="en-US" sz="900" b="0" i="0" u="none" strike="noStrike" noProof="0" dirty="0">
                          <a:solidFill>
                            <a:srgbClr val="000000"/>
                          </a:solidFill>
                          <a:effectLst/>
                          <a:latin typeface="Arial"/>
                        </a:rPr>
                        <a:t>Tosca </a:t>
                      </a:r>
                      <a:r>
                        <a:rPr lang="en-US" sz="900" b="0" i="0" u="none" strike="noStrike" dirty="0">
                          <a:solidFill>
                            <a:srgbClr val="000000"/>
                          </a:solidFill>
                          <a:effectLst/>
                          <a:latin typeface="+mn-lt"/>
                        </a:rPr>
                        <a:t>uses model-based testing approach which in turn reduces the maintenance effort typically by 30% to 40% compared to non model based approaches that use scripting frameworks like Ruby, Selenium, Python etc..</a:t>
                      </a:r>
                    </a:p>
                    <a:p>
                      <a:pPr marL="274320" indent="-171450" algn="l" rtl="0" fontAlgn="t">
                        <a:buFont typeface="Arial" panose="020B0604020202020204" pitchFamily="34" charset="0"/>
                        <a:buChar char="•"/>
                      </a:pPr>
                      <a:r>
                        <a:rPr lang="en-US" sz="900" b="0" i="0" u="none" strike="noStrike" dirty="0">
                          <a:solidFill>
                            <a:srgbClr val="000000"/>
                          </a:solidFill>
                          <a:effectLst/>
                          <a:latin typeface="+mn-lt"/>
                        </a:rPr>
                        <a:t>Uses AI &amp; ML based next-gen technology for scanning and creating user actions. Self healing technology is being introduced in upcoming versions.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505985509"/>
                  </a:ext>
                </a:extLst>
              </a:tr>
              <a:tr h="447501">
                <a:tc>
                  <a:txBody>
                    <a:bodyPr/>
                    <a:lstStyle/>
                    <a:p>
                      <a:pPr algn="ctr" rtl="0" fontAlgn="t"/>
                      <a:r>
                        <a:rPr lang="en-IN" sz="900" b="1" i="0" u="none" strike="noStrike" dirty="0">
                          <a:solidFill>
                            <a:srgbClr val="000000"/>
                          </a:solidFill>
                          <a:effectLst/>
                          <a:latin typeface="+mn-lt"/>
                        </a:rPr>
                        <a:t>Scripting Complexity &amp; Scalability</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Low</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High</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marL="274320" indent="-171450" algn="l" fontAlgn="t">
                        <a:buFont typeface="Arial" panose="020B0604020202020204" pitchFamily="34" charset="0"/>
                        <a:buChar char="•"/>
                      </a:pPr>
                      <a:r>
                        <a:rPr lang="en-US" sz="900" b="0" i="0" u="none" strike="noStrike" noProof="0" dirty="0">
                          <a:solidFill>
                            <a:srgbClr val="000000"/>
                          </a:solidFill>
                          <a:effectLst/>
                          <a:latin typeface="Arial"/>
                        </a:rPr>
                        <a:t>Tosca </a:t>
                      </a:r>
                      <a:r>
                        <a:rPr lang="en-US" sz="900" b="0" i="0" u="none" strike="noStrike" dirty="0">
                          <a:solidFill>
                            <a:srgbClr val="000000"/>
                          </a:solidFill>
                          <a:effectLst/>
                          <a:latin typeface="+mn-lt"/>
                        </a:rPr>
                        <a:t>is a scriptless automation tool ( the tool creates the scripts behind the scene based on user actions selected), this reduces the scripting complexity for the users. Highly scalable, allows participation by manual testers and anyone with application knowledge can learn TOSCA and build tests.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2895468202"/>
                  </a:ext>
                </a:extLst>
              </a:tr>
              <a:tr h="244336">
                <a:tc>
                  <a:txBody>
                    <a:bodyPr/>
                    <a:lstStyle/>
                    <a:p>
                      <a:pPr algn="ctr" rtl="0" fontAlgn="t"/>
                      <a:r>
                        <a:rPr lang="en-IN" sz="900" b="1" i="0" u="none" strike="noStrike" dirty="0">
                          <a:solidFill>
                            <a:srgbClr val="000000"/>
                          </a:solidFill>
                          <a:effectLst/>
                          <a:latin typeface="+mn-lt"/>
                        </a:rPr>
                        <a:t>Resource upskilling </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Fast</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Slow</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marL="274320" indent="-171450" algn="l" rtl="0" fontAlgn="t">
                        <a:buFont typeface="Arial" panose="020B0604020202020204" pitchFamily="34" charset="0"/>
                        <a:buChar char="•"/>
                      </a:pPr>
                      <a:r>
                        <a:rPr lang="en-US" sz="900" b="0" i="0" u="none" strike="noStrike" dirty="0">
                          <a:solidFill>
                            <a:srgbClr val="000000"/>
                          </a:solidFill>
                          <a:effectLst/>
                          <a:latin typeface="+mn-lt"/>
                        </a:rPr>
                        <a:t>Short learning curve to adopt </a:t>
                      </a:r>
                      <a:r>
                        <a:rPr lang="en-US" sz="900" b="0" i="0" u="none" strike="noStrike" noProof="0" dirty="0">
                          <a:solidFill>
                            <a:srgbClr val="000000"/>
                          </a:solidFill>
                          <a:effectLst/>
                          <a:latin typeface="Arial"/>
                        </a:rPr>
                        <a:t>Tosca </a:t>
                      </a:r>
                      <a:r>
                        <a:rPr lang="en-US" sz="900" b="0" i="0" u="none" strike="noStrike" dirty="0">
                          <a:solidFill>
                            <a:srgbClr val="000000"/>
                          </a:solidFill>
                          <a:effectLst/>
                          <a:latin typeface="+mn-lt"/>
                        </a:rPr>
                        <a:t>due to in-built features &amp; scripless nature of the tool</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3356057182"/>
                  </a:ext>
                </a:extLst>
              </a:tr>
              <a:tr h="253212">
                <a:tc>
                  <a:txBody>
                    <a:bodyPr/>
                    <a:lstStyle/>
                    <a:p>
                      <a:pPr algn="ctr" rtl="0" fontAlgn="t"/>
                      <a:r>
                        <a:rPr lang="en-IN" sz="900" b="1" i="0" u="none" strike="noStrike" dirty="0">
                          <a:solidFill>
                            <a:srgbClr val="000000"/>
                          </a:solidFill>
                          <a:effectLst/>
                          <a:latin typeface="+mn-lt"/>
                        </a:rPr>
                        <a:t>Data Handling</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Yes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marL="274320" indent="-171450" algn="l" rtl="0" fontAlgn="t">
                        <a:buFont typeface="Arial" panose="020B0604020202020204" pitchFamily="34" charset="0"/>
                        <a:buChar char="•"/>
                      </a:pPr>
                      <a:r>
                        <a:rPr lang="en-US" sz="900" b="0" i="0" u="none" strike="noStrike" noProof="0" dirty="0">
                          <a:solidFill>
                            <a:srgbClr val="000000"/>
                          </a:solidFill>
                          <a:effectLst/>
                          <a:latin typeface="Arial"/>
                        </a:rPr>
                        <a:t>Tosca </a:t>
                      </a:r>
                      <a:r>
                        <a:rPr lang="en-US" sz="900" b="0" i="0" u="none" strike="noStrike" dirty="0">
                          <a:solidFill>
                            <a:srgbClr val="000000"/>
                          </a:solidFill>
                          <a:effectLst/>
                          <a:latin typeface="+mn-lt"/>
                        </a:rPr>
                        <a:t>is more efficient due to inbuilt data handing capabilities.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2502671979"/>
                  </a:ext>
                </a:extLst>
              </a:tr>
              <a:tr h="229548">
                <a:tc>
                  <a:txBody>
                    <a:bodyPr/>
                    <a:lstStyle/>
                    <a:p>
                      <a:pPr algn="ctr" rtl="0" fontAlgn="t"/>
                      <a:r>
                        <a:rPr lang="en-IN" sz="900" b="1" i="0" u="none" strike="noStrike" dirty="0">
                          <a:solidFill>
                            <a:srgbClr val="000000"/>
                          </a:solidFill>
                          <a:effectLst/>
                          <a:latin typeface="+mn-lt"/>
                        </a:rPr>
                        <a:t>CI/CD Pipeline</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Yes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Yes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marL="274320" indent="-171450" algn="l" fontAlgn="t">
                        <a:buFont typeface="Arial" panose="020B0604020202020204" pitchFamily="34" charset="0"/>
                        <a:buChar char="•"/>
                      </a:pPr>
                      <a:r>
                        <a:rPr lang="en-IN" sz="900" b="0" i="0" u="none" strike="noStrike" dirty="0">
                          <a:solidFill>
                            <a:srgbClr val="000000"/>
                          </a:solidFill>
                          <a:effectLst/>
                          <a:latin typeface="+mn-lt"/>
                        </a:rPr>
                        <a:t>Both support CI/CD</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3054547223"/>
                  </a:ext>
                </a:extLst>
              </a:tr>
              <a:tr h="244336">
                <a:tc>
                  <a:txBody>
                    <a:bodyPr/>
                    <a:lstStyle/>
                    <a:p>
                      <a:pPr algn="ctr" rtl="0" fontAlgn="t"/>
                      <a:r>
                        <a:rPr lang="en-IN" sz="900" b="1" i="0" u="none" strike="noStrike" dirty="0">
                          <a:solidFill>
                            <a:srgbClr val="000000"/>
                          </a:solidFill>
                          <a:effectLst/>
                          <a:latin typeface="+mn-lt"/>
                        </a:rPr>
                        <a:t>Platform Support</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Yes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Yes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marL="274320" indent="-171450" algn="l" rtl="0" fontAlgn="t">
                        <a:buFont typeface="Arial" panose="020B0604020202020204" pitchFamily="34" charset="0"/>
                        <a:buChar char="•"/>
                      </a:pPr>
                      <a:r>
                        <a:rPr lang="en-US" sz="900" b="0" i="0" u="none" strike="noStrike" dirty="0">
                          <a:solidFill>
                            <a:srgbClr val="000000"/>
                          </a:solidFill>
                          <a:effectLst/>
                          <a:latin typeface="+mn-lt"/>
                        </a:rPr>
                        <a:t>Can execute automation scripts in different browsers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1986902180"/>
                  </a:ext>
                </a:extLst>
              </a:tr>
              <a:tr h="370207">
                <a:tc>
                  <a:txBody>
                    <a:bodyPr/>
                    <a:lstStyle/>
                    <a:p>
                      <a:pPr algn="ctr" rtl="0" fontAlgn="t"/>
                      <a:r>
                        <a:rPr lang="en-IN" sz="900" b="1" i="0" u="none" strike="noStrike" dirty="0">
                          <a:solidFill>
                            <a:srgbClr val="000000"/>
                          </a:solidFill>
                          <a:effectLst/>
                          <a:latin typeface="+mn-lt"/>
                        </a:rPr>
                        <a:t>Skills Availability in Market</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Yes</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algn="ctr" rtl="0" fontAlgn="t"/>
                      <a:r>
                        <a:rPr lang="en-IN" sz="900" b="0" i="0" u="none" strike="noStrike" dirty="0">
                          <a:solidFill>
                            <a:srgbClr val="000000"/>
                          </a:solidFill>
                          <a:effectLst/>
                          <a:latin typeface="+mn-lt"/>
                        </a:rPr>
                        <a:t>Low</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tc>
                  <a:txBody>
                    <a:bodyPr/>
                    <a:lstStyle/>
                    <a:p>
                      <a:pPr marL="274320" indent="-171450" algn="l" rtl="0" fontAlgn="t">
                        <a:buFont typeface="Arial" panose="020B0604020202020204" pitchFamily="34" charset="0"/>
                        <a:buChar char="•"/>
                      </a:pPr>
                      <a:r>
                        <a:rPr lang="en-US" sz="900" b="0" i="0" u="none" strike="noStrike" noProof="0" dirty="0">
                          <a:solidFill>
                            <a:srgbClr val="000000"/>
                          </a:solidFill>
                          <a:effectLst/>
                          <a:latin typeface="Arial"/>
                        </a:rPr>
                        <a:t>Tosca </a:t>
                      </a:r>
                      <a:r>
                        <a:rPr lang="en-US" sz="900" b="0" i="0" u="none" strike="noStrike" dirty="0">
                          <a:solidFill>
                            <a:srgbClr val="000000"/>
                          </a:solidFill>
                          <a:effectLst/>
                          <a:latin typeface="+mn-lt"/>
                        </a:rPr>
                        <a:t>is being widely adapted in the Insurance &amp; Financial services companies, also training &amp; scaling is much easier on </a:t>
                      </a:r>
                      <a:r>
                        <a:rPr lang="en-US" sz="900" b="0" i="0" u="none" strike="noStrike" noProof="0" dirty="0">
                          <a:solidFill>
                            <a:srgbClr val="000000"/>
                          </a:solidFill>
                          <a:effectLst/>
                          <a:latin typeface="Arial"/>
                        </a:rPr>
                        <a:t>Tosca </a:t>
                      </a:r>
                      <a:r>
                        <a:rPr lang="en-US" sz="900" b="0" i="0" u="none" strike="noStrike" dirty="0">
                          <a:solidFill>
                            <a:srgbClr val="000000"/>
                          </a:solidFill>
                          <a:effectLst/>
                          <a:latin typeface="+mn-lt"/>
                        </a:rPr>
                        <a:t>. Ruby skills have become a scarcity in the market,</a:t>
                      </a:r>
                    </a:p>
                  </a:txBody>
                  <a:tcPr marL="4541" marR="4541" marT="4541" marB="0" anchor="ctr">
                    <a:lnL w="9525" cap="flat" cmpd="sng" algn="ctr">
                      <a:solidFill>
                        <a:schemeClr val="bg2">
                          <a:lumMod val="65000"/>
                        </a:schemeClr>
                      </a:solidFill>
                      <a:prstDash val="solid"/>
                      <a:round/>
                      <a:headEnd type="none" w="med" len="med"/>
                      <a:tailEnd type="none" w="med" len="med"/>
                    </a:lnL>
                    <a:lnR w="9525" cap="flat" cmpd="sng" algn="ctr">
                      <a:solidFill>
                        <a:schemeClr val="bg2">
                          <a:lumMod val="65000"/>
                        </a:schemeClr>
                      </a:solidFill>
                      <a:prstDash val="solid"/>
                      <a:round/>
                      <a:headEnd type="none" w="med" len="med"/>
                      <a:tailEnd type="none" w="med" len="med"/>
                    </a:lnR>
                    <a:lnT w="9525" cap="flat" cmpd="sng" algn="ctr">
                      <a:solidFill>
                        <a:schemeClr val="bg2">
                          <a:lumMod val="65000"/>
                        </a:schemeClr>
                      </a:solidFill>
                      <a:prstDash val="solid"/>
                      <a:round/>
                      <a:headEnd type="none" w="med" len="med"/>
                      <a:tailEnd type="none" w="med" len="med"/>
                    </a:lnT>
                    <a:lnB w="9525"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2874092664"/>
                  </a:ext>
                </a:extLst>
              </a:tr>
            </a:tbl>
          </a:graphicData>
        </a:graphic>
      </p:graphicFrame>
      <p:sp>
        <p:nvSpPr>
          <p:cNvPr id="14" name="TextBox 13">
            <a:extLst>
              <a:ext uri="{FF2B5EF4-FFF2-40B4-BE49-F238E27FC236}">
                <a16:creationId xmlns:a16="http://schemas.microsoft.com/office/drawing/2014/main" id="{A83BA13D-38D5-41AC-BD67-763E57F42793}"/>
              </a:ext>
            </a:extLst>
          </p:cNvPr>
          <p:cNvSpPr txBox="1"/>
          <p:nvPr/>
        </p:nvSpPr>
        <p:spPr>
          <a:xfrm>
            <a:off x="329396" y="581368"/>
            <a:ext cx="8500003" cy="577081"/>
          </a:xfrm>
          <a:prstGeom prst="rect">
            <a:avLst/>
          </a:prstGeom>
          <a:noFill/>
        </p:spPr>
        <p:txBody>
          <a:bodyPr wrap="square">
            <a:spAutoFit/>
          </a:bodyPr>
          <a:lstStyle/>
          <a:p>
            <a:pPr algn="ctr"/>
            <a:r>
              <a:rPr lang="en-US" sz="1050" dirty="0">
                <a:solidFill>
                  <a:schemeClr val="tx2">
                    <a:lumMod val="50000"/>
                    <a:lumOff val="50000"/>
                  </a:schemeClr>
                </a:solidFill>
                <a:latin typeface="Calibri" panose="020F0502020204030204" pitchFamily="34" charset="0"/>
                <a:cs typeface="Calibri" panose="020F0502020204030204" pitchFamily="34" charset="0"/>
              </a:rPr>
              <a:t>Our focus is to support Nationwide in rapidly capturing the recovering market with better, faster and cheaper quality engineering solutions while creating value beyond cost savings.  To achieve this Automation is a key lever and given below is the table which compares TOSCA / TOSCA DI vs Ruby and help us determine which of the Enterprise Automation tool will support us achieve our goal </a:t>
            </a:r>
          </a:p>
        </p:txBody>
      </p:sp>
    </p:spTree>
    <p:extLst>
      <p:ext uri="{BB962C8B-B14F-4D97-AF65-F5344CB8AC3E}">
        <p14:creationId xmlns:p14="http://schemas.microsoft.com/office/powerpoint/2010/main" val="1252570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CAF673-0988-4580-882A-85B3D511BE4A}"/>
              </a:ext>
            </a:extLst>
          </p:cNvPr>
          <p:cNvSpPr>
            <a:spLocks noGrp="1"/>
          </p:cNvSpPr>
          <p:nvPr>
            <p:ph type="title"/>
          </p:nvPr>
        </p:nvSpPr>
        <p:spPr>
          <a:xfrm>
            <a:off x="322222" y="203439"/>
            <a:ext cx="8569686" cy="369836"/>
          </a:xfrm>
          <a:noFill/>
        </p:spPr>
        <p:txBody>
          <a:bodyPr vert="horz" lIns="0" tIns="0" rIns="0" bIns="0" rtlCol="0" anchor="t" anchorCtr="0">
            <a:normAutofit fontScale="90000"/>
          </a:bodyPr>
          <a:lstStyle/>
          <a:p>
            <a:r>
              <a:rPr lang="en-US" sz="2000" dirty="0">
                <a:solidFill>
                  <a:schemeClr val="tx2"/>
                </a:solidFill>
                <a:latin typeface="Lato light"/>
                <a:ea typeface="Lato light"/>
                <a:cs typeface="Lato light"/>
              </a:rPr>
              <a:t>Detailed overview of Current state challenges and Future state recommendations</a:t>
            </a:r>
          </a:p>
        </p:txBody>
      </p:sp>
      <p:graphicFrame>
        <p:nvGraphicFramePr>
          <p:cNvPr id="3" name="Table 2">
            <a:extLst>
              <a:ext uri="{FF2B5EF4-FFF2-40B4-BE49-F238E27FC236}">
                <a16:creationId xmlns:a16="http://schemas.microsoft.com/office/drawing/2014/main" id="{EA7E6995-B612-4A1E-89E8-548FC6F6D984}"/>
              </a:ext>
            </a:extLst>
          </p:cNvPr>
          <p:cNvGraphicFramePr>
            <a:graphicFrameLocks noGrp="1"/>
          </p:cNvGraphicFramePr>
          <p:nvPr>
            <p:extLst>
              <p:ext uri="{D42A27DB-BD31-4B8C-83A1-F6EECF244321}">
                <p14:modId xmlns:p14="http://schemas.microsoft.com/office/powerpoint/2010/main" val="3937256614"/>
              </p:ext>
            </p:extLst>
          </p:nvPr>
        </p:nvGraphicFramePr>
        <p:xfrm>
          <a:off x="322222" y="573275"/>
          <a:ext cx="8465727" cy="3841638"/>
        </p:xfrm>
        <a:graphic>
          <a:graphicData uri="http://schemas.openxmlformats.org/drawingml/2006/table">
            <a:tbl>
              <a:tblPr/>
              <a:tblGrid>
                <a:gridCol w="1121556">
                  <a:extLst>
                    <a:ext uri="{9D8B030D-6E8A-4147-A177-3AD203B41FA5}">
                      <a16:colId xmlns:a16="http://schemas.microsoft.com/office/drawing/2014/main" val="2582271895"/>
                    </a:ext>
                  </a:extLst>
                </a:gridCol>
                <a:gridCol w="677889">
                  <a:extLst>
                    <a:ext uri="{9D8B030D-6E8A-4147-A177-3AD203B41FA5}">
                      <a16:colId xmlns:a16="http://schemas.microsoft.com/office/drawing/2014/main" val="2285471906"/>
                    </a:ext>
                  </a:extLst>
                </a:gridCol>
                <a:gridCol w="677889">
                  <a:extLst>
                    <a:ext uri="{9D8B030D-6E8A-4147-A177-3AD203B41FA5}">
                      <a16:colId xmlns:a16="http://schemas.microsoft.com/office/drawing/2014/main" val="2251979719"/>
                    </a:ext>
                  </a:extLst>
                </a:gridCol>
                <a:gridCol w="677889">
                  <a:extLst>
                    <a:ext uri="{9D8B030D-6E8A-4147-A177-3AD203B41FA5}">
                      <a16:colId xmlns:a16="http://schemas.microsoft.com/office/drawing/2014/main" val="2434630383"/>
                    </a:ext>
                  </a:extLst>
                </a:gridCol>
                <a:gridCol w="2655252">
                  <a:extLst>
                    <a:ext uri="{9D8B030D-6E8A-4147-A177-3AD203B41FA5}">
                      <a16:colId xmlns:a16="http://schemas.microsoft.com/office/drawing/2014/main" val="562841843"/>
                    </a:ext>
                  </a:extLst>
                </a:gridCol>
                <a:gridCol w="2655252">
                  <a:extLst>
                    <a:ext uri="{9D8B030D-6E8A-4147-A177-3AD203B41FA5}">
                      <a16:colId xmlns:a16="http://schemas.microsoft.com/office/drawing/2014/main" val="3827581600"/>
                    </a:ext>
                  </a:extLst>
                </a:gridCol>
              </a:tblGrid>
              <a:tr h="163325">
                <a:tc>
                  <a:txBody>
                    <a:bodyPr/>
                    <a:lstStyle/>
                    <a:p>
                      <a:pPr algn="ctr" fontAlgn="t"/>
                      <a:r>
                        <a:rPr lang="en-US" sz="500" b="1" i="0" u="none" strike="noStrike" dirty="0">
                          <a:solidFill>
                            <a:schemeClr val="bg1"/>
                          </a:solidFill>
                          <a:effectLst/>
                          <a:latin typeface="+mn-lt"/>
                        </a:rPr>
                        <a:t>Application</a:t>
                      </a:r>
                    </a:p>
                  </a:txBody>
                  <a:tcPr marL="0" marR="0" marT="0" marB="0" anchor="ctr">
                    <a:lnL w="6350" cap="flat" cmpd="sng" algn="ctr">
                      <a:solidFill>
                        <a:schemeClr val="tx2">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fontAlgn="t"/>
                      <a:r>
                        <a:rPr lang="en-US" sz="500" b="1" i="0" u="none" strike="noStrike" dirty="0">
                          <a:solidFill>
                            <a:schemeClr val="bg1"/>
                          </a:solidFill>
                          <a:effectLst/>
                          <a:latin typeface="+mn-lt"/>
                        </a:rPr>
                        <a:t>Servicing BSA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fontAlgn="t"/>
                      <a:r>
                        <a:rPr lang="en-US" sz="500" b="1" i="0" u="none" strike="noStrike" dirty="0">
                          <a:solidFill>
                            <a:schemeClr val="bg1"/>
                          </a:solidFill>
                          <a:effectLst/>
                          <a:latin typeface="+mn-lt"/>
                        </a:rPr>
                        <a:t>Application Tech</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fontAlgn="t"/>
                      <a:r>
                        <a:rPr lang="en-US" sz="500" b="1" i="0" u="none" strike="noStrike" dirty="0">
                          <a:solidFill>
                            <a:schemeClr val="bg1"/>
                          </a:solidFill>
                          <a:effectLst/>
                          <a:latin typeface="+mn-lt"/>
                        </a:rPr>
                        <a:t>Scrum Line Name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fontAlgn="t"/>
                      <a:r>
                        <a:rPr lang="en-US" sz="500" b="1" i="0" u="none" strike="noStrike" dirty="0">
                          <a:solidFill>
                            <a:schemeClr val="bg1"/>
                          </a:solidFill>
                          <a:effectLst/>
                          <a:latin typeface="+mn-lt"/>
                        </a:rPr>
                        <a:t>Current State Challenges (Same as Column "F" written for better understanding)</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fontAlgn="t"/>
                      <a:r>
                        <a:rPr lang="en-US" sz="500" b="1" i="0" u="none" strike="noStrike" dirty="0">
                          <a:solidFill>
                            <a:schemeClr val="bg1"/>
                          </a:solidFill>
                          <a:effectLst/>
                          <a:latin typeface="+mn-lt"/>
                        </a:rPr>
                        <a:t>Future State Recommendation (Same as Column "F" written for better understanding)</a:t>
                      </a:r>
                    </a:p>
                  </a:txBody>
                  <a:tcPr marL="0" marR="0" marT="0" marB="0" anchor="ctr">
                    <a:lnL w="12700" cap="flat" cmpd="sng" algn="ctr">
                      <a:solidFill>
                        <a:schemeClr val="bg1"/>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33A0"/>
                    </a:solidFill>
                  </a:tcPr>
                </a:tc>
                <a:extLst>
                  <a:ext uri="{0D108BD9-81ED-4DB2-BD59-A6C34878D82A}">
                    <a16:rowId xmlns:a16="http://schemas.microsoft.com/office/drawing/2014/main" val="2658947699"/>
                  </a:ext>
                </a:extLst>
              </a:tr>
              <a:tr h="533823">
                <a:tc>
                  <a:txBody>
                    <a:bodyPr/>
                    <a:lstStyle/>
                    <a:p>
                      <a:pPr algn="ctr" fontAlgn="ctr"/>
                      <a:r>
                        <a:rPr lang="en-US" sz="500" b="1" i="0" u="none" strike="noStrike" dirty="0">
                          <a:solidFill>
                            <a:srgbClr val="0033A0"/>
                          </a:solidFill>
                          <a:effectLst/>
                          <a:latin typeface="+mn-lt"/>
                        </a:rPr>
                        <a:t>Internet Servicing - Policy (ISP)</a:t>
                      </a:r>
                      <a:br>
                        <a:rPr lang="en-US" sz="500" b="1" i="0" u="none" strike="noStrike" dirty="0">
                          <a:solidFill>
                            <a:srgbClr val="0033A0"/>
                          </a:solidFill>
                          <a:effectLst/>
                          <a:latin typeface="+mn-lt"/>
                        </a:rPr>
                      </a:br>
                      <a:r>
                        <a:rPr lang="en-US" sz="500" b="1" i="0" u="none" strike="noStrike" dirty="0">
                          <a:solidFill>
                            <a:srgbClr val="0033A0"/>
                          </a:solidFill>
                          <a:effectLst/>
                          <a:latin typeface="+mn-lt"/>
                        </a:rPr>
                        <a:t>12 online integrations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Journey</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Angular 9</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Ace of Hearts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IVR Scenarios &amp; Document Scenarios are not covered </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May have to refactor existing Scenarios</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Test data (Billing account data retention) is required </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4)  ECIF Batch Cycles are not generated on Demand</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5)  Doc generation for Mobius documents to be implemented</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6)  Validation and Sign-off from SMEs are required to validate the current coverage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1" i="0" u="sng" strike="noStrike" dirty="0">
                          <a:solidFill>
                            <a:srgbClr val="000000"/>
                          </a:solidFill>
                          <a:effectLst/>
                          <a:latin typeface="+mn-lt"/>
                        </a:rPr>
                        <a:t>Additional Scope:-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1)  OMS, CTM, EBI Test validations</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API Validations  (covered in final proposed scope)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Doc generation validation for Mobius testing</a:t>
                      </a:r>
                      <a:br>
                        <a:rPr lang="en-US" sz="500" b="0" i="0" u="none" strike="noStrike" dirty="0">
                          <a:solidFill>
                            <a:srgbClr val="000000"/>
                          </a:solidFill>
                          <a:effectLst/>
                          <a:latin typeface="+mn-lt"/>
                        </a:rPr>
                      </a:br>
                      <a:br>
                        <a:rPr lang="en-US" sz="500" b="0" i="0" u="none" strike="noStrike" dirty="0">
                          <a:solidFill>
                            <a:srgbClr val="000000"/>
                          </a:solidFill>
                          <a:effectLst/>
                          <a:latin typeface="+mn-lt"/>
                        </a:rPr>
                      </a:br>
                      <a:r>
                        <a:rPr lang="en-US" sz="500" b="1" i="0" u="sng" strike="noStrike" dirty="0">
                          <a:solidFill>
                            <a:srgbClr val="000000"/>
                          </a:solidFill>
                          <a:effectLst/>
                          <a:latin typeface="+mn-lt"/>
                        </a:rPr>
                        <a:t>Address current problems:-</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1)  Create additional scenarios to increase coverage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Refine / Refactor existing scenarios (</a:t>
                      </a:r>
                      <a:r>
                        <a:rPr lang="en-US" sz="500" b="0" i="0" u="sng" strike="noStrike" dirty="0">
                          <a:solidFill>
                            <a:srgbClr val="000000"/>
                          </a:solidFill>
                          <a:effectLst/>
                          <a:latin typeface="+mn-lt"/>
                        </a:rPr>
                        <a:t>20%  of effort to be added)</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Test Data problem to retain billing account numbers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0950823"/>
                  </a:ext>
                </a:extLst>
              </a:tr>
              <a:tr h="177941">
                <a:tc>
                  <a:txBody>
                    <a:bodyPr/>
                    <a:lstStyle/>
                    <a:p>
                      <a:pPr algn="ctr" fontAlgn="ctr"/>
                      <a:r>
                        <a:rPr lang="en-US" sz="500" b="1" i="0" u="none" strike="noStrike" dirty="0">
                          <a:solidFill>
                            <a:srgbClr val="0033A0"/>
                          </a:solidFill>
                          <a:effectLst/>
                          <a:latin typeface="+mn-lt"/>
                        </a:rPr>
                        <a:t>Internet Servicing Claims</a:t>
                      </a:r>
                      <a:br>
                        <a:rPr lang="en-US" sz="500" b="1" i="0" u="none" strike="noStrike" dirty="0">
                          <a:solidFill>
                            <a:srgbClr val="0033A0"/>
                          </a:solidFill>
                          <a:effectLst/>
                          <a:latin typeface="+mn-lt"/>
                        </a:rPr>
                      </a:br>
                      <a:r>
                        <a:rPr lang="en-US" sz="500" b="1" i="0" u="none" strike="noStrike" dirty="0">
                          <a:solidFill>
                            <a:srgbClr val="0033A0"/>
                          </a:solidFill>
                          <a:effectLst/>
                          <a:latin typeface="+mn-lt"/>
                        </a:rPr>
                        <a:t>11 online integrations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Journey</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Angular JS/ Angular 12</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Montenegro</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FNOL Automation need to be revisited</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Tracker and Dashboard automation coverage to be revisited</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No scientific way of measuring the coverage </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No CI/CD pipeline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1" i="0" u="sng" strike="noStrike" dirty="0">
                          <a:solidFill>
                            <a:srgbClr val="000000"/>
                          </a:solidFill>
                          <a:effectLst/>
                          <a:latin typeface="+mn-lt"/>
                        </a:rPr>
                        <a:t>Additional Scope:-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1) Create Hexawise plan and map current coverage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Revisit FNOL Coverage based on re-development work</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Establish CI/CD Pipeline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620124"/>
                  </a:ext>
                </a:extLst>
              </a:tr>
              <a:tr h="177941">
                <a:tc>
                  <a:txBody>
                    <a:bodyPr/>
                    <a:lstStyle/>
                    <a:p>
                      <a:pPr algn="ctr" fontAlgn="ctr"/>
                      <a:r>
                        <a:rPr lang="en-US" sz="500" b="1" i="0" u="none" strike="noStrike" dirty="0">
                          <a:solidFill>
                            <a:srgbClr val="0033A0"/>
                          </a:solidFill>
                          <a:effectLst/>
                          <a:latin typeface="+mn-lt"/>
                        </a:rPr>
                        <a:t>TPI-Autofill</a:t>
                      </a:r>
                      <a:br>
                        <a:rPr lang="en-US" sz="500" b="1" i="0" u="none" strike="noStrike" dirty="0">
                          <a:solidFill>
                            <a:srgbClr val="0033A0"/>
                          </a:solidFill>
                          <a:effectLst/>
                          <a:latin typeface="+mn-lt"/>
                        </a:rPr>
                      </a:br>
                      <a:r>
                        <a:rPr lang="en-US" sz="500" b="1" i="0" u="none" strike="noStrike" dirty="0">
                          <a:solidFill>
                            <a:srgbClr val="0033A0"/>
                          </a:solidFill>
                          <a:effectLst/>
                          <a:latin typeface="+mn-lt"/>
                        </a:rPr>
                        <a:t>2 online integrations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Journey</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Js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Astralis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No Measurement Criteria for current coverage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Analyze existing scenarios to see what we have missed automating them</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FNOL Automation</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4) Test Data need</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CI/CD Pipeline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5846613"/>
                  </a:ext>
                </a:extLst>
              </a:tr>
              <a:tr h="66805">
                <a:tc>
                  <a:txBody>
                    <a:bodyPr/>
                    <a:lstStyle/>
                    <a:p>
                      <a:pPr algn="ctr" fontAlgn="ctr"/>
                      <a:r>
                        <a:rPr lang="en-US" sz="500" b="1" i="0" u="none" strike="noStrike" dirty="0">
                          <a:solidFill>
                            <a:srgbClr val="0033A0"/>
                          </a:solidFill>
                          <a:effectLst/>
                          <a:latin typeface="+mn-lt"/>
                        </a:rPr>
                        <a:t>Internet Servicing - Commercial (ISC-Comm)</a:t>
                      </a:r>
                      <a:br>
                        <a:rPr lang="en-US" sz="500" b="1" i="0" u="none" strike="noStrike" dirty="0">
                          <a:solidFill>
                            <a:srgbClr val="0033A0"/>
                          </a:solidFill>
                          <a:effectLst/>
                          <a:latin typeface="+mn-lt"/>
                        </a:rPr>
                      </a:br>
                      <a:r>
                        <a:rPr lang="en-US" sz="500" b="1" i="0" u="none" strike="noStrike" dirty="0">
                          <a:solidFill>
                            <a:srgbClr val="0033A0"/>
                          </a:solidFill>
                          <a:effectLst/>
                          <a:latin typeface="+mn-lt"/>
                        </a:rPr>
                        <a:t>15 online integrations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Journey</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Angular 12</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Ace of Clubs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Request COI, document scenarios not automated</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Test data challenges (ECIF, Flex, policy Infor)</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On demand batch and document generation in test env</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4) lack of end-to-end scenarios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Reduce manual testing using stubbing</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Implement Ispec testing in codebase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Implement API testing for commercial backend services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625215"/>
                  </a:ext>
                </a:extLst>
              </a:tr>
              <a:tr h="177941">
                <a:tc>
                  <a:txBody>
                    <a:bodyPr/>
                    <a:lstStyle/>
                    <a:p>
                      <a:pPr algn="ctr" fontAlgn="ctr"/>
                      <a:r>
                        <a:rPr lang="en-US" sz="500" b="1" i="0" u="none" strike="noStrike" dirty="0">
                          <a:solidFill>
                            <a:srgbClr val="0033A0"/>
                          </a:solidFill>
                          <a:effectLst/>
                          <a:latin typeface="+mn-lt"/>
                        </a:rPr>
                        <a:t>Internet Servicing - Billing (ISB)</a:t>
                      </a:r>
                      <a:br>
                        <a:rPr lang="en-US" sz="500" b="1" i="0" u="none" strike="noStrike" dirty="0">
                          <a:solidFill>
                            <a:srgbClr val="0033A0"/>
                          </a:solidFill>
                          <a:effectLst/>
                          <a:latin typeface="+mn-lt"/>
                        </a:rPr>
                      </a:br>
                      <a:r>
                        <a:rPr lang="en-US" sz="500" b="1" i="0" u="none" strike="noStrike" dirty="0">
                          <a:solidFill>
                            <a:srgbClr val="0033A0"/>
                          </a:solidFill>
                          <a:effectLst/>
                          <a:latin typeface="+mn-lt"/>
                        </a:rPr>
                        <a:t>2 online integrations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Journey</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Angular 7</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Concierge / Ace of Diamonds / Atlantis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Negative scenarios to automate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Refine Regression Suite for maximize coverage, efficiency and quality</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Test data</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4) Update regression suite regularly with new test data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Improvise best practices </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CI/CD pipeline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Splunk Dashboard implementation</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375603"/>
                  </a:ext>
                </a:extLst>
              </a:tr>
              <a:tr h="163388">
                <a:tc>
                  <a:txBody>
                    <a:bodyPr/>
                    <a:lstStyle/>
                    <a:p>
                      <a:pPr algn="ctr" fontAlgn="ctr"/>
                      <a:r>
                        <a:rPr lang="en-US" sz="500" b="1" i="0" u="none" strike="noStrike" dirty="0">
                          <a:solidFill>
                            <a:srgbClr val="0033A0"/>
                          </a:solidFill>
                          <a:effectLst/>
                          <a:latin typeface="+mn-lt"/>
                        </a:rPr>
                        <a:t>AWD10-P&amp;C - Personal Lines</a:t>
                      </a:r>
                      <a:br>
                        <a:rPr lang="en-US" sz="500" b="1" i="0" u="none" strike="noStrike" dirty="0">
                          <a:solidFill>
                            <a:srgbClr val="0033A0"/>
                          </a:solidFill>
                          <a:effectLst/>
                          <a:latin typeface="+mn-lt"/>
                        </a:rPr>
                      </a:br>
                      <a:br>
                        <a:rPr lang="en-US" sz="500" b="1" i="0" u="none" strike="noStrike" dirty="0">
                          <a:solidFill>
                            <a:srgbClr val="0033A0"/>
                          </a:solidFill>
                          <a:effectLst/>
                          <a:latin typeface="+mn-lt"/>
                        </a:rPr>
                      </a:br>
                      <a:endParaRPr lang="en-US" sz="500" b="1" i="0" u="none" strike="noStrike" dirty="0">
                        <a:solidFill>
                          <a:srgbClr val="0033A0"/>
                        </a:solidFill>
                        <a:effectLst/>
                        <a:latin typeface="+mn-lt"/>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Platform</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Java</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All Wheel Drive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Not having requirement document before 2018.  Requirements are available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     from 2018 Jan onwards, so issues arise prior to 2017 no data</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End to End testing is required</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it-IT" sz="500" b="0" i="0" u="none" strike="noStrike" dirty="0">
                          <a:solidFill>
                            <a:srgbClr val="000000"/>
                          </a:solidFill>
                          <a:effectLst/>
                          <a:latin typeface="+mn-lt"/>
                        </a:rPr>
                        <a:t>1)  Integrate in to CI/CD pipeline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0656533"/>
                  </a:ext>
                </a:extLst>
              </a:tr>
              <a:tr h="148085">
                <a:tc>
                  <a:txBody>
                    <a:bodyPr/>
                    <a:lstStyle/>
                    <a:p>
                      <a:pPr algn="ctr" fontAlgn="ctr"/>
                      <a:r>
                        <a:rPr lang="fr-FR" sz="500" b="1" i="0" u="none" strike="noStrike" dirty="0">
                          <a:solidFill>
                            <a:srgbClr val="0033A0"/>
                          </a:solidFill>
                          <a:effectLst/>
                          <a:latin typeface="+mn-lt"/>
                        </a:rPr>
                        <a:t>AWD 10 - P&amp;C - Commercial</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Platform</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Java</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Darth Vader</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No clear data on current Coverage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No tester in the line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endParaRPr lang="en-US" sz="500" b="0" i="0" u="none" strike="noStrike" dirty="0">
                        <a:solidFill>
                          <a:srgbClr val="000000"/>
                        </a:solidFill>
                        <a:effectLst/>
                        <a:latin typeface="+mn-lt"/>
                      </a:endParaRP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3082108"/>
                  </a:ext>
                </a:extLst>
              </a:tr>
              <a:tr h="116840">
                <a:tc>
                  <a:txBody>
                    <a:bodyPr/>
                    <a:lstStyle/>
                    <a:p>
                      <a:pPr algn="ctr" fontAlgn="ctr"/>
                      <a:r>
                        <a:rPr lang="en-US" sz="500" b="1" i="0" u="none" strike="noStrike" dirty="0">
                          <a:solidFill>
                            <a:srgbClr val="0033A0"/>
                          </a:solidFill>
                          <a:effectLst/>
                          <a:latin typeface="+mn-lt"/>
                        </a:rPr>
                        <a:t>AWD10-NF </a:t>
                      </a:r>
                      <a:br>
                        <a:rPr lang="en-US" sz="500" b="1" i="0" u="none" strike="noStrike" dirty="0">
                          <a:solidFill>
                            <a:srgbClr val="0033A0"/>
                          </a:solidFill>
                          <a:effectLst/>
                          <a:latin typeface="+mn-lt"/>
                        </a:rPr>
                      </a:br>
                      <a:r>
                        <a:rPr lang="en-US" sz="500" b="1" i="0" u="none" strike="noStrike" dirty="0">
                          <a:solidFill>
                            <a:srgbClr val="0033A0"/>
                          </a:solidFill>
                          <a:effectLst/>
                          <a:latin typeface="+mn-lt"/>
                        </a:rPr>
                        <a:t>1 Online (Yes)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Platform</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Java</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Team Fighting Mongoose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CI/CD pipeline not integrated</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Cloud token issue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Cloud token issue to solve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CI/CD Pipeline integration</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16908"/>
                  </a:ext>
                </a:extLst>
              </a:tr>
              <a:tr h="222426">
                <a:tc>
                  <a:txBody>
                    <a:bodyPr/>
                    <a:lstStyle/>
                    <a:p>
                      <a:pPr algn="ctr" fontAlgn="ctr"/>
                      <a:r>
                        <a:rPr lang="en-US" sz="500" b="1" i="0" u="none" strike="noStrike" dirty="0">
                          <a:solidFill>
                            <a:srgbClr val="0033A0"/>
                          </a:solidFill>
                          <a:effectLst/>
                          <a:latin typeface="+mn-lt"/>
                        </a:rPr>
                        <a:t>Artemis - Servicing</a:t>
                      </a:r>
                      <a:br>
                        <a:rPr lang="en-US" sz="500" b="1" i="0" u="none" strike="noStrike" dirty="0">
                          <a:solidFill>
                            <a:srgbClr val="0033A0"/>
                          </a:solidFill>
                          <a:effectLst/>
                          <a:latin typeface="+mn-lt"/>
                        </a:rPr>
                      </a:br>
                      <a:r>
                        <a:rPr lang="en-US" sz="500" b="1" i="0" u="none" strike="noStrike" dirty="0">
                          <a:solidFill>
                            <a:srgbClr val="0033A0"/>
                          </a:solidFill>
                          <a:effectLst/>
                          <a:latin typeface="+mn-lt"/>
                        </a:rPr>
                        <a:t>Policy Center, Billing, Documents, Claims (all online)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Journey</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Angular</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r>
                        <a:rPr lang="en-US" sz="500" b="0" i="0" u="none" strike="noStrike" dirty="0">
                          <a:solidFill>
                            <a:srgbClr val="000000"/>
                          </a:solidFill>
                          <a:effectLst/>
                          <a:latin typeface="+mn-lt"/>
                        </a:rPr>
                      </a:br>
                      <a:r>
                        <a:rPr lang="en-US" sz="500" b="0" i="0" u="none" strike="noStrike" dirty="0">
                          <a:solidFill>
                            <a:srgbClr val="000000"/>
                          </a:solidFill>
                          <a:effectLst/>
                          <a:latin typeface="+mn-lt"/>
                        </a:rPr>
                        <a:t>Zeal Team 6</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Test Data </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Policy Center dependencies - Env, Mapping to ECIF, Billing, Claims</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Protractor (20% )and TOSCA Automation suites  (80%) to maintain</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4) Boltz 4 upgrade -  Automation scripts break due to UX Framework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Test Data</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Automate all in TOSCA </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Splunk Dashboard</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4) CI/CD Pipeline Integration</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2953678"/>
                  </a:ext>
                </a:extLst>
              </a:tr>
              <a:tr h="47096">
                <a:tc>
                  <a:txBody>
                    <a:bodyPr/>
                    <a:lstStyle/>
                    <a:p>
                      <a:pPr algn="ctr" fontAlgn="ctr"/>
                      <a:r>
                        <a:rPr lang="en-US" sz="500" b="1" i="0" u="none" strike="noStrike" dirty="0">
                          <a:solidFill>
                            <a:srgbClr val="0033A0"/>
                          </a:solidFill>
                          <a:effectLst/>
                          <a:latin typeface="+mn-lt"/>
                        </a:rPr>
                        <a:t>Artemis - Sales</a:t>
                      </a:r>
                      <a:br>
                        <a:rPr lang="en-US" sz="500" b="1" i="0" u="none" strike="noStrike" dirty="0">
                          <a:solidFill>
                            <a:srgbClr val="0033A0"/>
                          </a:solidFill>
                          <a:effectLst/>
                          <a:latin typeface="+mn-lt"/>
                        </a:rPr>
                      </a:br>
                      <a:r>
                        <a:rPr lang="en-US" sz="500" b="1" i="0" u="none" strike="noStrike" dirty="0">
                          <a:solidFill>
                            <a:srgbClr val="0033A0"/>
                          </a:solidFill>
                          <a:effectLst/>
                          <a:latin typeface="+mn-lt"/>
                        </a:rPr>
                        <a:t>Get Sales Lead, Permissions (all online)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Journey</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Angular</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Kryptonites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Test Data with dependent systems </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Framework upgrade breaking systems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Test Data</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Splunk Dashboard</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CI/CD Pipeline Integration</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2573466"/>
                  </a:ext>
                </a:extLst>
              </a:tr>
              <a:tr h="209156">
                <a:tc>
                  <a:txBody>
                    <a:bodyPr/>
                    <a:lstStyle/>
                    <a:p>
                      <a:pPr algn="ctr" fontAlgn="ctr"/>
                      <a:r>
                        <a:rPr lang="en-US" sz="500" b="1" i="0" u="none" strike="noStrike" dirty="0">
                          <a:solidFill>
                            <a:srgbClr val="0033A0"/>
                          </a:solidFill>
                          <a:effectLst/>
                          <a:latin typeface="+mn-lt"/>
                        </a:rPr>
                        <a:t>WIN (1 Online)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Platform</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Groovy Grails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Red Hot Techie Pepper</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Test Data</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PC dependencies with env mapping to Claims, ECIF, Billing, SOA, Policy Center IA layer</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Doc Solutions - No testing resources to validate</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4) Requirements are not clear and multiple versions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it-IT" sz="500" b="0" i="0" u="none" strike="noStrike" dirty="0">
                          <a:solidFill>
                            <a:srgbClr val="000000"/>
                          </a:solidFill>
                          <a:effectLst/>
                          <a:latin typeface="+mn-lt"/>
                        </a:rPr>
                        <a:t>1) CI/CD Pipeline</a:t>
                      </a:r>
                      <a:br>
                        <a:rPr lang="it-IT" sz="500" b="0" i="0" u="none" strike="noStrike" dirty="0">
                          <a:solidFill>
                            <a:srgbClr val="000000"/>
                          </a:solidFill>
                          <a:effectLst/>
                          <a:latin typeface="+mn-lt"/>
                        </a:rPr>
                      </a:br>
                      <a:r>
                        <a:rPr lang="it-IT" sz="500" b="0" i="0" u="none" strike="noStrike" dirty="0">
                          <a:solidFill>
                            <a:srgbClr val="000000"/>
                          </a:solidFill>
                          <a:effectLst/>
                          <a:latin typeface="+mn-lt"/>
                        </a:rPr>
                        <a:t>2) TOSCA, DevSecOps Integration</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2420201"/>
                  </a:ext>
                </a:extLst>
              </a:tr>
              <a:tr h="96913">
                <a:tc>
                  <a:txBody>
                    <a:bodyPr/>
                    <a:lstStyle/>
                    <a:p>
                      <a:pPr algn="ctr" fontAlgn="ctr"/>
                      <a:r>
                        <a:rPr lang="en-US" sz="500" b="1" i="0" u="none" strike="noStrike" dirty="0">
                          <a:solidFill>
                            <a:srgbClr val="0033A0"/>
                          </a:solidFill>
                          <a:effectLst/>
                          <a:latin typeface="+mn-lt"/>
                        </a:rPr>
                        <a:t>Knowledge Advantage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Platform</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PHP, HTML, JS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Top Gear</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600829"/>
                  </a:ext>
                </a:extLst>
              </a:tr>
              <a:tr h="133456">
                <a:tc>
                  <a:txBody>
                    <a:bodyPr/>
                    <a:lstStyle/>
                    <a:p>
                      <a:pPr algn="ctr" fontAlgn="ctr"/>
                      <a:r>
                        <a:rPr lang="en-US" sz="500" b="1" i="0" u="none" strike="noStrike" dirty="0">
                          <a:solidFill>
                            <a:srgbClr val="0033A0"/>
                          </a:solidFill>
                          <a:effectLst/>
                          <a:latin typeface="+mn-lt"/>
                        </a:rPr>
                        <a:t>Call Log Database  (1 Online)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Platform</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Angular</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Top Gear</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Multiple applications to support</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2) Resource constraint</a:t>
                      </a:r>
                      <a:br>
                        <a:rPr lang="en-US" sz="500" b="0" i="0" u="none" strike="noStrike" dirty="0">
                          <a:solidFill>
                            <a:srgbClr val="000000"/>
                          </a:solidFill>
                          <a:effectLst/>
                          <a:latin typeface="+mn-lt"/>
                        </a:rPr>
                      </a:br>
                      <a:r>
                        <a:rPr lang="en-US" sz="500" b="0" i="0" u="none" strike="noStrike" dirty="0">
                          <a:solidFill>
                            <a:srgbClr val="000000"/>
                          </a:solidFill>
                          <a:effectLst/>
                          <a:latin typeface="+mn-lt"/>
                        </a:rPr>
                        <a:t>3) No Req for existing applications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Update existing test scripts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0347458"/>
                  </a:ext>
                </a:extLst>
              </a:tr>
              <a:tr h="76056">
                <a:tc>
                  <a:txBody>
                    <a:bodyPr/>
                    <a:lstStyle/>
                    <a:p>
                      <a:pPr algn="ctr" fontAlgn="ctr"/>
                      <a:r>
                        <a:rPr lang="en-US" sz="500" b="1" i="0" u="none" strike="noStrike" dirty="0">
                          <a:solidFill>
                            <a:srgbClr val="0033A0"/>
                          </a:solidFill>
                          <a:effectLst/>
                          <a:latin typeface="+mn-lt"/>
                        </a:rPr>
                        <a:t>Telematic, Smart Ride Experience</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Journey</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0" i="0" u="none" strike="noStrike" dirty="0">
                          <a:solidFill>
                            <a:srgbClr val="000000"/>
                          </a:solidFill>
                          <a:effectLst/>
                          <a:latin typeface="+mn-lt"/>
                        </a:rPr>
                        <a:t>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500" b="1" i="0" u="none" strike="noStrike" dirty="0">
                          <a:solidFill>
                            <a:srgbClr val="000000"/>
                          </a:solidFill>
                          <a:effectLst/>
                          <a:latin typeface="+mn-lt"/>
                        </a:rPr>
                        <a:t>Ace of Spades</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1. Test Data availability</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fontAlgn="t"/>
                      <a:r>
                        <a:rPr lang="en-US" sz="500" b="0" i="0" u="none" strike="noStrike" dirty="0">
                          <a:solidFill>
                            <a:srgbClr val="000000"/>
                          </a:solidFill>
                          <a:effectLst/>
                          <a:latin typeface="+mn-lt"/>
                        </a:rPr>
                        <a:t> </a:t>
                      </a:r>
                    </a:p>
                  </a:txBody>
                  <a:tcPr marL="0" marR="0" marT="0" marB="0" anchor="ctr">
                    <a:lnL w="6350" cap="flat" cmpd="sng" algn="ctr">
                      <a:solidFill>
                        <a:schemeClr val="tx2">
                          <a:lumMod val="50000"/>
                          <a:lumOff val="50000"/>
                        </a:schemeClr>
                      </a:solidFill>
                      <a:prstDash val="solid"/>
                      <a:round/>
                      <a:headEnd type="none" w="med" len="med"/>
                      <a:tailEnd type="none" w="med" len="med"/>
                    </a:lnL>
                    <a:lnR w="6350" cap="flat" cmpd="sng" algn="ctr">
                      <a:solidFill>
                        <a:schemeClr val="tx2">
                          <a:lumMod val="50000"/>
                          <a:lumOff val="50000"/>
                        </a:schemeClr>
                      </a:solidFill>
                      <a:prstDash val="solid"/>
                      <a:round/>
                      <a:headEnd type="none" w="med" len="med"/>
                      <a:tailEnd type="none" w="med" len="med"/>
                    </a:lnR>
                    <a:lnT w="6350" cap="flat" cmpd="sng" algn="ctr">
                      <a:solidFill>
                        <a:schemeClr val="tx2">
                          <a:lumMod val="50000"/>
                          <a:lumOff val="50000"/>
                        </a:schemeClr>
                      </a:solidFill>
                      <a:prstDash val="solid"/>
                      <a:round/>
                      <a:headEnd type="none" w="med" len="med"/>
                      <a:tailEnd type="none" w="med" len="med"/>
                    </a:lnT>
                    <a:lnB w="6350" cap="flat" cmpd="sng" algn="ctr">
                      <a:solidFill>
                        <a:schemeClr val="tx2">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210853"/>
                  </a:ext>
                </a:extLst>
              </a:tr>
            </a:tbl>
          </a:graphicData>
        </a:graphic>
      </p:graphicFrame>
      <p:sp>
        <p:nvSpPr>
          <p:cNvPr id="2" name="TextBox 1">
            <a:extLst>
              <a:ext uri="{FF2B5EF4-FFF2-40B4-BE49-F238E27FC236}">
                <a16:creationId xmlns:a16="http://schemas.microsoft.com/office/drawing/2014/main" id="{2A4653C4-9F50-47FC-A283-EE6CC0D14292}"/>
              </a:ext>
            </a:extLst>
          </p:cNvPr>
          <p:cNvSpPr txBox="1"/>
          <p:nvPr/>
        </p:nvSpPr>
        <p:spPr>
          <a:xfrm>
            <a:off x="8504923" y="46348"/>
            <a:ext cx="566052" cy="207749"/>
          </a:xfrm>
          <a:prstGeom prst="rect">
            <a:avLst/>
          </a:prstGeom>
        </p:spPr>
        <p:txBody>
          <a:bodyPr wrap="square" lIns="0" tIns="0" rIns="0" bIns="0" rtlCol="0">
            <a:spAutoFit/>
          </a:bodyPr>
          <a:lstStyle/>
          <a:p>
            <a:pPr algn="l"/>
            <a:r>
              <a:rPr lang="en-IN" u="sng" dirty="0">
                <a:solidFill>
                  <a:schemeClr val="tx2"/>
                </a:solidFill>
                <a:hlinkClick r:id="rId3" action="ppaction://hlinksldjump"/>
              </a:rPr>
              <a:t>Home</a:t>
            </a:r>
            <a:endParaRPr lang="en-IN" u="sng" dirty="0">
              <a:solidFill>
                <a:schemeClr val="tx2"/>
              </a:solidFill>
            </a:endParaRPr>
          </a:p>
        </p:txBody>
      </p:sp>
    </p:spTree>
    <p:extLst>
      <p:ext uri="{BB962C8B-B14F-4D97-AF65-F5344CB8AC3E}">
        <p14:creationId xmlns:p14="http://schemas.microsoft.com/office/powerpoint/2010/main" val="80919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E9C506A5-8A6C-453A-8C8D-143C4B1C25D9}"/>
              </a:ext>
            </a:extLst>
          </p:cNvPr>
          <p:cNvSpPr>
            <a:spLocks noGrp="1"/>
          </p:cNvSpPr>
          <p:nvPr>
            <p:ph type="title"/>
          </p:nvPr>
        </p:nvSpPr>
        <p:spPr>
          <a:xfrm>
            <a:off x="345761" y="176554"/>
            <a:ext cx="8204037" cy="621030"/>
          </a:xfrm>
        </p:spPr>
        <p:txBody>
          <a:bodyPr>
            <a:normAutofit/>
          </a:bodyPr>
          <a:lstStyle/>
          <a:p>
            <a:r>
              <a:rPr lang="en-US" sz="2000" dirty="0">
                <a:solidFill>
                  <a:schemeClr val="tx2"/>
                </a:solidFill>
                <a:latin typeface="Lato light"/>
                <a:ea typeface="Lato light"/>
                <a:cs typeface="Lato light"/>
              </a:rPr>
              <a:t>Policy Data Generator Utility</a:t>
            </a:r>
          </a:p>
        </p:txBody>
      </p:sp>
      <p:sp>
        <p:nvSpPr>
          <p:cNvPr id="30" name="Rectangle: Rounded Corners 29">
            <a:extLst>
              <a:ext uri="{FF2B5EF4-FFF2-40B4-BE49-F238E27FC236}">
                <a16:creationId xmlns:a16="http://schemas.microsoft.com/office/drawing/2014/main" id="{2908D02A-735C-459A-958E-4704DD2F2DAF}"/>
              </a:ext>
            </a:extLst>
          </p:cNvPr>
          <p:cNvSpPr/>
          <p:nvPr/>
        </p:nvSpPr>
        <p:spPr>
          <a:xfrm>
            <a:off x="129326" y="712506"/>
            <a:ext cx="3657600" cy="3675026"/>
          </a:xfrm>
          <a:prstGeom prst="roundRect">
            <a:avLst>
              <a:gd name="adj" fmla="val 2890"/>
            </a:avLst>
          </a:prstGeom>
          <a:solidFill>
            <a:sysClr val="window" lastClr="FFFFFF"/>
          </a:solidFill>
          <a:ln w="12700" cap="rnd" cmpd="sng" algn="ctr">
            <a:solidFill>
              <a:srgbClr val="C00000"/>
            </a:solidFill>
            <a:prstDash val="dash"/>
          </a:ln>
          <a:effectLst/>
        </p:spPr>
        <p:txBody>
          <a:bodyPr rtlCol="0" anchor="ctr"/>
          <a:lstStyle/>
          <a:p>
            <a:pPr algn="ctr" defTabSz="914378">
              <a:defRPr/>
            </a:pPr>
            <a:endParaRPr lang="en-US" sz="900" b="1" dirty="0">
              <a:solidFill>
                <a:prstClr val="black"/>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B0EFE46C-F5DA-4D19-B2F0-9CDEAB01A624}"/>
              </a:ext>
            </a:extLst>
          </p:cNvPr>
          <p:cNvSpPr/>
          <p:nvPr/>
        </p:nvSpPr>
        <p:spPr>
          <a:xfrm>
            <a:off x="228080" y="834753"/>
            <a:ext cx="34747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 Product, Sub product, State &amp; Coverage</a:t>
            </a:r>
          </a:p>
        </p:txBody>
      </p:sp>
      <p:sp>
        <p:nvSpPr>
          <p:cNvPr id="32" name="Rectangle 31">
            <a:extLst>
              <a:ext uri="{FF2B5EF4-FFF2-40B4-BE49-F238E27FC236}">
                <a16:creationId xmlns:a16="http://schemas.microsoft.com/office/drawing/2014/main" id="{FFD719D3-FAB1-46E9-9FC1-4733B45CAC10}"/>
              </a:ext>
            </a:extLst>
          </p:cNvPr>
          <p:cNvSpPr/>
          <p:nvPr/>
        </p:nvSpPr>
        <p:spPr>
          <a:xfrm>
            <a:off x="228080" y="1193088"/>
            <a:ext cx="34747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Base Rate </a:t>
            </a:r>
          </a:p>
        </p:txBody>
      </p:sp>
      <p:cxnSp>
        <p:nvCxnSpPr>
          <p:cNvPr id="33" name="Straight Arrow Connector 32">
            <a:extLst>
              <a:ext uri="{FF2B5EF4-FFF2-40B4-BE49-F238E27FC236}">
                <a16:creationId xmlns:a16="http://schemas.microsoft.com/office/drawing/2014/main" id="{06689346-2903-4FDC-8590-647735D4B556}"/>
              </a:ext>
            </a:extLst>
          </p:cNvPr>
          <p:cNvCxnSpPr/>
          <p:nvPr/>
        </p:nvCxnSpPr>
        <p:spPr>
          <a:xfrm>
            <a:off x="955329" y="1098903"/>
            <a:ext cx="0" cy="160185"/>
          </a:xfrm>
          <a:prstGeom prst="straightConnector1">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cxnSp>
      <p:cxnSp>
        <p:nvCxnSpPr>
          <p:cNvPr id="34" name="Straight Arrow Connector 33">
            <a:extLst>
              <a:ext uri="{FF2B5EF4-FFF2-40B4-BE49-F238E27FC236}">
                <a16:creationId xmlns:a16="http://schemas.microsoft.com/office/drawing/2014/main" id="{A6E6E460-C673-477A-A10A-AC4BF0F300AA}"/>
              </a:ext>
            </a:extLst>
          </p:cNvPr>
          <p:cNvCxnSpPr/>
          <p:nvPr/>
        </p:nvCxnSpPr>
        <p:spPr>
          <a:xfrm>
            <a:off x="2603862" y="1108099"/>
            <a:ext cx="0" cy="160185"/>
          </a:xfrm>
          <a:prstGeom prst="straightConnector1">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cxnSp>
      <p:cxnSp>
        <p:nvCxnSpPr>
          <p:cNvPr id="35" name="Straight Arrow Connector 34">
            <a:extLst>
              <a:ext uri="{FF2B5EF4-FFF2-40B4-BE49-F238E27FC236}">
                <a16:creationId xmlns:a16="http://schemas.microsoft.com/office/drawing/2014/main" id="{DEBE4962-5E50-4B58-A0C8-C6A0B770120E}"/>
              </a:ext>
            </a:extLst>
          </p:cNvPr>
          <p:cNvCxnSpPr/>
          <p:nvPr/>
        </p:nvCxnSpPr>
        <p:spPr>
          <a:xfrm>
            <a:off x="1458744" y="1098903"/>
            <a:ext cx="0" cy="160185"/>
          </a:xfrm>
          <a:prstGeom prst="straightConnector1">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cxnSp>
      <p:cxnSp>
        <p:nvCxnSpPr>
          <p:cNvPr id="36" name="Straight Arrow Connector 35">
            <a:extLst>
              <a:ext uri="{FF2B5EF4-FFF2-40B4-BE49-F238E27FC236}">
                <a16:creationId xmlns:a16="http://schemas.microsoft.com/office/drawing/2014/main" id="{E8856E3F-ADC8-40D2-BA55-AA022C55491A}"/>
              </a:ext>
            </a:extLst>
          </p:cNvPr>
          <p:cNvCxnSpPr/>
          <p:nvPr/>
        </p:nvCxnSpPr>
        <p:spPr>
          <a:xfrm>
            <a:off x="2038950" y="1108099"/>
            <a:ext cx="0" cy="160185"/>
          </a:xfrm>
          <a:prstGeom prst="straightConnector1">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cxnSp>
      <p:cxnSp>
        <p:nvCxnSpPr>
          <p:cNvPr id="37" name="Straight Arrow Connector 36">
            <a:extLst>
              <a:ext uri="{FF2B5EF4-FFF2-40B4-BE49-F238E27FC236}">
                <a16:creationId xmlns:a16="http://schemas.microsoft.com/office/drawing/2014/main" id="{55DA7BA6-F002-4D95-873F-2146BC922F3C}"/>
              </a:ext>
            </a:extLst>
          </p:cNvPr>
          <p:cNvCxnSpPr/>
          <p:nvPr/>
        </p:nvCxnSpPr>
        <p:spPr>
          <a:xfrm>
            <a:off x="3176253" y="1093384"/>
            <a:ext cx="0" cy="160185"/>
          </a:xfrm>
          <a:prstGeom prst="straightConnector1">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cxnSp>
      <p:sp>
        <p:nvSpPr>
          <p:cNvPr id="38" name="Rectangle 37">
            <a:extLst>
              <a:ext uri="{FF2B5EF4-FFF2-40B4-BE49-F238E27FC236}">
                <a16:creationId xmlns:a16="http://schemas.microsoft.com/office/drawing/2014/main" id="{6E8A97DB-64CD-42AC-954D-56E9B5461885}"/>
              </a:ext>
            </a:extLst>
          </p:cNvPr>
          <p:cNvSpPr/>
          <p:nvPr/>
        </p:nvSpPr>
        <p:spPr>
          <a:xfrm>
            <a:off x="231163" y="1549014"/>
            <a:ext cx="11887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PII</a:t>
            </a:r>
          </a:p>
        </p:txBody>
      </p:sp>
      <p:sp>
        <p:nvSpPr>
          <p:cNvPr id="39" name="Rectangle 38">
            <a:extLst>
              <a:ext uri="{FF2B5EF4-FFF2-40B4-BE49-F238E27FC236}">
                <a16:creationId xmlns:a16="http://schemas.microsoft.com/office/drawing/2014/main" id="{118DD4AE-C98B-4C2F-AA26-4B245A245E71}"/>
              </a:ext>
            </a:extLst>
          </p:cNvPr>
          <p:cNvSpPr/>
          <p:nvPr/>
        </p:nvSpPr>
        <p:spPr>
          <a:xfrm>
            <a:off x="231163" y="2321173"/>
            <a:ext cx="1188720" cy="20574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Vehicle</a:t>
            </a:r>
          </a:p>
        </p:txBody>
      </p:sp>
      <p:sp>
        <p:nvSpPr>
          <p:cNvPr id="40" name="Rectangle 39">
            <a:extLst>
              <a:ext uri="{FF2B5EF4-FFF2-40B4-BE49-F238E27FC236}">
                <a16:creationId xmlns:a16="http://schemas.microsoft.com/office/drawing/2014/main" id="{A79B865D-C1A2-454F-B22F-A97C22D82768}"/>
              </a:ext>
            </a:extLst>
          </p:cNvPr>
          <p:cNvSpPr/>
          <p:nvPr/>
        </p:nvSpPr>
        <p:spPr>
          <a:xfrm>
            <a:off x="231163" y="2672963"/>
            <a:ext cx="1188720" cy="20574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Driver</a:t>
            </a:r>
          </a:p>
        </p:txBody>
      </p:sp>
      <p:sp>
        <p:nvSpPr>
          <p:cNvPr id="41" name="Rectangle 40">
            <a:extLst>
              <a:ext uri="{FF2B5EF4-FFF2-40B4-BE49-F238E27FC236}">
                <a16:creationId xmlns:a16="http://schemas.microsoft.com/office/drawing/2014/main" id="{EA2BE143-D1E8-45CA-BEDF-6536062F2DC0}"/>
              </a:ext>
            </a:extLst>
          </p:cNvPr>
          <p:cNvSpPr/>
          <p:nvPr/>
        </p:nvSpPr>
        <p:spPr>
          <a:xfrm>
            <a:off x="231163" y="3024753"/>
            <a:ext cx="1188720" cy="20574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Surcharge</a:t>
            </a:r>
          </a:p>
        </p:txBody>
      </p:sp>
      <p:sp>
        <p:nvSpPr>
          <p:cNvPr id="42" name="Rectangle 41">
            <a:extLst>
              <a:ext uri="{FF2B5EF4-FFF2-40B4-BE49-F238E27FC236}">
                <a16:creationId xmlns:a16="http://schemas.microsoft.com/office/drawing/2014/main" id="{5C89C4FC-77D5-44F5-AF72-25AF1481B761}"/>
              </a:ext>
            </a:extLst>
          </p:cNvPr>
          <p:cNvSpPr/>
          <p:nvPr/>
        </p:nvSpPr>
        <p:spPr>
          <a:xfrm>
            <a:off x="231163" y="3376543"/>
            <a:ext cx="1188720" cy="20574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Discounts</a:t>
            </a:r>
          </a:p>
        </p:txBody>
      </p:sp>
      <p:sp>
        <p:nvSpPr>
          <p:cNvPr id="43" name="Rectangle 42">
            <a:extLst>
              <a:ext uri="{FF2B5EF4-FFF2-40B4-BE49-F238E27FC236}">
                <a16:creationId xmlns:a16="http://schemas.microsoft.com/office/drawing/2014/main" id="{2D052F4C-78EC-4AA1-BE71-2BB2C3F6F6F6}"/>
              </a:ext>
            </a:extLst>
          </p:cNvPr>
          <p:cNvSpPr/>
          <p:nvPr/>
        </p:nvSpPr>
        <p:spPr>
          <a:xfrm>
            <a:off x="231163" y="3728332"/>
            <a:ext cx="1188720" cy="20574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Policy term</a:t>
            </a:r>
          </a:p>
        </p:txBody>
      </p:sp>
      <p:sp>
        <p:nvSpPr>
          <p:cNvPr id="44" name="Rectangle 43">
            <a:extLst>
              <a:ext uri="{FF2B5EF4-FFF2-40B4-BE49-F238E27FC236}">
                <a16:creationId xmlns:a16="http://schemas.microsoft.com/office/drawing/2014/main" id="{C1885011-641B-4B24-BD0B-D394B7990307}"/>
              </a:ext>
            </a:extLst>
          </p:cNvPr>
          <p:cNvSpPr/>
          <p:nvPr/>
        </p:nvSpPr>
        <p:spPr>
          <a:xfrm>
            <a:off x="231163" y="4080121"/>
            <a:ext cx="1188720" cy="20574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Adjustable factors </a:t>
            </a:r>
          </a:p>
        </p:txBody>
      </p:sp>
      <p:sp>
        <p:nvSpPr>
          <p:cNvPr id="45" name="Rectangle 44">
            <a:extLst>
              <a:ext uri="{FF2B5EF4-FFF2-40B4-BE49-F238E27FC236}">
                <a16:creationId xmlns:a16="http://schemas.microsoft.com/office/drawing/2014/main" id="{6721C881-CC3D-435B-9C89-735CB4A57C16}"/>
              </a:ext>
            </a:extLst>
          </p:cNvPr>
          <p:cNvSpPr/>
          <p:nvPr/>
        </p:nvSpPr>
        <p:spPr>
          <a:xfrm>
            <a:off x="1586841" y="1549014"/>
            <a:ext cx="21031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Age, Location, Martial Status &amp; Occupation,  </a:t>
            </a:r>
          </a:p>
        </p:txBody>
      </p:sp>
      <p:sp>
        <p:nvSpPr>
          <p:cNvPr id="46" name="Rectangle 45">
            <a:extLst>
              <a:ext uri="{FF2B5EF4-FFF2-40B4-BE49-F238E27FC236}">
                <a16:creationId xmlns:a16="http://schemas.microsoft.com/office/drawing/2014/main" id="{E9FA55D6-AF6F-4965-9559-1901FF84852A}"/>
              </a:ext>
            </a:extLst>
          </p:cNvPr>
          <p:cNvSpPr/>
          <p:nvPr/>
        </p:nvSpPr>
        <p:spPr>
          <a:xfrm>
            <a:off x="1586841" y="1958833"/>
            <a:ext cx="21031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endParaRPr lang="en-US" sz="800" dirty="0">
              <a:solidFill>
                <a:prstClr val="black"/>
              </a:solidFill>
              <a:latin typeface="Calibri"/>
              <a:cs typeface="Calibri" panose="020F0502020204030204" pitchFamily="34" charset="0"/>
            </a:endParaRPr>
          </a:p>
          <a:p>
            <a:pPr algn="ctr" defTabSz="914378">
              <a:defRPr/>
            </a:pPr>
            <a:r>
              <a:rPr lang="en-US" sz="800" dirty="0">
                <a:solidFill>
                  <a:prstClr val="black"/>
                </a:solidFill>
                <a:latin typeface="Calibri"/>
                <a:cs typeface="Calibri" panose="020F0502020204030204" pitchFamily="34" charset="0"/>
              </a:rPr>
              <a:t>Symbol, Vehicle Type, Model, Year &amp; Use</a:t>
            </a:r>
          </a:p>
          <a:p>
            <a:pPr algn="ctr" defTabSz="914378">
              <a:defRPr/>
            </a:pPr>
            <a:endParaRPr lang="en-US" sz="800" dirty="0">
              <a:solidFill>
                <a:prstClr val="black"/>
              </a:solidFill>
              <a:latin typeface="Calibri"/>
              <a:cs typeface="Calibri" panose="020F0502020204030204" pitchFamily="34" charset="0"/>
            </a:endParaRPr>
          </a:p>
        </p:txBody>
      </p:sp>
      <p:sp>
        <p:nvSpPr>
          <p:cNvPr id="47" name="Rectangle 46">
            <a:extLst>
              <a:ext uri="{FF2B5EF4-FFF2-40B4-BE49-F238E27FC236}">
                <a16:creationId xmlns:a16="http://schemas.microsoft.com/office/drawing/2014/main" id="{27F59D86-A3DE-489B-881B-C976A67BA545}"/>
              </a:ext>
            </a:extLst>
          </p:cNvPr>
          <p:cNvSpPr/>
          <p:nvPr/>
        </p:nvSpPr>
        <p:spPr>
          <a:xfrm>
            <a:off x="1586841" y="2368651"/>
            <a:ext cx="21031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endParaRPr lang="en-US" sz="800" dirty="0">
              <a:solidFill>
                <a:prstClr val="black"/>
              </a:solidFill>
              <a:latin typeface="Calibri"/>
              <a:cs typeface="Calibri" panose="020F0502020204030204" pitchFamily="34" charset="0"/>
            </a:endParaRPr>
          </a:p>
          <a:p>
            <a:pPr algn="ctr" defTabSz="914378">
              <a:defRPr/>
            </a:pPr>
            <a:r>
              <a:rPr lang="en-US" sz="800" dirty="0">
                <a:solidFill>
                  <a:prstClr val="black"/>
                </a:solidFill>
                <a:latin typeface="Calibri"/>
                <a:cs typeface="Calibri" panose="020F0502020204030204" pitchFamily="34" charset="0"/>
              </a:rPr>
              <a:t>Number of drivers, Excluded driver &amp; Average Driver Factor</a:t>
            </a:r>
          </a:p>
          <a:p>
            <a:pPr algn="ctr" defTabSz="914378">
              <a:defRPr/>
            </a:pPr>
            <a:endParaRPr lang="en-US" sz="800" dirty="0">
              <a:solidFill>
                <a:prstClr val="black"/>
              </a:solidFill>
              <a:latin typeface="Calibri"/>
              <a:cs typeface="Calibri" panose="020F0502020204030204" pitchFamily="34" charset="0"/>
            </a:endParaRPr>
          </a:p>
        </p:txBody>
      </p:sp>
      <p:sp>
        <p:nvSpPr>
          <p:cNvPr id="48" name="Rectangle 47">
            <a:extLst>
              <a:ext uri="{FF2B5EF4-FFF2-40B4-BE49-F238E27FC236}">
                <a16:creationId xmlns:a16="http://schemas.microsoft.com/office/drawing/2014/main" id="{BC003BEB-8C7D-466D-A4EC-38BCE914D377}"/>
              </a:ext>
            </a:extLst>
          </p:cNvPr>
          <p:cNvSpPr/>
          <p:nvPr/>
        </p:nvSpPr>
        <p:spPr>
          <a:xfrm>
            <a:off x="1588694" y="2778471"/>
            <a:ext cx="21031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Adverse Vehicle History Surcharge  &amp; SR 22</a:t>
            </a:r>
          </a:p>
        </p:txBody>
      </p:sp>
      <p:sp>
        <p:nvSpPr>
          <p:cNvPr id="49" name="Rectangle 48">
            <a:extLst>
              <a:ext uri="{FF2B5EF4-FFF2-40B4-BE49-F238E27FC236}">
                <a16:creationId xmlns:a16="http://schemas.microsoft.com/office/drawing/2014/main" id="{C49C1234-AE5A-491C-A6CB-787D8E54C3C3}"/>
              </a:ext>
            </a:extLst>
          </p:cNvPr>
          <p:cNvSpPr/>
          <p:nvPr/>
        </p:nvSpPr>
        <p:spPr>
          <a:xfrm>
            <a:off x="1572599" y="3188290"/>
            <a:ext cx="21031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PNI Age, Location, Driver, Good Student discount   </a:t>
            </a:r>
          </a:p>
        </p:txBody>
      </p:sp>
      <p:sp>
        <p:nvSpPr>
          <p:cNvPr id="50" name="Rectangle 49">
            <a:extLst>
              <a:ext uri="{FF2B5EF4-FFF2-40B4-BE49-F238E27FC236}">
                <a16:creationId xmlns:a16="http://schemas.microsoft.com/office/drawing/2014/main" id="{0BA672A4-58D4-4F66-8442-A3F8EFB1EF3E}"/>
              </a:ext>
            </a:extLst>
          </p:cNvPr>
          <p:cNvSpPr/>
          <p:nvPr/>
        </p:nvSpPr>
        <p:spPr>
          <a:xfrm>
            <a:off x="1586294" y="3598108"/>
            <a:ext cx="21031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6 months or 12 months</a:t>
            </a:r>
          </a:p>
        </p:txBody>
      </p:sp>
      <p:sp>
        <p:nvSpPr>
          <p:cNvPr id="51" name="Rectangle 50">
            <a:extLst>
              <a:ext uri="{FF2B5EF4-FFF2-40B4-BE49-F238E27FC236}">
                <a16:creationId xmlns:a16="http://schemas.microsoft.com/office/drawing/2014/main" id="{F95F6778-AA79-4382-9F8E-2F497B8460DE}"/>
              </a:ext>
            </a:extLst>
          </p:cNvPr>
          <p:cNvSpPr/>
          <p:nvPr/>
        </p:nvSpPr>
        <p:spPr>
          <a:xfrm>
            <a:off x="1566407" y="4007929"/>
            <a:ext cx="210312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Rate capping, Rate Level Adjustable Factor </a:t>
            </a:r>
          </a:p>
        </p:txBody>
      </p:sp>
      <p:sp>
        <p:nvSpPr>
          <p:cNvPr id="52" name="Rectangle 51">
            <a:extLst>
              <a:ext uri="{FF2B5EF4-FFF2-40B4-BE49-F238E27FC236}">
                <a16:creationId xmlns:a16="http://schemas.microsoft.com/office/drawing/2014/main" id="{A79C0108-C8FF-480D-87C3-1A374D1DBDDB}"/>
              </a:ext>
            </a:extLst>
          </p:cNvPr>
          <p:cNvSpPr/>
          <p:nvPr/>
        </p:nvSpPr>
        <p:spPr>
          <a:xfrm>
            <a:off x="6876823" y="508239"/>
            <a:ext cx="2029063" cy="147656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pPr algn="just" defTabSz="457178">
              <a:defRPr/>
            </a:pPr>
            <a:r>
              <a:rPr lang="en-US" sz="900" b="1" dirty="0">
                <a:solidFill>
                  <a:srgbClr val="000000"/>
                </a:solidFill>
                <a:latin typeface="Calibri" panose="020F0502020204030204" pitchFamily="34" charset="0"/>
                <a:cs typeface="Calibri" panose="020F0502020204030204" pitchFamily="34" charset="0"/>
              </a:rPr>
              <a:t>Business Factors : </a:t>
            </a:r>
          </a:p>
          <a:p>
            <a:pPr algn="just" defTabSz="457178">
              <a:defRPr/>
            </a:pPr>
            <a:endParaRPr lang="en-US" sz="900" b="1" dirty="0">
              <a:solidFill>
                <a:srgbClr val="000000"/>
              </a:solidFill>
              <a:latin typeface="Calibri" panose="020F0502020204030204" pitchFamily="34" charset="0"/>
              <a:cs typeface="Calibri" panose="020F0502020204030204" pitchFamily="34" charset="0"/>
            </a:endParaRPr>
          </a:p>
          <a:p>
            <a:pPr marL="171442" indent="-171442" algn="just" defTabSz="457178">
              <a:spcAft>
                <a:spcPts val="600"/>
              </a:spcAft>
              <a:buFont typeface="Arial" panose="020B0604020202020204" pitchFamily="34" charset="0"/>
              <a:buChar char="•"/>
              <a:defRPr/>
            </a:pPr>
            <a:r>
              <a:rPr lang="en-US" sz="900" dirty="0">
                <a:solidFill>
                  <a:srgbClr val="000000"/>
                </a:solidFill>
                <a:latin typeface="Calibri" panose="020F0502020204030204" pitchFamily="34" charset="0"/>
                <a:cs typeface="Calibri" panose="020F0502020204030204" pitchFamily="34" charset="0"/>
              </a:rPr>
              <a:t>Product type : PA and Non-Owners</a:t>
            </a:r>
          </a:p>
          <a:p>
            <a:pPr marL="171442" indent="-171442" algn="just" defTabSz="457178">
              <a:spcAft>
                <a:spcPts val="600"/>
              </a:spcAft>
              <a:buFont typeface="Arial" panose="020B0604020202020204" pitchFamily="34" charset="0"/>
              <a:buChar char="•"/>
              <a:defRPr/>
            </a:pPr>
            <a:r>
              <a:rPr lang="en-US" sz="900" dirty="0">
                <a:solidFill>
                  <a:srgbClr val="000000"/>
                </a:solidFill>
                <a:latin typeface="Calibri" panose="020F0502020204030204" pitchFamily="34" charset="0"/>
                <a:cs typeface="Calibri" panose="020F0502020204030204" pitchFamily="34" charset="0"/>
              </a:rPr>
              <a:t>Coverages -  BI, PD, MED, UM/UIM, COMP &amp; COLL</a:t>
            </a:r>
          </a:p>
          <a:p>
            <a:pPr marL="171442" indent="-171442" algn="just" defTabSz="457178">
              <a:spcAft>
                <a:spcPts val="600"/>
              </a:spcAft>
              <a:buFont typeface="Arial" panose="020B0604020202020204" pitchFamily="34" charset="0"/>
              <a:buChar char="•"/>
              <a:defRPr/>
            </a:pPr>
            <a:r>
              <a:rPr lang="en-US" sz="900" dirty="0">
                <a:solidFill>
                  <a:srgbClr val="000000"/>
                </a:solidFill>
                <a:latin typeface="Calibri" panose="020F0502020204030204" pitchFamily="34" charset="0"/>
                <a:cs typeface="Calibri" panose="020F0502020204030204" pitchFamily="34" charset="0"/>
              </a:rPr>
              <a:t>MVR report from LexusNexus. Loss from CLUE and Credit from Eqiufax</a:t>
            </a:r>
          </a:p>
          <a:p>
            <a:pPr marL="171442" indent="-171442" algn="just" defTabSz="457178">
              <a:spcAft>
                <a:spcPts val="600"/>
              </a:spcAft>
              <a:buFont typeface="Arial" panose="020B0604020202020204" pitchFamily="34" charset="0"/>
              <a:buChar char="•"/>
              <a:defRPr/>
            </a:pPr>
            <a:r>
              <a:rPr lang="en-US" sz="900" dirty="0">
                <a:solidFill>
                  <a:srgbClr val="000000"/>
                </a:solidFill>
                <a:latin typeface="Calibri" panose="020F0502020204030204" pitchFamily="34" charset="0"/>
                <a:cs typeface="Calibri" panose="020F0502020204030204" pitchFamily="34" charset="0"/>
              </a:rPr>
              <a:t>Overall 115+ rating factors</a:t>
            </a:r>
          </a:p>
          <a:p>
            <a:pPr marL="171442" indent="-171442" algn="just" defTabSz="457178">
              <a:spcAft>
                <a:spcPts val="600"/>
              </a:spcAft>
              <a:buFont typeface="Arial" panose="020B0604020202020204" pitchFamily="34" charset="0"/>
              <a:buChar char="•"/>
              <a:defRPr/>
            </a:pPr>
            <a:r>
              <a:rPr lang="en-US" sz="900" dirty="0">
                <a:solidFill>
                  <a:srgbClr val="000000"/>
                </a:solidFill>
                <a:latin typeface="Calibri" panose="020F0502020204030204" pitchFamily="34" charset="0"/>
                <a:cs typeface="Calibri" panose="020F0502020204030204" pitchFamily="34" charset="0"/>
              </a:rPr>
              <a:t>20+ discounts </a:t>
            </a:r>
          </a:p>
          <a:p>
            <a:pPr marL="171442" indent="-171442" algn="just" defTabSz="457178">
              <a:buFont typeface="Arial" panose="020B0604020202020204" pitchFamily="34" charset="0"/>
              <a:buChar char="•"/>
              <a:defRPr/>
            </a:pPr>
            <a:endParaRPr lang="en-US" sz="900" dirty="0">
              <a:solidFill>
                <a:srgbClr val="000000"/>
              </a:solidFill>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F12F4CB7-A22E-4598-BAE8-0E749C60ED10}"/>
              </a:ext>
            </a:extLst>
          </p:cNvPr>
          <p:cNvSpPr txBox="1"/>
          <p:nvPr/>
        </p:nvSpPr>
        <p:spPr>
          <a:xfrm>
            <a:off x="4067402" y="1415892"/>
            <a:ext cx="1811586" cy="138499"/>
          </a:xfrm>
          <a:prstGeom prst="rect">
            <a:avLst/>
          </a:prstGeom>
        </p:spPr>
        <p:txBody>
          <a:bodyPr wrap="square" lIns="0" tIns="0" rIns="0" bIns="0" rtlCol="0">
            <a:spAutoFit/>
          </a:bodyPr>
          <a:lstStyle/>
          <a:p>
            <a:pPr defTabSz="457178">
              <a:defRPr/>
            </a:pPr>
            <a:endParaRPr lang="en-US" sz="900" dirty="0">
              <a:solidFill>
                <a:srgbClr val="000000"/>
              </a:solidFill>
              <a:latin typeface="Calibri" panose="020F0502020204030204" pitchFamily="34" charset="0"/>
            </a:endParaRPr>
          </a:p>
        </p:txBody>
      </p:sp>
      <p:sp>
        <p:nvSpPr>
          <p:cNvPr id="54" name="Isosceles Triangle 53">
            <a:extLst>
              <a:ext uri="{FF2B5EF4-FFF2-40B4-BE49-F238E27FC236}">
                <a16:creationId xmlns:a16="http://schemas.microsoft.com/office/drawing/2014/main" id="{DE9214F2-05D7-4D4F-90E0-3EB0636CB53C}"/>
              </a:ext>
            </a:extLst>
          </p:cNvPr>
          <p:cNvSpPr/>
          <p:nvPr/>
        </p:nvSpPr>
        <p:spPr>
          <a:xfrm>
            <a:off x="4317616" y="1505964"/>
            <a:ext cx="2372264" cy="1444192"/>
          </a:xfrm>
          <a:prstGeom prst="triangle">
            <a:avLst/>
          </a:prstGeom>
          <a:solidFill>
            <a:srgbClr val="0033A0"/>
          </a:solidFill>
          <a:ln w="9525" cap="flat" cmpd="sng" algn="ctr">
            <a:solidFill>
              <a:schemeClr val="bg1">
                <a:lumMod val="95000"/>
              </a:scheme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lnSpc>
                <a:spcPct val="300000"/>
              </a:lnSpc>
              <a:defRPr/>
            </a:pPr>
            <a:r>
              <a:rPr lang="en-US" sz="1000" b="1" dirty="0">
                <a:solidFill>
                  <a:prstClr val="white"/>
                </a:solidFill>
                <a:latin typeface="Calibri" panose="020F0502020204030204" pitchFamily="34" charset="0"/>
                <a:cs typeface="Calibri" panose="020F0502020204030204" pitchFamily="34" charset="0"/>
              </a:rPr>
              <a:t>                                     </a:t>
            </a:r>
          </a:p>
          <a:p>
            <a:pPr defTabSz="685800">
              <a:lnSpc>
                <a:spcPct val="300000"/>
              </a:lnSpc>
              <a:defRPr/>
            </a:pPr>
            <a:r>
              <a:rPr lang="en-US" sz="1000" b="1" dirty="0">
                <a:solidFill>
                  <a:prstClr val="white"/>
                </a:solidFill>
                <a:latin typeface="Calibri" panose="020F0502020204030204" pitchFamily="34" charset="0"/>
                <a:cs typeface="Calibri" panose="020F0502020204030204" pitchFamily="34" charset="0"/>
              </a:rPr>
              <a:t>       </a:t>
            </a:r>
          </a:p>
        </p:txBody>
      </p:sp>
      <p:sp>
        <p:nvSpPr>
          <p:cNvPr id="55" name="Rectangle 54">
            <a:extLst>
              <a:ext uri="{FF2B5EF4-FFF2-40B4-BE49-F238E27FC236}">
                <a16:creationId xmlns:a16="http://schemas.microsoft.com/office/drawing/2014/main" id="{BB669036-96BD-427E-8721-A7313FE65EC7}"/>
              </a:ext>
            </a:extLst>
          </p:cNvPr>
          <p:cNvSpPr/>
          <p:nvPr/>
        </p:nvSpPr>
        <p:spPr>
          <a:xfrm>
            <a:off x="4836154" y="2432239"/>
            <a:ext cx="1303360" cy="356533"/>
          </a:xfrm>
          <a:prstGeom prst="rect">
            <a:avLst/>
          </a:prstGeom>
          <a:noFill/>
          <a:ln w="9525"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685800">
              <a:defRPr/>
            </a:pPr>
            <a:r>
              <a:rPr lang="en-US" sz="675" b="1" dirty="0">
                <a:solidFill>
                  <a:srgbClr val="FFFFFF"/>
                </a:solidFill>
                <a:effectLst>
                  <a:glow>
                    <a:prstClr val="white">
                      <a:lumMod val="95000"/>
                      <a:alpha val="0"/>
                    </a:prstClr>
                  </a:glow>
                  <a:outerShdw blurRad="50800" dist="38100" dir="5400000" algn="t" rotWithShape="0">
                    <a:prstClr val="black">
                      <a:alpha val="40000"/>
                    </a:prstClr>
                  </a:outerShdw>
                </a:effectLst>
                <a:latin typeface="Calibri" panose="020F0502020204030204" pitchFamily="34" charset="0"/>
                <a:ea typeface="Segoe UI" panose="020B0502040204020203" pitchFamily="34" charset="0"/>
                <a:cs typeface="Calibri" panose="020F0502020204030204" pitchFamily="34" charset="0"/>
              </a:rPr>
              <a:t>POLICY  DATA GENERATOR</a:t>
            </a:r>
          </a:p>
          <a:p>
            <a:pPr algn="ctr" defTabSz="685800">
              <a:defRPr/>
            </a:pPr>
            <a:r>
              <a:rPr lang="en-US" sz="675" b="1" dirty="0">
                <a:solidFill>
                  <a:srgbClr val="FFFFFF"/>
                </a:solidFill>
                <a:effectLst>
                  <a:glow>
                    <a:prstClr val="white">
                      <a:lumMod val="95000"/>
                      <a:alpha val="0"/>
                    </a:prstClr>
                  </a:glow>
                  <a:outerShdw blurRad="50800" dist="38100" dir="5400000" algn="t" rotWithShape="0">
                    <a:prstClr val="black">
                      <a:alpha val="40000"/>
                    </a:prstClr>
                  </a:outerShdw>
                </a:effectLst>
                <a:latin typeface="Calibri" panose="020F0502020204030204" pitchFamily="34" charset="0"/>
                <a:ea typeface="Segoe UI" panose="020B0502040204020203" pitchFamily="34" charset="0"/>
                <a:cs typeface="Calibri" panose="020F0502020204030204" pitchFamily="34" charset="0"/>
              </a:rPr>
              <a:t>(PDG)</a:t>
            </a:r>
          </a:p>
        </p:txBody>
      </p:sp>
      <p:sp>
        <p:nvSpPr>
          <p:cNvPr id="56" name="TextBox 55">
            <a:extLst>
              <a:ext uri="{FF2B5EF4-FFF2-40B4-BE49-F238E27FC236}">
                <a16:creationId xmlns:a16="http://schemas.microsoft.com/office/drawing/2014/main" id="{AE0DBB20-0724-484A-8D97-CDB1EAD94DAA}"/>
              </a:ext>
            </a:extLst>
          </p:cNvPr>
          <p:cNvSpPr txBox="1"/>
          <p:nvPr/>
        </p:nvSpPr>
        <p:spPr>
          <a:xfrm>
            <a:off x="239256" y="519660"/>
            <a:ext cx="1134540" cy="138499"/>
          </a:xfrm>
          <a:prstGeom prst="rect">
            <a:avLst/>
          </a:prstGeom>
        </p:spPr>
        <p:txBody>
          <a:bodyPr wrap="square" lIns="0" tIns="0" rIns="0" bIns="0" rtlCol="0">
            <a:spAutoFit/>
          </a:bodyPr>
          <a:lstStyle/>
          <a:p>
            <a:pPr>
              <a:defRPr/>
            </a:pPr>
            <a:r>
              <a:rPr lang="en-US" sz="900" b="1" dirty="0">
                <a:solidFill>
                  <a:srgbClr val="000000"/>
                </a:solidFill>
                <a:latin typeface="Calibri" panose="020F0502020204030204" pitchFamily="34" charset="0"/>
              </a:rPr>
              <a:t>Key Parameters : </a:t>
            </a:r>
          </a:p>
        </p:txBody>
      </p:sp>
      <p:sp>
        <p:nvSpPr>
          <p:cNvPr id="57" name="Round Diagonal Corner Rectangle 2">
            <a:extLst>
              <a:ext uri="{FF2B5EF4-FFF2-40B4-BE49-F238E27FC236}">
                <a16:creationId xmlns:a16="http://schemas.microsoft.com/office/drawing/2014/main" id="{11EC3E1F-F0FA-4918-82CE-11635E822077}"/>
              </a:ext>
            </a:extLst>
          </p:cNvPr>
          <p:cNvSpPr/>
          <p:nvPr/>
        </p:nvSpPr>
        <p:spPr>
          <a:xfrm>
            <a:off x="7230947" y="3531135"/>
            <a:ext cx="1463040" cy="274320"/>
          </a:xfrm>
          <a:prstGeom prst="round2Diag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800" dirty="0">
                <a:solidFill>
                  <a:prstClr val="black"/>
                </a:solidFill>
                <a:latin typeface="Calibri"/>
                <a:cs typeface="Calibri" panose="020F0502020204030204" pitchFamily="34" charset="0"/>
              </a:rPr>
              <a:t>  XML</a:t>
            </a:r>
          </a:p>
        </p:txBody>
      </p:sp>
      <p:sp>
        <p:nvSpPr>
          <p:cNvPr id="58" name="TextBox 57">
            <a:extLst>
              <a:ext uri="{FF2B5EF4-FFF2-40B4-BE49-F238E27FC236}">
                <a16:creationId xmlns:a16="http://schemas.microsoft.com/office/drawing/2014/main" id="{F62DED53-B848-4AF6-984D-70CC4C8AE0D4}"/>
              </a:ext>
            </a:extLst>
          </p:cNvPr>
          <p:cNvSpPr txBox="1"/>
          <p:nvPr/>
        </p:nvSpPr>
        <p:spPr>
          <a:xfrm>
            <a:off x="7230947" y="2604925"/>
            <a:ext cx="146304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800">
                <a:solidFill>
                  <a:prstClr val="black"/>
                </a:solidFill>
                <a:latin typeface="Calibri"/>
                <a:cs typeface="Segoe UI" panose="020B0502040204020203"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defTabSz="685800">
              <a:defRPr/>
            </a:pPr>
            <a:r>
              <a:rPr lang="en-US" dirty="0">
                <a:cs typeface="Calibri" panose="020F0502020204030204" pitchFamily="34" charset="0"/>
              </a:rPr>
              <a:t>Test Data</a:t>
            </a:r>
          </a:p>
        </p:txBody>
      </p:sp>
      <p:sp>
        <p:nvSpPr>
          <p:cNvPr id="59" name="Round Diagonal Corner Rectangle 2">
            <a:extLst>
              <a:ext uri="{FF2B5EF4-FFF2-40B4-BE49-F238E27FC236}">
                <a16:creationId xmlns:a16="http://schemas.microsoft.com/office/drawing/2014/main" id="{CDAC59E0-1868-49A7-8AE9-A365F1263A6D}"/>
              </a:ext>
            </a:extLst>
          </p:cNvPr>
          <p:cNvSpPr/>
          <p:nvPr/>
        </p:nvSpPr>
        <p:spPr>
          <a:xfrm>
            <a:off x="7230947" y="3994240"/>
            <a:ext cx="1463040" cy="274320"/>
          </a:xfrm>
          <a:prstGeom prst="round2Diag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800" dirty="0">
                <a:solidFill>
                  <a:prstClr val="black"/>
                </a:solidFill>
                <a:latin typeface="Calibri"/>
                <a:cs typeface="Calibri" panose="020F0502020204030204" pitchFamily="34" charset="0"/>
              </a:rPr>
              <a:t>Policy Control Block template</a:t>
            </a:r>
          </a:p>
        </p:txBody>
      </p:sp>
      <p:sp>
        <p:nvSpPr>
          <p:cNvPr id="60" name="TextBox 59">
            <a:extLst>
              <a:ext uri="{FF2B5EF4-FFF2-40B4-BE49-F238E27FC236}">
                <a16:creationId xmlns:a16="http://schemas.microsoft.com/office/drawing/2014/main" id="{2779C09E-F3A2-4161-A42F-B92AECA2A88F}"/>
              </a:ext>
            </a:extLst>
          </p:cNvPr>
          <p:cNvSpPr txBox="1"/>
          <p:nvPr/>
        </p:nvSpPr>
        <p:spPr>
          <a:xfrm>
            <a:off x="7230947" y="3068029"/>
            <a:ext cx="1463040" cy="27432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800">
                <a:solidFill>
                  <a:prstClr val="black"/>
                </a:solidFill>
                <a:latin typeface="Calibri"/>
                <a:cs typeface="Segoe UI" panose="020B0502040204020203" pitchFamily="34" charset="0"/>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defTabSz="685800">
              <a:defRPr/>
            </a:pPr>
            <a:r>
              <a:rPr lang="en-US" dirty="0">
                <a:cs typeface="Calibri" panose="020F0502020204030204" pitchFamily="34" charset="0"/>
              </a:rPr>
              <a:t>Policy Service</a:t>
            </a:r>
          </a:p>
        </p:txBody>
      </p:sp>
      <p:cxnSp>
        <p:nvCxnSpPr>
          <p:cNvPr id="61" name="Connector: Elbow 60">
            <a:extLst>
              <a:ext uri="{FF2B5EF4-FFF2-40B4-BE49-F238E27FC236}">
                <a16:creationId xmlns:a16="http://schemas.microsoft.com/office/drawing/2014/main" id="{E4B57CA0-67E7-4BA2-A483-2ECE0B89B9B2}"/>
              </a:ext>
            </a:extLst>
          </p:cNvPr>
          <p:cNvCxnSpPr>
            <a:cxnSpLocks/>
          </p:cNvCxnSpPr>
          <p:nvPr/>
        </p:nvCxnSpPr>
        <p:spPr>
          <a:xfrm rot="16200000" flipH="1">
            <a:off x="5484626" y="2397777"/>
            <a:ext cx="1181244" cy="2286000"/>
          </a:xfrm>
          <a:prstGeom prst="bentConnector2">
            <a:avLst/>
          </a:prstGeom>
          <a:ln>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A2988D9-B371-45ED-B7F3-96C96A7F2F28}"/>
              </a:ext>
            </a:extLst>
          </p:cNvPr>
          <p:cNvCxnSpPr>
            <a:cxnSpLocks/>
            <a:stCxn id="69" idx="1"/>
          </p:cNvCxnSpPr>
          <p:nvPr/>
        </p:nvCxnSpPr>
        <p:spPr>
          <a:xfrm rot="10800000" flipV="1">
            <a:off x="6039383" y="1410091"/>
            <a:ext cx="821529" cy="781076"/>
          </a:xfrm>
          <a:prstGeom prst="bentConnector3">
            <a:avLst>
              <a:gd name="adj1" fmla="val 41135"/>
            </a:avLst>
          </a:prstGeom>
          <a:ln>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43F945A-8A5D-4E2F-8444-D6B2080DF209}"/>
              </a:ext>
            </a:extLst>
          </p:cNvPr>
          <p:cNvCxnSpPr>
            <a:cxnSpLocks/>
          </p:cNvCxnSpPr>
          <p:nvPr/>
        </p:nvCxnSpPr>
        <p:spPr>
          <a:xfrm>
            <a:off x="3829887" y="2216968"/>
            <a:ext cx="1097280" cy="0"/>
          </a:xfrm>
          <a:prstGeom prst="straightConnector1">
            <a:avLst/>
          </a:prstGeom>
          <a:ln>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3336ED7-1518-482D-9FA3-ABD7D69E64BB}"/>
              </a:ext>
            </a:extLst>
          </p:cNvPr>
          <p:cNvCxnSpPr>
            <a:cxnSpLocks/>
          </p:cNvCxnSpPr>
          <p:nvPr/>
        </p:nvCxnSpPr>
        <p:spPr>
          <a:xfrm flipV="1">
            <a:off x="7984764" y="3818199"/>
            <a:ext cx="0" cy="182880"/>
          </a:xfrm>
          <a:prstGeom prst="straightConnector1">
            <a:avLst/>
          </a:prstGeom>
          <a:ln w="3175">
            <a:solidFill>
              <a:schemeClr val="tx2">
                <a:lumMod val="50000"/>
                <a:lumOff val="50000"/>
              </a:schemeClr>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DE6621B-9E25-4A59-9AC9-98A6FA2C094D}"/>
              </a:ext>
            </a:extLst>
          </p:cNvPr>
          <p:cNvCxnSpPr>
            <a:cxnSpLocks/>
          </p:cNvCxnSpPr>
          <p:nvPr/>
        </p:nvCxnSpPr>
        <p:spPr>
          <a:xfrm flipV="1">
            <a:off x="7984764" y="3341520"/>
            <a:ext cx="0" cy="166906"/>
          </a:xfrm>
          <a:prstGeom prst="straightConnector1">
            <a:avLst/>
          </a:prstGeom>
          <a:ln w="3175">
            <a:solidFill>
              <a:schemeClr val="tx2">
                <a:lumMod val="50000"/>
                <a:lumOff val="50000"/>
              </a:schemeClr>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0B3E5B5-1153-410F-AB32-83EFFCFC89EE}"/>
              </a:ext>
            </a:extLst>
          </p:cNvPr>
          <p:cNvCxnSpPr>
            <a:cxnSpLocks/>
          </p:cNvCxnSpPr>
          <p:nvPr/>
        </p:nvCxnSpPr>
        <p:spPr>
          <a:xfrm flipV="1">
            <a:off x="7984764" y="2889579"/>
            <a:ext cx="0" cy="166906"/>
          </a:xfrm>
          <a:prstGeom prst="straightConnector1">
            <a:avLst/>
          </a:prstGeom>
          <a:ln w="3175">
            <a:solidFill>
              <a:schemeClr val="tx2">
                <a:lumMod val="50000"/>
                <a:lumOff val="50000"/>
              </a:schemeClr>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FF10836-347E-45E4-9872-181950D2F796}"/>
              </a:ext>
            </a:extLst>
          </p:cNvPr>
          <p:cNvCxnSpPr>
            <a:cxnSpLocks/>
          </p:cNvCxnSpPr>
          <p:nvPr/>
        </p:nvCxnSpPr>
        <p:spPr>
          <a:xfrm rot="16200000" flipH="1">
            <a:off x="6266090" y="2714863"/>
            <a:ext cx="718139" cy="1188720"/>
          </a:xfrm>
          <a:prstGeom prst="bentConnector2">
            <a:avLst/>
          </a:prstGeom>
          <a:ln>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B06614A-E5CF-41CE-8891-65BABF4D2AA3}"/>
              </a:ext>
            </a:extLst>
          </p:cNvPr>
          <p:cNvSpPr/>
          <p:nvPr/>
        </p:nvSpPr>
        <p:spPr>
          <a:xfrm>
            <a:off x="4471781" y="868291"/>
            <a:ext cx="1802981" cy="268052"/>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78">
              <a:defRPr/>
            </a:pPr>
            <a:r>
              <a:rPr lang="en-US" sz="1000" dirty="0">
                <a:solidFill>
                  <a:prstClr val="black"/>
                </a:solidFill>
                <a:latin typeface="Calibri"/>
                <a:cs typeface="Calibri" panose="020F0502020204030204" pitchFamily="34" charset="0"/>
              </a:rPr>
              <a:t>Product - Plan Code</a:t>
            </a:r>
          </a:p>
        </p:txBody>
      </p:sp>
      <p:sp>
        <p:nvSpPr>
          <p:cNvPr id="69" name="Rectangle: Rounded Corners 68">
            <a:extLst>
              <a:ext uri="{FF2B5EF4-FFF2-40B4-BE49-F238E27FC236}">
                <a16:creationId xmlns:a16="http://schemas.microsoft.com/office/drawing/2014/main" id="{8E07BF6D-6BA0-406B-94EF-BD5DD5A3CB5B}"/>
              </a:ext>
            </a:extLst>
          </p:cNvPr>
          <p:cNvSpPr/>
          <p:nvPr/>
        </p:nvSpPr>
        <p:spPr>
          <a:xfrm>
            <a:off x="6860910" y="467714"/>
            <a:ext cx="2069106" cy="1884754"/>
          </a:xfrm>
          <a:prstGeom prst="roundRect">
            <a:avLst>
              <a:gd name="adj" fmla="val 2890"/>
            </a:avLst>
          </a:prstGeom>
          <a:noFill/>
          <a:ln w="12700" cap="rnd" cmpd="sng" algn="ctr">
            <a:solidFill>
              <a:srgbClr val="C00000"/>
            </a:solidFill>
            <a:prstDash val="dash"/>
          </a:ln>
          <a:effectLst/>
        </p:spPr>
        <p:txBody>
          <a:bodyPr rtlCol="0" anchor="ctr"/>
          <a:lstStyle/>
          <a:p>
            <a:pPr algn="ctr" defTabSz="914378">
              <a:defRPr/>
            </a:pPr>
            <a:endParaRPr lang="en-US" sz="900" b="1" dirty="0">
              <a:solidFill>
                <a:prstClr val="black"/>
              </a:solidFill>
              <a:latin typeface="Calibri" panose="020F0502020204030204" pitchFamily="34" charset="0"/>
              <a:cs typeface="Calibri" panose="020F0502020204030204" pitchFamily="34" charset="0"/>
            </a:endParaRPr>
          </a:p>
        </p:txBody>
      </p:sp>
      <p:sp>
        <p:nvSpPr>
          <p:cNvPr id="70" name="Rectangle 69">
            <a:extLst>
              <a:ext uri="{FF2B5EF4-FFF2-40B4-BE49-F238E27FC236}">
                <a16:creationId xmlns:a16="http://schemas.microsoft.com/office/drawing/2014/main" id="{73E437B5-70DA-4C92-A2EC-FD703D37F169}"/>
              </a:ext>
            </a:extLst>
          </p:cNvPr>
          <p:cNvSpPr/>
          <p:nvPr/>
        </p:nvSpPr>
        <p:spPr>
          <a:xfrm>
            <a:off x="231163" y="1969384"/>
            <a:ext cx="1188720" cy="205740"/>
          </a:xfrm>
          <a:prstGeom prst="rect">
            <a:avLst/>
          </a:prstGeom>
          <a:solidFill>
            <a:srgbClr val="AEBAD4">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914378">
              <a:defRPr/>
            </a:pPr>
            <a:r>
              <a:rPr lang="en-US" sz="800" dirty="0">
                <a:solidFill>
                  <a:prstClr val="black"/>
                </a:solidFill>
                <a:latin typeface="Calibri"/>
                <a:cs typeface="Calibri" panose="020F0502020204030204" pitchFamily="34" charset="0"/>
              </a:rPr>
              <a:t>Coverage</a:t>
            </a:r>
          </a:p>
        </p:txBody>
      </p:sp>
      <p:pic>
        <p:nvPicPr>
          <p:cNvPr id="71" name="Picture 70">
            <a:hlinkClick r:id="rId3" action="ppaction://hlinksldjump"/>
            <a:extLst>
              <a:ext uri="{FF2B5EF4-FFF2-40B4-BE49-F238E27FC236}">
                <a16:creationId xmlns:a16="http://schemas.microsoft.com/office/drawing/2014/main" id="{F64E10B0-8EF8-4BB4-BD0D-CF7D4528FE24}"/>
              </a:ext>
            </a:extLst>
          </p:cNvPr>
          <p:cNvPicPr>
            <a:picLocks noChangeAspect="1"/>
          </p:cNvPicPr>
          <p:nvPr/>
        </p:nvPicPr>
        <p:blipFill>
          <a:blip r:embed="rId4"/>
          <a:stretch>
            <a:fillRect/>
          </a:stretch>
        </p:blipFill>
        <p:spPr>
          <a:xfrm>
            <a:off x="7823202" y="125615"/>
            <a:ext cx="1079086" cy="371888"/>
          </a:xfrm>
          <a:prstGeom prst="rect">
            <a:avLst/>
          </a:prstGeom>
        </p:spPr>
      </p:pic>
    </p:spTree>
    <p:extLst>
      <p:ext uri="{BB962C8B-B14F-4D97-AF65-F5344CB8AC3E}">
        <p14:creationId xmlns:p14="http://schemas.microsoft.com/office/powerpoint/2010/main" val="1249410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69D9B54-C6BD-4715-BCF4-3A563364DD41}"/>
              </a:ext>
            </a:extLst>
          </p:cNvPr>
          <p:cNvSpPr/>
          <p:nvPr/>
        </p:nvSpPr>
        <p:spPr>
          <a:xfrm>
            <a:off x="-51881" y="3414272"/>
            <a:ext cx="9142911" cy="98414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Calibri" panose="020F0502020204030204" pitchFamily="34" charset="0"/>
            </a:endParaRPr>
          </a:p>
        </p:txBody>
      </p:sp>
      <p:sp>
        <p:nvSpPr>
          <p:cNvPr id="72" name="Title 1">
            <a:extLst>
              <a:ext uri="{FF2B5EF4-FFF2-40B4-BE49-F238E27FC236}">
                <a16:creationId xmlns:a16="http://schemas.microsoft.com/office/drawing/2014/main" id="{C29C0144-47B5-4553-9213-8B72F52E7FAB}"/>
              </a:ext>
            </a:extLst>
          </p:cNvPr>
          <p:cNvSpPr>
            <a:spLocks noGrp="1"/>
          </p:cNvSpPr>
          <p:nvPr>
            <p:ph type="title"/>
          </p:nvPr>
        </p:nvSpPr>
        <p:spPr>
          <a:xfrm>
            <a:off x="332167" y="151105"/>
            <a:ext cx="8759953" cy="621030"/>
          </a:xfrm>
        </p:spPr>
        <p:txBody>
          <a:bodyPr>
            <a:normAutofit/>
          </a:bodyPr>
          <a:lstStyle/>
          <a:p>
            <a:r>
              <a:rPr lang="en-US" sz="2000" dirty="0">
                <a:solidFill>
                  <a:schemeClr val="tx2"/>
                </a:solidFill>
                <a:latin typeface="Lato light"/>
                <a:ea typeface="Lato light"/>
                <a:cs typeface="Lato light"/>
              </a:rPr>
              <a:t>Data Approach</a:t>
            </a:r>
          </a:p>
        </p:txBody>
      </p:sp>
      <p:sp>
        <p:nvSpPr>
          <p:cNvPr id="73" name="TextBox 72">
            <a:extLst>
              <a:ext uri="{FF2B5EF4-FFF2-40B4-BE49-F238E27FC236}">
                <a16:creationId xmlns:a16="http://schemas.microsoft.com/office/drawing/2014/main" id="{72E418B4-5BD6-44A9-BD2A-DCB9FB77B1F0}"/>
              </a:ext>
            </a:extLst>
          </p:cNvPr>
          <p:cNvSpPr txBox="1"/>
          <p:nvPr/>
        </p:nvSpPr>
        <p:spPr>
          <a:xfrm>
            <a:off x="481939" y="671822"/>
            <a:ext cx="8333327" cy="830997"/>
          </a:xfrm>
          <a:prstGeom prst="rect">
            <a:avLst/>
          </a:prstGeom>
        </p:spPr>
        <p:txBody>
          <a:bodyPr wrap="square" lIns="0" tIns="0" rIns="0" bIns="0" rtlCol="0">
            <a:spAutoFit/>
          </a:bodyPr>
          <a:lstStyle/>
          <a:p>
            <a:r>
              <a:rPr lang="en-US" sz="1200" b="1" dirty="0">
                <a:latin typeface="Calibri" panose="020F0502020204030204" pitchFamily="34" charset="0"/>
                <a:cs typeface="Calibri" panose="020F0502020204030204" pitchFamily="34" charset="0"/>
              </a:rPr>
              <a:t>Self service Test Data Management</a:t>
            </a:r>
          </a:p>
          <a:p>
            <a:pPr marL="214308" indent="-214308">
              <a:buFont typeface="Arial" panose="020B0604020202020204" pitchFamily="34" charset="0"/>
              <a:buChar char="•"/>
            </a:pPr>
            <a:r>
              <a:rPr lang="en-US" sz="1050" dirty="0">
                <a:latin typeface="Calibri" panose="020F0502020204030204" pitchFamily="34" charset="0"/>
                <a:cs typeface="Calibri" panose="020F0502020204030204" pitchFamily="34" charset="0"/>
              </a:rPr>
              <a:t>Policy clone.</a:t>
            </a:r>
          </a:p>
          <a:p>
            <a:pPr marL="214308" indent="-214308">
              <a:buFont typeface="Arial" panose="020B0604020202020204" pitchFamily="34" charset="0"/>
              <a:buChar char="•"/>
            </a:pPr>
            <a:r>
              <a:rPr lang="en-US" sz="1050" dirty="0">
                <a:latin typeface="Calibri" panose="020F0502020204030204" pitchFamily="34" charset="0"/>
                <a:cs typeface="Calibri" panose="020F0502020204030204" pitchFamily="34" charset="0"/>
              </a:rPr>
              <a:t>Build </a:t>
            </a:r>
            <a:r>
              <a:rPr lang="en-US" sz="1050" b="1" dirty="0">
                <a:latin typeface="Calibri" panose="020F0502020204030204" pitchFamily="34" charset="0"/>
                <a:cs typeface="Calibri" panose="020F0502020204030204" pitchFamily="34" charset="0"/>
              </a:rPr>
              <a:t>Production Data Profiling</a:t>
            </a:r>
            <a:r>
              <a:rPr lang="en-US" sz="1050" dirty="0">
                <a:latin typeface="Calibri" panose="020F0502020204030204" pitchFamily="34" charset="0"/>
                <a:cs typeface="Calibri" panose="020F0502020204030204" pitchFamily="34" charset="0"/>
              </a:rPr>
              <a:t> and sub-setting tool for production like scenario testing by analyzing policy variations.</a:t>
            </a:r>
          </a:p>
          <a:p>
            <a:pPr marL="214308" indent="-214308">
              <a:buFont typeface="Arial" panose="020B0604020202020204" pitchFamily="34" charset="0"/>
              <a:buChar char="•"/>
            </a:pPr>
            <a:r>
              <a:rPr lang="en-US" sz="1050" dirty="0">
                <a:latin typeface="Calibri" panose="020F0502020204030204" pitchFamily="34" charset="0"/>
                <a:cs typeface="Calibri" panose="020F0502020204030204" pitchFamily="34" charset="0"/>
              </a:rPr>
              <a:t>Build</a:t>
            </a:r>
            <a:r>
              <a:rPr lang="en-US" sz="1050" b="1" dirty="0">
                <a:latin typeface="Calibri" panose="020F0502020204030204" pitchFamily="34" charset="0"/>
                <a:cs typeface="Calibri" panose="020F0502020204030204" pitchFamily="34" charset="0"/>
              </a:rPr>
              <a:t> Policy Data Generation utility</a:t>
            </a:r>
            <a:r>
              <a:rPr lang="en-US" sz="1050" dirty="0">
                <a:latin typeface="Calibri" panose="020F0502020204030204" pitchFamily="34" charset="0"/>
                <a:cs typeface="Calibri" panose="020F0502020204030204" pitchFamily="34" charset="0"/>
              </a:rPr>
              <a:t> for IT/ST and UAT test phases by incorporating Business parameters and underwriting rules.</a:t>
            </a:r>
          </a:p>
          <a:p>
            <a:pPr marL="214308" indent="-214308">
              <a:buFont typeface="Arial" panose="020B0604020202020204" pitchFamily="34" charset="0"/>
              <a:buChar char="•"/>
            </a:pPr>
            <a:r>
              <a:rPr lang="en-US" sz="1050" dirty="0">
                <a:latin typeface="Calibri" panose="020F0502020204030204" pitchFamily="34" charset="0"/>
                <a:cs typeface="Calibri" panose="020F0502020204030204" pitchFamily="34" charset="0"/>
              </a:rPr>
              <a:t>Develop </a:t>
            </a:r>
            <a:r>
              <a:rPr lang="en-US" sz="1050" b="1" dirty="0">
                <a:latin typeface="Calibri" panose="020F0502020204030204" pitchFamily="34" charset="0"/>
                <a:cs typeface="Calibri" panose="020F0502020204030204" pitchFamily="34" charset="0"/>
              </a:rPr>
              <a:t>Rocket chat /Microsoft teams integrated bots</a:t>
            </a:r>
            <a:r>
              <a:rPr lang="en-US" sz="1050" dirty="0">
                <a:latin typeface="Calibri" panose="020F0502020204030204" pitchFamily="34" charset="0"/>
                <a:cs typeface="Calibri" panose="020F0502020204030204" pitchFamily="34" charset="0"/>
              </a:rPr>
              <a:t> for Self service test data requesting during downstream/UAT testing.</a:t>
            </a:r>
          </a:p>
        </p:txBody>
      </p:sp>
      <p:sp>
        <p:nvSpPr>
          <p:cNvPr id="74" name="TextBox 73">
            <a:extLst>
              <a:ext uri="{FF2B5EF4-FFF2-40B4-BE49-F238E27FC236}">
                <a16:creationId xmlns:a16="http://schemas.microsoft.com/office/drawing/2014/main" id="{5653741E-DC90-43ED-8CF9-FF9637206BA2}"/>
              </a:ext>
            </a:extLst>
          </p:cNvPr>
          <p:cNvSpPr txBox="1"/>
          <p:nvPr/>
        </p:nvSpPr>
        <p:spPr>
          <a:xfrm>
            <a:off x="1660243" y="4077612"/>
            <a:ext cx="1143069" cy="212046"/>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rPr>
              <a:t>Functional Testing</a:t>
            </a:r>
          </a:p>
        </p:txBody>
      </p:sp>
      <p:pic>
        <p:nvPicPr>
          <p:cNvPr id="75" name="Picture 8" descr="API Testing in Code with TestServer | SoapUI">
            <a:extLst>
              <a:ext uri="{FF2B5EF4-FFF2-40B4-BE49-F238E27FC236}">
                <a16:creationId xmlns:a16="http://schemas.microsoft.com/office/drawing/2014/main" id="{9DE242BB-3F73-442C-BC07-9420A6EEE8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7116" y="3638666"/>
            <a:ext cx="636986" cy="38567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2" descr="Planit - Get Smart about Your Regression Tests' Value">
            <a:extLst>
              <a:ext uri="{FF2B5EF4-FFF2-40B4-BE49-F238E27FC236}">
                <a16:creationId xmlns:a16="http://schemas.microsoft.com/office/drawing/2014/main" id="{49BFF8FE-4242-46AA-80E5-9D6E9746B7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920" y="3562020"/>
            <a:ext cx="708546" cy="505224"/>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DC12CDEF-2354-4436-AA47-E968C7901693}"/>
              </a:ext>
            </a:extLst>
          </p:cNvPr>
          <p:cNvSpPr txBox="1"/>
          <p:nvPr/>
        </p:nvSpPr>
        <p:spPr>
          <a:xfrm>
            <a:off x="3259608" y="4060740"/>
            <a:ext cx="1143069" cy="212046"/>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rPr>
              <a:t>Regression Testing</a:t>
            </a:r>
          </a:p>
        </p:txBody>
      </p:sp>
      <p:pic>
        <p:nvPicPr>
          <p:cNvPr id="78" name="Picture 32" descr="app, auto, rapid, speedometer icon">
            <a:extLst>
              <a:ext uri="{FF2B5EF4-FFF2-40B4-BE49-F238E27FC236}">
                <a16:creationId xmlns:a16="http://schemas.microsoft.com/office/drawing/2014/main" id="{6B82A5D3-2E63-4431-AA41-EBFC423984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7833" y="3630367"/>
            <a:ext cx="379655" cy="376179"/>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F6048491-C77C-4805-B4D6-68EB8E09964D}"/>
              </a:ext>
            </a:extLst>
          </p:cNvPr>
          <p:cNvSpPr txBox="1"/>
          <p:nvPr/>
        </p:nvSpPr>
        <p:spPr>
          <a:xfrm>
            <a:off x="6196126" y="4064565"/>
            <a:ext cx="1143069" cy="212046"/>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rPr>
              <a:t>Performance Testing</a:t>
            </a:r>
          </a:p>
        </p:txBody>
      </p:sp>
      <p:sp>
        <p:nvSpPr>
          <p:cNvPr id="80" name="TextBox 79">
            <a:extLst>
              <a:ext uri="{FF2B5EF4-FFF2-40B4-BE49-F238E27FC236}">
                <a16:creationId xmlns:a16="http://schemas.microsoft.com/office/drawing/2014/main" id="{8F73E062-62CF-4898-AEBA-CD63ED511C2F}"/>
              </a:ext>
            </a:extLst>
          </p:cNvPr>
          <p:cNvSpPr txBox="1"/>
          <p:nvPr/>
        </p:nvSpPr>
        <p:spPr>
          <a:xfrm>
            <a:off x="4699929" y="4059183"/>
            <a:ext cx="1143069" cy="212046"/>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rPr>
              <a:t>E2E Testing</a:t>
            </a:r>
          </a:p>
        </p:txBody>
      </p:sp>
      <p:pic>
        <p:nvPicPr>
          <p:cNvPr id="81" name="Picture 6" descr="development, service, web, website icon">
            <a:extLst>
              <a:ext uri="{FF2B5EF4-FFF2-40B4-BE49-F238E27FC236}">
                <a16:creationId xmlns:a16="http://schemas.microsoft.com/office/drawing/2014/main" id="{CCE5A949-99CF-4682-80AB-9DDA3138A6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4425" y="3599469"/>
            <a:ext cx="436131" cy="427214"/>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685B23F5-572D-47D9-A5DB-4C045C1B81EC}"/>
              </a:ext>
            </a:extLst>
          </p:cNvPr>
          <p:cNvSpPr txBox="1"/>
          <p:nvPr/>
        </p:nvSpPr>
        <p:spPr>
          <a:xfrm>
            <a:off x="7702674" y="4056336"/>
            <a:ext cx="1143069" cy="212046"/>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rPr>
              <a:t>Batch Testing</a:t>
            </a:r>
          </a:p>
        </p:txBody>
      </p:sp>
      <p:pic>
        <p:nvPicPr>
          <p:cNvPr id="83" name="Picture 4" descr="configuration, settings icon">
            <a:extLst>
              <a:ext uri="{FF2B5EF4-FFF2-40B4-BE49-F238E27FC236}">
                <a16:creationId xmlns:a16="http://schemas.microsoft.com/office/drawing/2014/main" id="{C4E5338C-488A-4409-825D-7623535F24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0749" y="3600678"/>
            <a:ext cx="455146" cy="419099"/>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333F4F22-3E00-48DE-A6F7-B244ACC66479}"/>
              </a:ext>
            </a:extLst>
          </p:cNvPr>
          <p:cNvSpPr/>
          <p:nvPr/>
        </p:nvSpPr>
        <p:spPr>
          <a:xfrm>
            <a:off x="7209199" y="1982927"/>
            <a:ext cx="973105" cy="488736"/>
          </a:xfrm>
          <a:prstGeom prst="rect">
            <a:avLst/>
          </a:prstGeom>
          <a:solidFill>
            <a:schemeClr val="bg2">
              <a:lumMod val="8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2"/>
              </a:solidFill>
              <a:latin typeface="Calibri" panose="020F0502020204030204" pitchFamily="34" charset="0"/>
            </a:endParaRPr>
          </a:p>
        </p:txBody>
      </p:sp>
      <p:grpSp>
        <p:nvGrpSpPr>
          <p:cNvPr id="85" name="Group 84">
            <a:extLst>
              <a:ext uri="{FF2B5EF4-FFF2-40B4-BE49-F238E27FC236}">
                <a16:creationId xmlns:a16="http://schemas.microsoft.com/office/drawing/2014/main" id="{9736332C-724C-4469-9963-93A281124B1E}"/>
              </a:ext>
            </a:extLst>
          </p:cNvPr>
          <p:cNvGrpSpPr/>
          <p:nvPr/>
        </p:nvGrpSpPr>
        <p:grpSpPr>
          <a:xfrm>
            <a:off x="874591" y="2024744"/>
            <a:ext cx="379120" cy="434540"/>
            <a:chOff x="751524" y="1233922"/>
            <a:chExt cx="619292" cy="645290"/>
          </a:xfrm>
        </p:grpSpPr>
        <p:grpSp>
          <p:nvGrpSpPr>
            <p:cNvPr id="86" name="Group 44">
              <a:extLst>
                <a:ext uri="{FF2B5EF4-FFF2-40B4-BE49-F238E27FC236}">
                  <a16:creationId xmlns:a16="http://schemas.microsoft.com/office/drawing/2014/main" id="{AF78CD30-2ED3-469A-B68A-CBE16E8D580A}"/>
                </a:ext>
              </a:extLst>
            </p:cNvPr>
            <p:cNvGrpSpPr>
              <a:grpSpLocks noChangeAspect="1"/>
            </p:cNvGrpSpPr>
            <p:nvPr/>
          </p:nvGrpSpPr>
          <p:grpSpPr bwMode="auto">
            <a:xfrm>
              <a:off x="940604" y="1233922"/>
              <a:ext cx="430212" cy="538163"/>
              <a:chOff x="3045" y="586"/>
              <a:chExt cx="271" cy="339"/>
            </a:xfrm>
          </p:grpSpPr>
          <p:sp>
            <p:nvSpPr>
              <p:cNvPr id="96" name="AutoShape 43">
                <a:extLst>
                  <a:ext uri="{FF2B5EF4-FFF2-40B4-BE49-F238E27FC236}">
                    <a16:creationId xmlns:a16="http://schemas.microsoft.com/office/drawing/2014/main" id="{905764ED-0C9B-429B-ACC9-944FFCFD9DE8}"/>
                  </a:ext>
                </a:extLst>
              </p:cNvPr>
              <p:cNvSpPr>
                <a:spLocks noChangeAspect="1" noChangeArrowheads="1" noTextEdit="1"/>
              </p:cNvSpPr>
              <p:nvPr/>
            </p:nvSpPr>
            <p:spPr bwMode="auto">
              <a:xfrm>
                <a:off x="3045" y="587"/>
                <a:ext cx="27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97" name="Freeform 45">
                <a:extLst>
                  <a:ext uri="{FF2B5EF4-FFF2-40B4-BE49-F238E27FC236}">
                    <a16:creationId xmlns:a16="http://schemas.microsoft.com/office/drawing/2014/main" id="{308C07D6-7EAB-4304-9355-87CBBA1EA458}"/>
                  </a:ext>
                </a:extLst>
              </p:cNvPr>
              <p:cNvSpPr>
                <a:spLocks/>
              </p:cNvSpPr>
              <p:nvPr/>
            </p:nvSpPr>
            <p:spPr bwMode="auto">
              <a:xfrm>
                <a:off x="3055" y="596"/>
                <a:ext cx="251" cy="319"/>
              </a:xfrm>
              <a:custGeom>
                <a:avLst/>
                <a:gdLst>
                  <a:gd name="T0" fmla="*/ 166 w 266"/>
                  <a:gd name="T1" fmla="*/ 64 h 339"/>
                  <a:gd name="T2" fmla="*/ 166 w 266"/>
                  <a:gd name="T3" fmla="*/ 0 h 339"/>
                  <a:gd name="T4" fmla="*/ 0 w 266"/>
                  <a:gd name="T5" fmla="*/ 0 h 339"/>
                  <a:gd name="T6" fmla="*/ 0 w 266"/>
                  <a:gd name="T7" fmla="*/ 339 h 339"/>
                  <a:gd name="T8" fmla="*/ 234 w 266"/>
                  <a:gd name="T9" fmla="*/ 339 h 339"/>
                  <a:gd name="T10" fmla="*/ 266 w 266"/>
                  <a:gd name="T11" fmla="*/ 307 h 339"/>
                  <a:gd name="T12" fmla="*/ 266 w 266"/>
                  <a:gd name="T13" fmla="*/ 96 h 339"/>
                  <a:gd name="T14" fmla="*/ 198 w 266"/>
                  <a:gd name="T15" fmla="*/ 96 h 339"/>
                  <a:gd name="T16" fmla="*/ 166 w 266"/>
                  <a:gd name="T17" fmla="*/ 6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339">
                    <a:moveTo>
                      <a:pt x="166" y="64"/>
                    </a:moveTo>
                    <a:cubicBezTo>
                      <a:pt x="166" y="0"/>
                      <a:pt x="166" y="0"/>
                      <a:pt x="166" y="0"/>
                    </a:cubicBezTo>
                    <a:cubicBezTo>
                      <a:pt x="0" y="0"/>
                      <a:pt x="0" y="0"/>
                      <a:pt x="0" y="0"/>
                    </a:cubicBezTo>
                    <a:cubicBezTo>
                      <a:pt x="0" y="339"/>
                      <a:pt x="0" y="339"/>
                      <a:pt x="0" y="339"/>
                    </a:cubicBezTo>
                    <a:cubicBezTo>
                      <a:pt x="234" y="339"/>
                      <a:pt x="234" y="339"/>
                      <a:pt x="234" y="339"/>
                    </a:cubicBezTo>
                    <a:cubicBezTo>
                      <a:pt x="251" y="339"/>
                      <a:pt x="266" y="325"/>
                      <a:pt x="266" y="307"/>
                    </a:cubicBezTo>
                    <a:cubicBezTo>
                      <a:pt x="266" y="96"/>
                      <a:pt x="266" y="96"/>
                      <a:pt x="266" y="96"/>
                    </a:cubicBezTo>
                    <a:cubicBezTo>
                      <a:pt x="198" y="96"/>
                      <a:pt x="198" y="96"/>
                      <a:pt x="198" y="96"/>
                    </a:cubicBezTo>
                    <a:cubicBezTo>
                      <a:pt x="180" y="96"/>
                      <a:pt x="166" y="81"/>
                      <a:pt x="166" y="64"/>
                    </a:cubicBezTo>
                    <a:close/>
                  </a:path>
                </a:pathLst>
              </a:custGeom>
              <a:solidFill>
                <a:srgbClr val="FDE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98" name="Freeform 46">
                <a:extLst>
                  <a:ext uri="{FF2B5EF4-FFF2-40B4-BE49-F238E27FC236}">
                    <a16:creationId xmlns:a16="http://schemas.microsoft.com/office/drawing/2014/main" id="{B03265CC-2FF1-471B-B766-56BFFA00EF17}"/>
                  </a:ext>
                </a:extLst>
              </p:cNvPr>
              <p:cNvSpPr>
                <a:spLocks noEditPoints="1"/>
              </p:cNvSpPr>
              <p:nvPr/>
            </p:nvSpPr>
            <p:spPr bwMode="auto">
              <a:xfrm>
                <a:off x="3046" y="587"/>
                <a:ext cx="269" cy="337"/>
              </a:xfrm>
              <a:custGeom>
                <a:avLst/>
                <a:gdLst>
                  <a:gd name="T0" fmla="*/ 244 w 286"/>
                  <a:gd name="T1" fmla="*/ 359 h 359"/>
                  <a:gd name="T2" fmla="*/ 10 w 286"/>
                  <a:gd name="T3" fmla="*/ 359 h 359"/>
                  <a:gd name="T4" fmla="*/ 0 w 286"/>
                  <a:gd name="T5" fmla="*/ 349 h 359"/>
                  <a:gd name="T6" fmla="*/ 0 w 286"/>
                  <a:gd name="T7" fmla="*/ 10 h 359"/>
                  <a:gd name="T8" fmla="*/ 10 w 286"/>
                  <a:gd name="T9" fmla="*/ 0 h 359"/>
                  <a:gd name="T10" fmla="*/ 176 w 286"/>
                  <a:gd name="T11" fmla="*/ 0 h 359"/>
                  <a:gd name="T12" fmla="*/ 186 w 286"/>
                  <a:gd name="T13" fmla="*/ 10 h 359"/>
                  <a:gd name="T14" fmla="*/ 186 w 286"/>
                  <a:gd name="T15" fmla="*/ 74 h 359"/>
                  <a:gd name="T16" fmla="*/ 208 w 286"/>
                  <a:gd name="T17" fmla="*/ 96 h 359"/>
                  <a:gd name="T18" fmla="*/ 276 w 286"/>
                  <a:gd name="T19" fmla="*/ 96 h 359"/>
                  <a:gd name="T20" fmla="*/ 286 w 286"/>
                  <a:gd name="T21" fmla="*/ 106 h 359"/>
                  <a:gd name="T22" fmla="*/ 286 w 286"/>
                  <a:gd name="T23" fmla="*/ 317 h 359"/>
                  <a:gd name="T24" fmla="*/ 244 w 286"/>
                  <a:gd name="T25" fmla="*/ 359 h 359"/>
                  <a:gd name="T26" fmla="*/ 20 w 286"/>
                  <a:gd name="T27" fmla="*/ 339 h 359"/>
                  <a:gd name="T28" fmla="*/ 244 w 286"/>
                  <a:gd name="T29" fmla="*/ 339 h 359"/>
                  <a:gd name="T30" fmla="*/ 266 w 286"/>
                  <a:gd name="T31" fmla="*/ 317 h 359"/>
                  <a:gd name="T32" fmla="*/ 266 w 286"/>
                  <a:gd name="T33" fmla="*/ 116 h 359"/>
                  <a:gd name="T34" fmla="*/ 208 w 286"/>
                  <a:gd name="T35" fmla="*/ 116 h 359"/>
                  <a:gd name="T36" fmla="*/ 166 w 286"/>
                  <a:gd name="T37" fmla="*/ 74 h 359"/>
                  <a:gd name="T38" fmla="*/ 166 w 286"/>
                  <a:gd name="T39" fmla="*/ 20 h 359"/>
                  <a:gd name="T40" fmla="*/ 20 w 286"/>
                  <a:gd name="T41" fmla="*/ 20 h 359"/>
                  <a:gd name="T42" fmla="*/ 20 w 286"/>
                  <a:gd name="T43" fmla="*/ 33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 h="359">
                    <a:moveTo>
                      <a:pt x="244" y="359"/>
                    </a:moveTo>
                    <a:cubicBezTo>
                      <a:pt x="10" y="359"/>
                      <a:pt x="10" y="359"/>
                      <a:pt x="10" y="359"/>
                    </a:cubicBezTo>
                    <a:cubicBezTo>
                      <a:pt x="4" y="359"/>
                      <a:pt x="0" y="355"/>
                      <a:pt x="0" y="349"/>
                    </a:cubicBezTo>
                    <a:cubicBezTo>
                      <a:pt x="0" y="10"/>
                      <a:pt x="0" y="10"/>
                      <a:pt x="0" y="10"/>
                    </a:cubicBezTo>
                    <a:cubicBezTo>
                      <a:pt x="0" y="4"/>
                      <a:pt x="4" y="0"/>
                      <a:pt x="10" y="0"/>
                    </a:cubicBezTo>
                    <a:cubicBezTo>
                      <a:pt x="176" y="0"/>
                      <a:pt x="176" y="0"/>
                      <a:pt x="176" y="0"/>
                    </a:cubicBezTo>
                    <a:cubicBezTo>
                      <a:pt x="181" y="0"/>
                      <a:pt x="186" y="4"/>
                      <a:pt x="186" y="10"/>
                    </a:cubicBezTo>
                    <a:cubicBezTo>
                      <a:pt x="186" y="74"/>
                      <a:pt x="186" y="74"/>
                      <a:pt x="186" y="74"/>
                    </a:cubicBezTo>
                    <a:cubicBezTo>
                      <a:pt x="186" y="86"/>
                      <a:pt x="196" y="96"/>
                      <a:pt x="208" y="96"/>
                    </a:cubicBezTo>
                    <a:cubicBezTo>
                      <a:pt x="276" y="96"/>
                      <a:pt x="276" y="96"/>
                      <a:pt x="276" y="96"/>
                    </a:cubicBezTo>
                    <a:cubicBezTo>
                      <a:pt x="281" y="96"/>
                      <a:pt x="286" y="100"/>
                      <a:pt x="286" y="106"/>
                    </a:cubicBezTo>
                    <a:cubicBezTo>
                      <a:pt x="286" y="317"/>
                      <a:pt x="286" y="317"/>
                      <a:pt x="286" y="317"/>
                    </a:cubicBezTo>
                    <a:cubicBezTo>
                      <a:pt x="286" y="341"/>
                      <a:pt x="267" y="359"/>
                      <a:pt x="244" y="359"/>
                    </a:cubicBezTo>
                    <a:close/>
                    <a:moveTo>
                      <a:pt x="20" y="339"/>
                    </a:moveTo>
                    <a:cubicBezTo>
                      <a:pt x="244" y="339"/>
                      <a:pt x="244" y="339"/>
                      <a:pt x="244" y="339"/>
                    </a:cubicBezTo>
                    <a:cubicBezTo>
                      <a:pt x="256" y="339"/>
                      <a:pt x="266" y="329"/>
                      <a:pt x="266" y="317"/>
                    </a:cubicBezTo>
                    <a:cubicBezTo>
                      <a:pt x="266" y="116"/>
                      <a:pt x="266" y="116"/>
                      <a:pt x="266" y="116"/>
                    </a:cubicBezTo>
                    <a:cubicBezTo>
                      <a:pt x="208" y="116"/>
                      <a:pt x="208" y="116"/>
                      <a:pt x="208" y="116"/>
                    </a:cubicBezTo>
                    <a:cubicBezTo>
                      <a:pt x="185" y="116"/>
                      <a:pt x="166" y="97"/>
                      <a:pt x="166" y="74"/>
                    </a:cubicBezTo>
                    <a:cubicBezTo>
                      <a:pt x="166" y="20"/>
                      <a:pt x="166" y="20"/>
                      <a:pt x="166" y="20"/>
                    </a:cubicBezTo>
                    <a:cubicBezTo>
                      <a:pt x="20" y="20"/>
                      <a:pt x="20" y="20"/>
                      <a:pt x="20" y="20"/>
                    </a:cubicBezTo>
                    <a:lnTo>
                      <a:pt x="20" y="339"/>
                    </a:ln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99" name="Freeform 47">
                <a:extLst>
                  <a:ext uri="{FF2B5EF4-FFF2-40B4-BE49-F238E27FC236}">
                    <a16:creationId xmlns:a16="http://schemas.microsoft.com/office/drawing/2014/main" id="{FB3F3E48-5251-464A-B7F8-F1EAADED1C09}"/>
                  </a:ext>
                </a:extLst>
              </p:cNvPr>
              <p:cNvSpPr>
                <a:spLocks/>
              </p:cNvSpPr>
              <p:nvPr/>
            </p:nvSpPr>
            <p:spPr bwMode="auto">
              <a:xfrm>
                <a:off x="3097" y="742"/>
                <a:ext cx="167" cy="19"/>
              </a:xfrm>
              <a:custGeom>
                <a:avLst/>
                <a:gdLst>
                  <a:gd name="T0" fmla="*/ 168 w 178"/>
                  <a:gd name="T1" fmla="*/ 20 h 20"/>
                  <a:gd name="T2" fmla="*/ 10 w 178"/>
                  <a:gd name="T3" fmla="*/ 20 h 20"/>
                  <a:gd name="T4" fmla="*/ 0 w 178"/>
                  <a:gd name="T5" fmla="*/ 10 h 20"/>
                  <a:gd name="T6" fmla="*/ 10 w 178"/>
                  <a:gd name="T7" fmla="*/ 0 h 20"/>
                  <a:gd name="T8" fmla="*/ 168 w 178"/>
                  <a:gd name="T9" fmla="*/ 0 h 20"/>
                  <a:gd name="T10" fmla="*/ 178 w 178"/>
                  <a:gd name="T11" fmla="*/ 10 h 20"/>
                  <a:gd name="T12" fmla="*/ 168 w 178"/>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78" h="20">
                    <a:moveTo>
                      <a:pt x="168" y="20"/>
                    </a:moveTo>
                    <a:cubicBezTo>
                      <a:pt x="10" y="20"/>
                      <a:pt x="10" y="20"/>
                      <a:pt x="10" y="20"/>
                    </a:cubicBezTo>
                    <a:cubicBezTo>
                      <a:pt x="5" y="20"/>
                      <a:pt x="0" y="15"/>
                      <a:pt x="0" y="10"/>
                    </a:cubicBezTo>
                    <a:cubicBezTo>
                      <a:pt x="0" y="4"/>
                      <a:pt x="5" y="0"/>
                      <a:pt x="10" y="0"/>
                    </a:cubicBezTo>
                    <a:cubicBezTo>
                      <a:pt x="168" y="0"/>
                      <a:pt x="168" y="0"/>
                      <a:pt x="168" y="0"/>
                    </a:cubicBezTo>
                    <a:cubicBezTo>
                      <a:pt x="173" y="0"/>
                      <a:pt x="178" y="4"/>
                      <a:pt x="178" y="10"/>
                    </a:cubicBezTo>
                    <a:cubicBezTo>
                      <a:pt x="178" y="15"/>
                      <a:pt x="173" y="20"/>
                      <a:pt x="168" y="20"/>
                    </a:cubicBez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100" name="Freeform 48">
                <a:extLst>
                  <a:ext uri="{FF2B5EF4-FFF2-40B4-BE49-F238E27FC236}">
                    <a16:creationId xmlns:a16="http://schemas.microsoft.com/office/drawing/2014/main" id="{46DA915E-E2D9-4CAE-92AC-ED06D49A2577}"/>
                  </a:ext>
                </a:extLst>
              </p:cNvPr>
              <p:cNvSpPr>
                <a:spLocks/>
              </p:cNvSpPr>
              <p:nvPr/>
            </p:nvSpPr>
            <p:spPr bwMode="auto">
              <a:xfrm>
                <a:off x="3097" y="794"/>
                <a:ext cx="56" cy="18"/>
              </a:xfrm>
              <a:custGeom>
                <a:avLst/>
                <a:gdLst>
                  <a:gd name="T0" fmla="*/ 50 w 60"/>
                  <a:gd name="T1" fmla="*/ 20 h 20"/>
                  <a:gd name="T2" fmla="*/ 10 w 60"/>
                  <a:gd name="T3" fmla="*/ 20 h 20"/>
                  <a:gd name="T4" fmla="*/ 0 w 60"/>
                  <a:gd name="T5" fmla="*/ 10 h 20"/>
                  <a:gd name="T6" fmla="*/ 10 w 60"/>
                  <a:gd name="T7" fmla="*/ 0 h 20"/>
                  <a:gd name="T8" fmla="*/ 50 w 60"/>
                  <a:gd name="T9" fmla="*/ 0 h 20"/>
                  <a:gd name="T10" fmla="*/ 60 w 60"/>
                  <a:gd name="T11" fmla="*/ 10 h 20"/>
                  <a:gd name="T12" fmla="*/ 50 w 60"/>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0" h="20">
                    <a:moveTo>
                      <a:pt x="50" y="20"/>
                    </a:moveTo>
                    <a:cubicBezTo>
                      <a:pt x="10" y="20"/>
                      <a:pt x="10" y="20"/>
                      <a:pt x="10" y="20"/>
                    </a:cubicBezTo>
                    <a:cubicBezTo>
                      <a:pt x="5" y="20"/>
                      <a:pt x="0" y="15"/>
                      <a:pt x="0" y="10"/>
                    </a:cubicBezTo>
                    <a:cubicBezTo>
                      <a:pt x="0" y="4"/>
                      <a:pt x="5" y="0"/>
                      <a:pt x="10" y="0"/>
                    </a:cubicBezTo>
                    <a:cubicBezTo>
                      <a:pt x="50" y="0"/>
                      <a:pt x="50" y="0"/>
                      <a:pt x="50" y="0"/>
                    </a:cubicBezTo>
                    <a:cubicBezTo>
                      <a:pt x="55" y="0"/>
                      <a:pt x="60" y="4"/>
                      <a:pt x="60" y="10"/>
                    </a:cubicBezTo>
                    <a:cubicBezTo>
                      <a:pt x="60" y="15"/>
                      <a:pt x="55" y="20"/>
                      <a:pt x="50" y="20"/>
                    </a:cubicBez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101" name="Freeform 49">
                <a:extLst>
                  <a:ext uri="{FF2B5EF4-FFF2-40B4-BE49-F238E27FC236}">
                    <a16:creationId xmlns:a16="http://schemas.microsoft.com/office/drawing/2014/main" id="{1D311ACA-118D-4AB0-9EBE-73C3FA947C94}"/>
                  </a:ext>
                </a:extLst>
              </p:cNvPr>
              <p:cNvSpPr>
                <a:spLocks/>
              </p:cNvSpPr>
              <p:nvPr/>
            </p:nvSpPr>
            <p:spPr bwMode="auto">
              <a:xfrm>
                <a:off x="3179" y="794"/>
                <a:ext cx="37" cy="18"/>
              </a:xfrm>
              <a:custGeom>
                <a:avLst/>
                <a:gdLst>
                  <a:gd name="T0" fmla="*/ 30 w 40"/>
                  <a:gd name="T1" fmla="*/ 20 h 20"/>
                  <a:gd name="T2" fmla="*/ 10 w 40"/>
                  <a:gd name="T3" fmla="*/ 20 h 20"/>
                  <a:gd name="T4" fmla="*/ 0 w 40"/>
                  <a:gd name="T5" fmla="*/ 10 h 20"/>
                  <a:gd name="T6" fmla="*/ 10 w 40"/>
                  <a:gd name="T7" fmla="*/ 0 h 20"/>
                  <a:gd name="T8" fmla="*/ 30 w 40"/>
                  <a:gd name="T9" fmla="*/ 0 h 20"/>
                  <a:gd name="T10" fmla="*/ 40 w 40"/>
                  <a:gd name="T11" fmla="*/ 10 h 20"/>
                  <a:gd name="T12" fmla="*/ 30 w 40"/>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0" h="20">
                    <a:moveTo>
                      <a:pt x="30" y="20"/>
                    </a:moveTo>
                    <a:cubicBezTo>
                      <a:pt x="10" y="20"/>
                      <a:pt x="10" y="20"/>
                      <a:pt x="10" y="20"/>
                    </a:cubicBezTo>
                    <a:cubicBezTo>
                      <a:pt x="5" y="20"/>
                      <a:pt x="0" y="15"/>
                      <a:pt x="0" y="10"/>
                    </a:cubicBezTo>
                    <a:cubicBezTo>
                      <a:pt x="0" y="4"/>
                      <a:pt x="5" y="0"/>
                      <a:pt x="10" y="0"/>
                    </a:cubicBezTo>
                    <a:cubicBezTo>
                      <a:pt x="30" y="0"/>
                      <a:pt x="30" y="0"/>
                      <a:pt x="30" y="0"/>
                    </a:cubicBezTo>
                    <a:cubicBezTo>
                      <a:pt x="35" y="0"/>
                      <a:pt x="40" y="4"/>
                      <a:pt x="40" y="10"/>
                    </a:cubicBezTo>
                    <a:cubicBezTo>
                      <a:pt x="40" y="15"/>
                      <a:pt x="35" y="20"/>
                      <a:pt x="30" y="20"/>
                    </a:cubicBez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102" name="Freeform 50">
                <a:extLst>
                  <a:ext uri="{FF2B5EF4-FFF2-40B4-BE49-F238E27FC236}">
                    <a16:creationId xmlns:a16="http://schemas.microsoft.com/office/drawing/2014/main" id="{7A08A88B-B6F0-44B5-ADC4-4E54E6F2C372}"/>
                  </a:ext>
                </a:extLst>
              </p:cNvPr>
              <p:cNvSpPr>
                <a:spLocks/>
              </p:cNvSpPr>
              <p:nvPr/>
            </p:nvSpPr>
            <p:spPr bwMode="auto">
              <a:xfrm>
                <a:off x="3212" y="596"/>
                <a:ext cx="94" cy="91"/>
              </a:xfrm>
              <a:custGeom>
                <a:avLst/>
                <a:gdLst>
                  <a:gd name="T0" fmla="*/ 100 w 100"/>
                  <a:gd name="T1" fmla="*/ 96 h 96"/>
                  <a:gd name="T2" fmla="*/ 0 w 100"/>
                  <a:gd name="T3" fmla="*/ 0 h 96"/>
                  <a:gd name="T4" fmla="*/ 0 w 100"/>
                  <a:gd name="T5" fmla="*/ 64 h 96"/>
                  <a:gd name="T6" fmla="*/ 32 w 100"/>
                  <a:gd name="T7" fmla="*/ 96 h 96"/>
                  <a:gd name="T8" fmla="*/ 100 w 100"/>
                  <a:gd name="T9" fmla="*/ 96 h 96"/>
                </a:gdLst>
                <a:ahLst/>
                <a:cxnLst>
                  <a:cxn ang="0">
                    <a:pos x="T0" y="T1"/>
                  </a:cxn>
                  <a:cxn ang="0">
                    <a:pos x="T2" y="T3"/>
                  </a:cxn>
                  <a:cxn ang="0">
                    <a:pos x="T4" y="T5"/>
                  </a:cxn>
                  <a:cxn ang="0">
                    <a:pos x="T6" y="T7"/>
                  </a:cxn>
                  <a:cxn ang="0">
                    <a:pos x="T8" y="T9"/>
                  </a:cxn>
                </a:cxnLst>
                <a:rect l="0" t="0" r="r" b="b"/>
                <a:pathLst>
                  <a:path w="100" h="96">
                    <a:moveTo>
                      <a:pt x="100" y="96"/>
                    </a:moveTo>
                    <a:cubicBezTo>
                      <a:pt x="0" y="0"/>
                      <a:pt x="0" y="0"/>
                      <a:pt x="0" y="0"/>
                    </a:cubicBezTo>
                    <a:cubicBezTo>
                      <a:pt x="0" y="64"/>
                      <a:pt x="0" y="64"/>
                      <a:pt x="0" y="64"/>
                    </a:cubicBezTo>
                    <a:cubicBezTo>
                      <a:pt x="0" y="81"/>
                      <a:pt x="14" y="96"/>
                      <a:pt x="32" y="96"/>
                    </a:cubicBezTo>
                    <a:lnTo>
                      <a:pt x="100" y="96"/>
                    </a:lnTo>
                    <a:close/>
                  </a:path>
                </a:pathLst>
              </a:custGeom>
              <a:solidFill>
                <a:srgbClr val="B0E0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103" name="Freeform 51">
                <a:extLst>
                  <a:ext uri="{FF2B5EF4-FFF2-40B4-BE49-F238E27FC236}">
                    <a16:creationId xmlns:a16="http://schemas.microsoft.com/office/drawing/2014/main" id="{6865F535-BBE4-4211-B467-532CAB070275}"/>
                  </a:ext>
                </a:extLst>
              </p:cNvPr>
              <p:cNvSpPr>
                <a:spLocks noEditPoints="1"/>
              </p:cNvSpPr>
              <p:nvPr/>
            </p:nvSpPr>
            <p:spPr bwMode="auto">
              <a:xfrm>
                <a:off x="3202" y="586"/>
                <a:ext cx="114" cy="110"/>
              </a:xfrm>
              <a:custGeom>
                <a:avLst/>
                <a:gdLst>
                  <a:gd name="T0" fmla="*/ 110 w 121"/>
                  <a:gd name="T1" fmla="*/ 117 h 117"/>
                  <a:gd name="T2" fmla="*/ 42 w 121"/>
                  <a:gd name="T3" fmla="*/ 117 h 117"/>
                  <a:gd name="T4" fmla="*/ 0 w 121"/>
                  <a:gd name="T5" fmla="*/ 75 h 117"/>
                  <a:gd name="T6" fmla="*/ 0 w 121"/>
                  <a:gd name="T7" fmla="*/ 11 h 117"/>
                  <a:gd name="T8" fmla="*/ 6 w 121"/>
                  <a:gd name="T9" fmla="*/ 2 h 117"/>
                  <a:gd name="T10" fmla="*/ 17 w 121"/>
                  <a:gd name="T11" fmla="*/ 3 h 117"/>
                  <a:gd name="T12" fmla="*/ 117 w 121"/>
                  <a:gd name="T13" fmla="*/ 99 h 117"/>
                  <a:gd name="T14" fmla="*/ 119 w 121"/>
                  <a:gd name="T15" fmla="*/ 110 h 117"/>
                  <a:gd name="T16" fmla="*/ 110 w 121"/>
                  <a:gd name="T17" fmla="*/ 117 h 117"/>
                  <a:gd name="T18" fmla="*/ 20 w 121"/>
                  <a:gd name="T19" fmla="*/ 34 h 117"/>
                  <a:gd name="T20" fmla="*/ 20 w 121"/>
                  <a:gd name="T21" fmla="*/ 75 h 117"/>
                  <a:gd name="T22" fmla="*/ 42 w 121"/>
                  <a:gd name="T23" fmla="*/ 97 h 117"/>
                  <a:gd name="T24" fmla="*/ 85 w 121"/>
                  <a:gd name="T25" fmla="*/ 97 h 117"/>
                  <a:gd name="T26" fmla="*/ 20 w 121"/>
                  <a:gd name="T27"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17">
                    <a:moveTo>
                      <a:pt x="110" y="117"/>
                    </a:moveTo>
                    <a:cubicBezTo>
                      <a:pt x="42" y="117"/>
                      <a:pt x="42" y="117"/>
                      <a:pt x="42" y="117"/>
                    </a:cubicBezTo>
                    <a:cubicBezTo>
                      <a:pt x="19" y="117"/>
                      <a:pt x="0" y="98"/>
                      <a:pt x="0" y="75"/>
                    </a:cubicBezTo>
                    <a:cubicBezTo>
                      <a:pt x="0" y="11"/>
                      <a:pt x="0" y="11"/>
                      <a:pt x="0" y="11"/>
                    </a:cubicBezTo>
                    <a:cubicBezTo>
                      <a:pt x="0" y="7"/>
                      <a:pt x="2" y="3"/>
                      <a:pt x="6" y="2"/>
                    </a:cubicBezTo>
                    <a:cubicBezTo>
                      <a:pt x="10" y="0"/>
                      <a:pt x="14" y="1"/>
                      <a:pt x="17" y="3"/>
                    </a:cubicBezTo>
                    <a:cubicBezTo>
                      <a:pt x="117" y="99"/>
                      <a:pt x="117" y="99"/>
                      <a:pt x="117" y="99"/>
                    </a:cubicBezTo>
                    <a:cubicBezTo>
                      <a:pt x="120" y="102"/>
                      <a:pt x="121" y="107"/>
                      <a:pt x="119" y="110"/>
                    </a:cubicBezTo>
                    <a:cubicBezTo>
                      <a:pt x="118" y="114"/>
                      <a:pt x="114" y="117"/>
                      <a:pt x="110" y="117"/>
                    </a:cubicBezTo>
                    <a:close/>
                    <a:moveTo>
                      <a:pt x="20" y="34"/>
                    </a:moveTo>
                    <a:cubicBezTo>
                      <a:pt x="20" y="75"/>
                      <a:pt x="20" y="75"/>
                      <a:pt x="20" y="75"/>
                    </a:cubicBezTo>
                    <a:cubicBezTo>
                      <a:pt x="20" y="87"/>
                      <a:pt x="30" y="97"/>
                      <a:pt x="42" y="97"/>
                    </a:cubicBezTo>
                    <a:cubicBezTo>
                      <a:pt x="85" y="97"/>
                      <a:pt x="85" y="97"/>
                      <a:pt x="85" y="97"/>
                    </a:cubicBezTo>
                    <a:lnTo>
                      <a:pt x="20" y="34"/>
                    </a:ln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grpSp>
        <p:grpSp>
          <p:nvGrpSpPr>
            <p:cNvPr id="87" name="Group 44">
              <a:extLst>
                <a:ext uri="{FF2B5EF4-FFF2-40B4-BE49-F238E27FC236}">
                  <a16:creationId xmlns:a16="http://schemas.microsoft.com/office/drawing/2014/main" id="{0FE794B4-F018-4F01-ADAC-0C8C98446EE6}"/>
                </a:ext>
              </a:extLst>
            </p:cNvPr>
            <p:cNvGrpSpPr>
              <a:grpSpLocks noChangeAspect="1"/>
            </p:cNvGrpSpPr>
            <p:nvPr/>
          </p:nvGrpSpPr>
          <p:grpSpPr bwMode="auto">
            <a:xfrm>
              <a:off x="751524" y="1341049"/>
              <a:ext cx="430212" cy="538163"/>
              <a:chOff x="3045" y="586"/>
              <a:chExt cx="271" cy="339"/>
            </a:xfrm>
          </p:grpSpPr>
          <p:sp>
            <p:nvSpPr>
              <p:cNvPr id="88" name="AutoShape 43">
                <a:extLst>
                  <a:ext uri="{FF2B5EF4-FFF2-40B4-BE49-F238E27FC236}">
                    <a16:creationId xmlns:a16="http://schemas.microsoft.com/office/drawing/2014/main" id="{1679CFCF-DB84-448E-81B2-D4B998337E73}"/>
                  </a:ext>
                </a:extLst>
              </p:cNvPr>
              <p:cNvSpPr>
                <a:spLocks noChangeAspect="1" noChangeArrowheads="1" noTextEdit="1"/>
              </p:cNvSpPr>
              <p:nvPr/>
            </p:nvSpPr>
            <p:spPr bwMode="auto">
              <a:xfrm>
                <a:off x="3045" y="587"/>
                <a:ext cx="27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89" name="Freeform 45">
                <a:extLst>
                  <a:ext uri="{FF2B5EF4-FFF2-40B4-BE49-F238E27FC236}">
                    <a16:creationId xmlns:a16="http://schemas.microsoft.com/office/drawing/2014/main" id="{C33246DB-F6A0-415A-BAC1-63069AF4857C}"/>
                  </a:ext>
                </a:extLst>
              </p:cNvPr>
              <p:cNvSpPr>
                <a:spLocks/>
              </p:cNvSpPr>
              <p:nvPr/>
            </p:nvSpPr>
            <p:spPr bwMode="auto">
              <a:xfrm>
                <a:off x="3055" y="596"/>
                <a:ext cx="251" cy="319"/>
              </a:xfrm>
              <a:custGeom>
                <a:avLst/>
                <a:gdLst>
                  <a:gd name="T0" fmla="*/ 166 w 266"/>
                  <a:gd name="T1" fmla="*/ 64 h 339"/>
                  <a:gd name="T2" fmla="*/ 166 w 266"/>
                  <a:gd name="T3" fmla="*/ 0 h 339"/>
                  <a:gd name="T4" fmla="*/ 0 w 266"/>
                  <a:gd name="T5" fmla="*/ 0 h 339"/>
                  <a:gd name="T6" fmla="*/ 0 w 266"/>
                  <a:gd name="T7" fmla="*/ 339 h 339"/>
                  <a:gd name="T8" fmla="*/ 234 w 266"/>
                  <a:gd name="T9" fmla="*/ 339 h 339"/>
                  <a:gd name="T10" fmla="*/ 266 w 266"/>
                  <a:gd name="T11" fmla="*/ 307 h 339"/>
                  <a:gd name="T12" fmla="*/ 266 w 266"/>
                  <a:gd name="T13" fmla="*/ 96 h 339"/>
                  <a:gd name="T14" fmla="*/ 198 w 266"/>
                  <a:gd name="T15" fmla="*/ 96 h 339"/>
                  <a:gd name="T16" fmla="*/ 166 w 266"/>
                  <a:gd name="T17" fmla="*/ 6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339">
                    <a:moveTo>
                      <a:pt x="166" y="64"/>
                    </a:moveTo>
                    <a:cubicBezTo>
                      <a:pt x="166" y="0"/>
                      <a:pt x="166" y="0"/>
                      <a:pt x="166" y="0"/>
                    </a:cubicBezTo>
                    <a:cubicBezTo>
                      <a:pt x="0" y="0"/>
                      <a:pt x="0" y="0"/>
                      <a:pt x="0" y="0"/>
                    </a:cubicBezTo>
                    <a:cubicBezTo>
                      <a:pt x="0" y="339"/>
                      <a:pt x="0" y="339"/>
                      <a:pt x="0" y="339"/>
                    </a:cubicBezTo>
                    <a:cubicBezTo>
                      <a:pt x="234" y="339"/>
                      <a:pt x="234" y="339"/>
                      <a:pt x="234" y="339"/>
                    </a:cubicBezTo>
                    <a:cubicBezTo>
                      <a:pt x="251" y="339"/>
                      <a:pt x="266" y="325"/>
                      <a:pt x="266" y="307"/>
                    </a:cubicBezTo>
                    <a:cubicBezTo>
                      <a:pt x="266" y="96"/>
                      <a:pt x="266" y="96"/>
                      <a:pt x="266" y="96"/>
                    </a:cubicBezTo>
                    <a:cubicBezTo>
                      <a:pt x="198" y="96"/>
                      <a:pt x="198" y="96"/>
                      <a:pt x="198" y="96"/>
                    </a:cubicBezTo>
                    <a:cubicBezTo>
                      <a:pt x="180" y="96"/>
                      <a:pt x="166" y="81"/>
                      <a:pt x="166" y="64"/>
                    </a:cubicBezTo>
                    <a:close/>
                  </a:path>
                </a:pathLst>
              </a:custGeom>
              <a:solidFill>
                <a:srgbClr val="FDE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90" name="Freeform 46">
                <a:extLst>
                  <a:ext uri="{FF2B5EF4-FFF2-40B4-BE49-F238E27FC236}">
                    <a16:creationId xmlns:a16="http://schemas.microsoft.com/office/drawing/2014/main" id="{C0CF74D5-108B-42A9-BC01-39E4FFA49962}"/>
                  </a:ext>
                </a:extLst>
              </p:cNvPr>
              <p:cNvSpPr>
                <a:spLocks noEditPoints="1"/>
              </p:cNvSpPr>
              <p:nvPr/>
            </p:nvSpPr>
            <p:spPr bwMode="auto">
              <a:xfrm>
                <a:off x="3046" y="587"/>
                <a:ext cx="269" cy="337"/>
              </a:xfrm>
              <a:custGeom>
                <a:avLst/>
                <a:gdLst>
                  <a:gd name="T0" fmla="*/ 244 w 286"/>
                  <a:gd name="T1" fmla="*/ 359 h 359"/>
                  <a:gd name="T2" fmla="*/ 10 w 286"/>
                  <a:gd name="T3" fmla="*/ 359 h 359"/>
                  <a:gd name="T4" fmla="*/ 0 w 286"/>
                  <a:gd name="T5" fmla="*/ 349 h 359"/>
                  <a:gd name="T6" fmla="*/ 0 w 286"/>
                  <a:gd name="T7" fmla="*/ 10 h 359"/>
                  <a:gd name="T8" fmla="*/ 10 w 286"/>
                  <a:gd name="T9" fmla="*/ 0 h 359"/>
                  <a:gd name="T10" fmla="*/ 176 w 286"/>
                  <a:gd name="T11" fmla="*/ 0 h 359"/>
                  <a:gd name="T12" fmla="*/ 186 w 286"/>
                  <a:gd name="T13" fmla="*/ 10 h 359"/>
                  <a:gd name="T14" fmla="*/ 186 w 286"/>
                  <a:gd name="T15" fmla="*/ 74 h 359"/>
                  <a:gd name="T16" fmla="*/ 208 w 286"/>
                  <a:gd name="T17" fmla="*/ 96 h 359"/>
                  <a:gd name="T18" fmla="*/ 276 w 286"/>
                  <a:gd name="T19" fmla="*/ 96 h 359"/>
                  <a:gd name="T20" fmla="*/ 286 w 286"/>
                  <a:gd name="T21" fmla="*/ 106 h 359"/>
                  <a:gd name="T22" fmla="*/ 286 w 286"/>
                  <a:gd name="T23" fmla="*/ 317 h 359"/>
                  <a:gd name="T24" fmla="*/ 244 w 286"/>
                  <a:gd name="T25" fmla="*/ 359 h 359"/>
                  <a:gd name="T26" fmla="*/ 20 w 286"/>
                  <a:gd name="T27" fmla="*/ 339 h 359"/>
                  <a:gd name="T28" fmla="*/ 244 w 286"/>
                  <a:gd name="T29" fmla="*/ 339 h 359"/>
                  <a:gd name="T30" fmla="*/ 266 w 286"/>
                  <a:gd name="T31" fmla="*/ 317 h 359"/>
                  <a:gd name="T32" fmla="*/ 266 w 286"/>
                  <a:gd name="T33" fmla="*/ 116 h 359"/>
                  <a:gd name="T34" fmla="*/ 208 w 286"/>
                  <a:gd name="T35" fmla="*/ 116 h 359"/>
                  <a:gd name="T36" fmla="*/ 166 w 286"/>
                  <a:gd name="T37" fmla="*/ 74 h 359"/>
                  <a:gd name="T38" fmla="*/ 166 w 286"/>
                  <a:gd name="T39" fmla="*/ 20 h 359"/>
                  <a:gd name="T40" fmla="*/ 20 w 286"/>
                  <a:gd name="T41" fmla="*/ 20 h 359"/>
                  <a:gd name="T42" fmla="*/ 20 w 286"/>
                  <a:gd name="T43" fmla="*/ 33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 h="359">
                    <a:moveTo>
                      <a:pt x="244" y="359"/>
                    </a:moveTo>
                    <a:cubicBezTo>
                      <a:pt x="10" y="359"/>
                      <a:pt x="10" y="359"/>
                      <a:pt x="10" y="359"/>
                    </a:cubicBezTo>
                    <a:cubicBezTo>
                      <a:pt x="4" y="359"/>
                      <a:pt x="0" y="355"/>
                      <a:pt x="0" y="349"/>
                    </a:cubicBezTo>
                    <a:cubicBezTo>
                      <a:pt x="0" y="10"/>
                      <a:pt x="0" y="10"/>
                      <a:pt x="0" y="10"/>
                    </a:cubicBezTo>
                    <a:cubicBezTo>
                      <a:pt x="0" y="4"/>
                      <a:pt x="4" y="0"/>
                      <a:pt x="10" y="0"/>
                    </a:cubicBezTo>
                    <a:cubicBezTo>
                      <a:pt x="176" y="0"/>
                      <a:pt x="176" y="0"/>
                      <a:pt x="176" y="0"/>
                    </a:cubicBezTo>
                    <a:cubicBezTo>
                      <a:pt x="181" y="0"/>
                      <a:pt x="186" y="4"/>
                      <a:pt x="186" y="10"/>
                    </a:cubicBezTo>
                    <a:cubicBezTo>
                      <a:pt x="186" y="74"/>
                      <a:pt x="186" y="74"/>
                      <a:pt x="186" y="74"/>
                    </a:cubicBezTo>
                    <a:cubicBezTo>
                      <a:pt x="186" y="86"/>
                      <a:pt x="196" y="96"/>
                      <a:pt x="208" y="96"/>
                    </a:cubicBezTo>
                    <a:cubicBezTo>
                      <a:pt x="276" y="96"/>
                      <a:pt x="276" y="96"/>
                      <a:pt x="276" y="96"/>
                    </a:cubicBezTo>
                    <a:cubicBezTo>
                      <a:pt x="281" y="96"/>
                      <a:pt x="286" y="100"/>
                      <a:pt x="286" y="106"/>
                    </a:cubicBezTo>
                    <a:cubicBezTo>
                      <a:pt x="286" y="317"/>
                      <a:pt x="286" y="317"/>
                      <a:pt x="286" y="317"/>
                    </a:cubicBezTo>
                    <a:cubicBezTo>
                      <a:pt x="286" y="341"/>
                      <a:pt x="267" y="359"/>
                      <a:pt x="244" y="359"/>
                    </a:cubicBezTo>
                    <a:close/>
                    <a:moveTo>
                      <a:pt x="20" y="339"/>
                    </a:moveTo>
                    <a:cubicBezTo>
                      <a:pt x="244" y="339"/>
                      <a:pt x="244" y="339"/>
                      <a:pt x="244" y="339"/>
                    </a:cubicBezTo>
                    <a:cubicBezTo>
                      <a:pt x="256" y="339"/>
                      <a:pt x="266" y="329"/>
                      <a:pt x="266" y="317"/>
                    </a:cubicBezTo>
                    <a:cubicBezTo>
                      <a:pt x="266" y="116"/>
                      <a:pt x="266" y="116"/>
                      <a:pt x="266" y="116"/>
                    </a:cubicBezTo>
                    <a:cubicBezTo>
                      <a:pt x="208" y="116"/>
                      <a:pt x="208" y="116"/>
                      <a:pt x="208" y="116"/>
                    </a:cubicBezTo>
                    <a:cubicBezTo>
                      <a:pt x="185" y="116"/>
                      <a:pt x="166" y="97"/>
                      <a:pt x="166" y="74"/>
                    </a:cubicBezTo>
                    <a:cubicBezTo>
                      <a:pt x="166" y="20"/>
                      <a:pt x="166" y="20"/>
                      <a:pt x="166" y="20"/>
                    </a:cubicBezTo>
                    <a:cubicBezTo>
                      <a:pt x="20" y="20"/>
                      <a:pt x="20" y="20"/>
                      <a:pt x="20" y="20"/>
                    </a:cubicBezTo>
                    <a:lnTo>
                      <a:pt x="20" y="339"/>
                    </a:ln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91" name="Freeform 47">
                <a:extLst>
                  <a:ext uri="{FF2B5EF4-FFF2-40B4-BE49-F238E27FC236}">
                    <a16:creationId xmlns:a16="http://schemas.microsoft.com/office/drawing/2014/main" id="{740F9668-F437-420F-83ED-69096FE5DFB7}"/>
                  </a:ext>
                </a:extLst>
              </p:cNvPr>
              <p:cNvSpPr>
                <a:spLocks/>
              </p:cNvSpPr>
              <p:nvPr/>
            </p:nvSpPr>
            <p:spPr bwMode="auto">
              <a:xfrm>
                <a:off x="3097" y="742"/>
                <a:ext cx="167" cy="19"/>
              </a:xfrm>
              <a:custGeom>
                <a:avLst/>
                <a:gdLst>
                  <a:gd name="T0" fmla="*/ 168 w 178"/>
                  <a:gd name="T1" fmla="*/ 20 h 20"/>
                  <a:gd name="T2" fmla="*/ 10 w 178"/>
                  <a:gd name="T3" fmla="*/ 20 h 20"/>
                  <a:gd name="T4" fmla="*/ 0 w 178"/>
                  <a:gd name="T5" fmla="*/ 10 h 20"/>
                  <a:gd name="T6" fmla="*/ 10 w 178"/>
                  <a:gd name="T7" fmla="*/ 0 h 20"/>
                  <a:gd name="T8" fmla="*/ 168 w 178"/>
                  <a:gd name="T9" fmla="*/ 0 h 20"/>
                  <a:gd name="T10" fmla="*/ 178 w 178"/>
                  <a:gd name="T11" fmla="*/ 10 h 20"/>
                  <a:gd name="T12" fmla="*/ 168 w 178"/>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78" h="20">
                    <a:moveTo>
                      <a:pt x="168" y="20"/>
                    </a:moveTo>
                    <a:cubicBezTo>
                      <a:pt x="10" y="20"/>
                      <a:pt x="10" y="20"/>
                      <a:pt x="10" y="20"/>
                    </a:cubicBezTo>
                    <a:cubicBezTo>
                      <a:pt x="5" y="20"/>
                      <a:pt x="0" y="15"/>
                      <a:pt x="0" y="10"/>
                    </a:cubicBezTo>
                    <a:cubicBezTo>
                      <a:pt x="0" y="4"/>
                      <a:pt x="5" y="0"/>
                      <a:pt x="10" y="0"/>
                    </a:cubicBezTo>
                    <a:cubicBezTo>
                      <a:pt x="168" y="0"/>
                      <a:pt x="168" y="0"/>
                      <a:pt x="168" y="0"/>
                    </a:cubicBezTo>
                    <a:cubicBezTo>
                      <a:pt x="173" y="0"/>
                      <a:pt x="178" y="4"/>
                      <a:pt x="178" y="10"/>
                    </a:cubicBezTo>
                    <a:cubicBezTo>
                      <a:pt x="178" y="15"/>
                      <a:pt x="173" y="20"/>
                      <a:pt x="168" y="20"/>
                    </a:cubicBez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92" name="Freeform 48">
                <a:extLst>
                  <a:ext uri="{FF2B5EF4-FFF2-40B4-BE49-F238E27FC236}">
                    <a16:creationId xmlns:a16="http://schemas.microsoft.com/office/drawing/2014/main" id="{4BA67695-42BC-4F71-8EAA-F44C5DE07CCF}"/>
                  </a:ext>
                </a:extLst>
              </p:cNvPr>
              <p:cNvSpPr>
                <a:spLocks/>
              </p:cNvSpPr>
              <p:nvPr/>
            </p:nvSpPr>
            <p:spPr bwMode="auto">
              <a:xfrm>
                <a:off x="3097" y="794"/>
                <a:ext cx="56" cy="18"/>
              </a:xfrm>
              <a:custGeom>
                <a:avLst/>
                <a:gdLst>
                  <a:gd name="T0" fmla="*/ 50 w 60"/>
                  <a:gd name="T1" fmla="*/ 20 h 20"/>
                  <a:gd name="T2" fmla="*/ 10 w 60"/>
                  <a:gd name="T3" fmla="*/ 20 h 20"/>
                  <a:gd name="T4" fmla="*/ 0 w 60"/>
                  <a:gd name="T5" fmla="*/ 10 h 20"/>
                  <a:gd name="T6" fmla="*/ 10 w 60"/>
                  <a:gd name="T7" fmla="*/ 0 h 20"/>
                  <a:gd name="T8" fmla="*/ 50 w 60"/>
                  <a:gd name="T9" fmla="*/ 0 h 20"/>
                  <a:gd name="T10" fmla="*/ 60 w 60"/>
                  <a:gd name="T11" fmla="*/ 10 h 20"/>
                  <a:gd name="T12" fmla="*/ 50 w 60"/>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0" h="20">
                    <a:moveTo>
                      <a:pt x="50" y="20"/>
                    </a:moveTo>
                    <a:cubicBezTo>
                      <a:pt x="10" y="20"/>
                      <a:pt x="10" y="20"/>
                      <a:pt x="10" y="20"/>
                    </a:cubicBezTo>
                    <a:cubicBezTo>
                      <a:pt x="5" y="20"/>
                      <a:pt x="0" y="15"/>
                      <a:pt x="0" y="10"/>
                    </a:cubicBezTo>
                    <a:cubicBezTo>
                      <a:pt x="0" y="4"/>
                      <a:pt x="5" y="0"/>
                      <a:pt x="10" y="0"/>
                    </a:cubicBezTo>
                    <a:cubicBezTo>
                      <a:pt x="50" y="0"/>
                      <a:pt x="50" y="0"/>
                      <a:pt x="50" y="0"/>
                    </a:cubicBezTo>
                    <a:cubicBezTo>
                      <a:pt x="55" y="0"/>
                      <a:pt x="60" y="4"/>
                      <a:pt x="60" y="10"/>
                    </a:cubicBezTo>
                    <a:cubicBezTo>
                      <a:pt x="60" y="15"/>
                      <a:pt x="55" y="20"/>
                      <a:pt x="50" y="20"/>
                    </a:cubicBez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93" name="Freeform 49">
                <a:extLst>
                  <a:ext uri="{FF2B5EF4-FFF2-40B4-BE49-F238E27FC236}">
                    <a16:creationId xmlns:a16="http://schemas.microsoft.com/office/drawing/2014/main" id="{99D76904-EA04-4E5C-B237-43A651DFD413}"/>
                  </a:ext>
                </a:extLst>
              </p:cNvPr>
              <p:cNvSpPr>
                <a:spLocks/>
              </p:cNvSpPr>
              <p:nvPr/>
            </p:nvSpPr>
            <p:spPr bwMode="auto">
              <a:xfrm>
                <a:off x="3179" y="794"/>
                <a:ext cx="37" cy="18"/>
              </a:xfrm>
              <a:custGeom>
                <a:avLst/>
                <a:gdLst>
                  <a:gd name="T0" fmla="*/ 30 w 40"/>
                  <a:gd name="T1" fmla="*/ 20 h 20"/>
                  <a:gd name="T2" fmla="*/ 10 w 40"/>
                  <a:gd name="T3" fmla="*/ 20 h 20"/>
                  <a:gd name="T4" fmla="*/ 0 w 40"/>
                  <a:gd name="T5" fmla="*/ 10 h 20"/>
                  <a:gd name="T6" fmla="*/ 10 w 40"/>
                  <a:gd name="T7" fmla="*/ 0 h 20"/>
                  <a:gd name="T8" fmla="*/ 30 w 40"/>
                  <a:gd name="T9" fmla="*/ 0 h 20"/>
                  <a:gd name="T10" fmla="*/ 40 w 40"/>
                  <a:gd name="T11" fmla="*/ 10 h 20"/>
                  <a:gd name="T12" fmla="*/ 30 w 40"/>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0" h="20">
                    <a:moveTo>
                      <a:pt x="30" y="20"/>
                    </a:moveTo>
                    <a:cubicBezTo>
                      <a:pt x="10" y="20"/>
                      <a:pt x="10" y="20"/>
                      <a:pt x="10" y="20"/>
                    </a:cubicBezTo>
                    <a:cubicBezTo>
                      <a:pt x="5" y="20"/>
                      <a:pt x="0" y="15"/>
                      <a:pt x="0" y="10"/>
                    </a:cubicBezTo>
                    <a:cubicBezTo>
                      <a:pt x="0" y="4"/>
                      <a:pt x="5" y="0"/>
                      <a:pt x="10" y="0"/>
                    </a:cubicBezTo>
                    <a:cubicBezTo>
                      <a:pt x="30" y="0"/>
                      <a:pt x="30" y="0"/>
                      <a:pt x="30" y="0"/>
                    </a:cubicBezTo>
                    <a:cubicBezTo>
                      <a:pt x="35" y="0"/>
                      <a:pt x="40" y="4"/>
                      <a:pt x="40" y="10"/>
                    </a:cubicBezTo>
                    <a:cubicBezTo>
                      <a:pt x="40" y="15"/>
                      <a:pt x="35" y="20"/>
                      <a:pt x="30" y="20"/>
                    </a:cubicBez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94" name="Freeform 50">
                <a:extLst>
                  <a:ext uri="{FF2B5EF4-FFF2-40B4-BE49-F238E27FC236}">
                    <a16:creationId xmlns:a16="http://schemas.microsoft.com/office/drawing/2014/main" id="{2E97B82F-514D-42C3-A78C-8A589EB8C2BA}"/>
                  </a:ext>
                </a:extLst>
              </p:cNvPr>
              <p:cNvSpPr>
                <a:spLocks/>
              </p:cNvSpPr>
              <p:nvPr/>
            </p:nvSpPr>
            <p:spPr bwMode="auto">
              <a:xfrm>
                <a:off x="3212" y="596"/>
                <a:ext cx="94" cy="91"/>
              </a:xfrm>
              <a:custGeom>
                <a:avLst/>
                <a:gdLst>
                  <a:gd name="T0" fmla="*/ 100 w 100"/>
                  <a:gd name="T1" fmla="*/ 96 h 96"/>
                  <a:gd name="T2" fmla="*/ 0 w 100"/>
                  <a:gd name="T3" fmla="*/ 0 h 96"/>
                  <a:gd name="T4" fmla="*/ 0 w 100"/>
                  <a:gd name="T5" fmla="*/ 64 h 96"/>
                  <a:gd name="T6" fmla="*/ 32 w 100"/>
                  <a:gd name="T7" fmla="*/ 96 h 96"/>
                  <a:gd name="T8" fmla="*/ 100 w 100"/>
                  <a:gd name="T9" fmla="*/ 96 h 96"/>
                </a:gdLst>
                <a:ahLst/>
                <a:cxnLst>
                  <a:cxn ang="0">
                    <a:pos x="T0" y="T1"/>
                  </a:cxn>
                  <a:cxn ang="0">
                    <a:pos x="T2" y="T3"/>
                  </a:cxn>
                  <a:cxn ang="0">
                    <a:pos x="T4" y="T5"/>
                  </a:cxn>
                  <a:cxn ang="0">
                    <a:pos x="T6" y="T7"/>
                  </a:cxn>
                  <a:cxn ang="0">
                    <a:pos x="T8" y="T9"/>
                  </a:cxn>
                </a:cxnLst>
                <a:rect l="0" t="0" r="r" b="b"/>
                <a:pathLst>
                  <a:path w="100" h="96">
                    <a:moveTo>
                      <a:pt x="100" y="96"/>
                    </a:moveTo>
                    <a:cubicBezTo>
                      <a:pt x="0" y="0"/>
                      <a:pt x="0" y="0"/>
                      <a:pt x="0" y="0"/>
                    </a:cubicBezTo>
                    <a:cubicBezTo>
                      <a:pt x="0" y="64"/>
                      <a:pt x="0" y="64"/>
                      <a:pt x="0" y="64"/>
                    </a:cubicBezTo>
                    <a:cubicBezTo>
                      <a:pt x="0" y="81"/>
                      <a:pt x="14" y="96"/>
                      <a:pt x="32" y="96"/>
                    </a:cubicBezTo>
                    <a:lnTo>
                      <a:pt x="100" y="96"/>
                    </a:lnTo>
                    <a:close/>
                  </a:path>
                </a:pathLst>
              </a:custGeom>
              <a:solidFill>
                <a:srgbClr val="B0E0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sp>
            <p:nvSpPr>
              <p:cNvPr id="95" name="Freeform 51">
                <a:extLst>
                  <a:ext uri="{FF2B5EF4-FFF2-40B4-BE49-F238E27FC236}">
                    <a16:creationId xmlns:a16="http://schemas.microsoft.com/office/drawing/2014/main" id="{2E4364B0-9F61-49CF-A2FE-B3FB29821365}"/>
                  </a:ext>
                </a:extLst>
              </p:cNvPr>
              <p:cNvSpPr>
                <a:spLocks noEditPoints="1"/>
              </p:cNvSpPr>
              <p:nvPr/>
            </p:nvSpPr>
            <p:spPr bwMode="auto">
              <a:xfrm>
                <a:off x="3202" y="586"/>
                <a:ext cx="114" cy="110"/>
              </a:xfrm>
              <a:custGeom>
                <a:avLst/>
                <a:gdLst>
                  <a:gd name="T0" fmla="*/ 110 w 121"/>
                  <a:gd name="T1" fmla="*/ 117 h 117"/>
                  <a:gd name="T2" fmla="*/ 42 w 121"/>
                  <a:gd name="T3" fmla="*/ 117 h 117"/>
                  <a:gd name="T4" fmla="*/ 0 w 121"/>
                  <a:gd name="T5" fmla="*/ 75 h 117"/>
                  <a:gd name="T6" fmla="*/ 0 w 121"/>
                  <a:gd name="T7" fmla="*/ 11 h 117"/>
                  <a:gd name="T8" fmla="*/ 6 w 121"/>
                  <a:gd name="T9" fmla="*/ 2 h 117"/>
                  <a:gd name="T10" fmla="*/ 17 w 121"/>
                  <a:gd name="T11" fmla="*/ 3 h 117"/>
                  <a:gd name="T12" fmla="*/ 117 w 121"/>
                  <a:gd name="T13" fmla="*/ 99 h 117"/>
                  <a:gd name="T14" fmla="*/ 119 w 121"/>
                  <a:gd name="T15" fmla="*/ 110 h 117"/>
                  <a:gd name="T16" fmla="*/ 110 w 121"/>
                  <a:gd name="T17" fmla="*/ 117 h 117"/>
                  <a:gd name="T18" fmla="*/ 20 w 121"/>
                  <a:gd name="T19" fmla="*/ 34 h 117"/>
                  <a:gd name="T20" fmla="*/ 20 w 121"/>
                  <a:gd name="T21" fmla="*/ 75 h 117"/>
                  <a:gd name="T22" fmla="*/ 42 w 121"/>
                  <a:gd name="T23" fmla="*/ 97 h 117"/>
                  <a:gd name="T24" fmla="*/ 85 w 121"/>
                  <a:gd name="T25" fmla="*/ 97 h 117"/>
                  <a:gd name="T26" fmla="*/ 20 w 121"/>
                  <a:gd name="T27"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17">
                    <a:moveTo>
                      <a:pt x="110" y="117"/>
                    </a:moveTo>
                    <a:cubicBezTo>
                      <a:pt x="42" y="117"/>
                      <a:pt x="42" y="117"/>
                      <a:pt x="42" y="117"/>
                    </a:cubicBezTo>
                    <a:cubicBezTo>
                      <a:pt x="19" y="117"/>
                      <a:pt x="0" y="98"/>
                      <a:pt x="0" y="75"/>
                    </a:cubicBezTo>
                    <a:cubicBezTo>
                      <a:pt x="0" y="11"/>
                      <a:pt x="0" y="11"/>
                      <a:pt x="0" y="11"/>
                    </a:cubicBezTo>
                    <a:cubicBezTo>
                      <a:pt x="0" y="7"/>
                      <a:pt x="2" y="3"/>
                      <a:pt x="6" y="2"/>
                    </a:cubicBezTo>
                    <a:cubicBezTo>
                      <a:pt x="10" y="0"/>
                      <a:pt x="14" y="1"/>
                      <a:pt x="17" y="3"/>
                    </a:cubicBezTo>
                    <a:cubicBezTo>
                      <a:pt x="117" y="99"/>
                      <a:pt x="117" y="99"/>
                      <a:pt x="117" y="99"/>
                    </a:cubicBezTo>
                    <a:cubicBezTo>
                      <a:pt x="120" y="102"/>
                      <a:pt x="121" y="107"/>
                      <a:pt x="119" y="110"/>
                    </a:cubicBezTo>
                    <a:cubicBezTo>
                      <a:pt x="118" y="114"/>
                      <a:pt x="114" y="117"/>
                      <a:pt x="110" y="117"/>
                    </a:cubicBezTo>
                    <a:close/>
                    <a:moveTo>
                      <a:pt x="20" y="34"/>
                    </a:moveTo>
                    <a:cubicBezTo>
                      <a:pt x="20" y="75"/>
                      <a:pt x="20" y="75"/>
                      <a:pt x="20" y="75"/>
                    </a:cubicBezTo>
                    <a:cubicBezTo>
                      <a:pt x="20" y="87"/>
                      <a:pt x="30" y="97"/>
                      <a:pt x="42" y="97"/>
                    </a:cubicBezTo>
                    <a:cubicBezTo>
                      <a:pt x="85" y="97"/>
                      <a:pt x="85" y="97"/>
                      <a:pt x="85" y="97"/>
                    </a:cubicBezTo>
                    <a:lnTo>
                      <a:pt x="20" y="34"/>
                    </a:lnTo>
                    <a:close/>
                  </a:path>
                </a:pathLst>
              </a:custGeom>
              <a:solidFill>
                <a:srgbClr val="454B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733" tIns="33867" rIns="67733" bIns="33867" numCol="1" anchor="t" anchorCtr="0" compatLnSpc="1">
                <a:prstTxWarp prst="textNoShape">
                  <a:avLst/>
                </a:prstTxWarp>
              </a:bodyPr>
              <a:lstStyle/>
              <a:p>
                <a:pPr defTabSz="719812"/>
                <a:endParaRPr lang="en-US" sz="1407" dirty="0">
                  <a:solidFill>
                    <a:schemeClr val="tx2"/>
                  </a:solidFill>
                  <a:latin typeface="Calibri" panose="020F0502020204030204" pitchFamily="34" charset="0"/>
                </a:endParaRPr>
              </a:p>
            </p:txBody>
          </p:sp>
        </p:grpSp>
      </p:grpSp>
      <p:sp>
        <p:nvSpPr>
          <p:cNvPr id="104" name="TextBox 103">
            <a:extLst>
              <a:ext uri="{FF2B5EF4-FFF2-40B4-BE49-F238E27FC236}">
                <a16:creationId xmlns:a16="http://schemas.microsoft.com/office/drawing/2014/main" id="{7A9400B3-A0F0-47C2-9DEB-B72FE2207EC6}"/>
              </a:ext>
            </a:extLst>
          </p:cNvPr>
          <p:cNvSpPr txBox="1"/>
          <p:nvPr/>
        </p:nvSpPr>
        <p:spPr>
          <a:xfrm>
            <a:off x="548234" y="1790627"/>
            <a:ext cx="1039709" cy="212046"/>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rPr>
              <a:t>Data Source</a:t>
            </a:r>
          </a:p>
        </p:txBody>
      </p:sp>
      <p:pic>
        <p:nvPicPr>
          <p:cNvPr id="105" name="Picture 2" descr="Employee Screening, Security Check: Public records databases baldwin co  alabama">
            <a:extLst>
              <a:ext uri="{FF2B5EF4-FFF2-40B4-BE49-F238E27FC236}">
                <a16:creationId xmlns:a16="http://schemas.microsoft.com/office/drawing/2014/main" id="{EE5D6B86-824C-4C5F-A2C9-EA6D457F59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6574" y="1901136"/>
            <a:ext cx="683729" cy="681758"/>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D95868B2-B403-40DF-A8C2-8F6A32CEDB37}"/>
              </a:ext>
            </a:extLst>
          </p:cNvPr>
          <p:cNvSpPr txBox="1"/>
          <p:nvPr/>
        </p:nvSpPr>
        <p:spPr>
          <a:xfrm>
            <a:off x="1783048" y="2639638"/>
            <a:ext cx="1039709" cy="571182"/>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rPr>
              <a:t>Identification of unique lay out pattern &amp; nature of Data</a:t>
            </a:r>
          </a:p>
        </p:txBody>
      </p:sp>
      <p:pic>
        <p:nvPicPr>
          <p:cNvPr id="107" name="Picture 4" descr="Data analysis, search graph, graphical analysis, economic search, chart  magnifying icon - Download">
            <a:extLst>
              <a:ext uri="{FF2B5EF4-FFF2-40B4-BE49-F238E27FC236}">
                <a16:creationId xmlns:a16="http://schemas.microsoft.com/office/drawing/2014/main" id="{CEFADEBF-C50A-4FB1-8360-4E933CDEE7C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03166" y="1986030"/>
            <a:ext cx="511969" cy="511969"/>
          </a:xfrm>
          <a:prstGeom prst="rect">
            <a:avLst/>
          </a:prstGeom>
          <a:noFill/>
          <a:extLst>
            <a:ext uri="{909E8E84-426E-40DD-AFC4-6F175D3DCCD1}">
              <a14:hiddenFill xmlns:a14="http://schemas.microsoft.com/office/drawing/2010/main">
                <a:solidFill>
                  <a:srgbClr val="FFFFFF"/>
                </a:solidFill>
              </a14:hiddenFill>
            </a:ext>
          </a:extLst>
        </p:spPr>
      </p:pic>
      <p:sp>
        <p:nvSpPr>
          <p:cNvPr id="108" name="Up Arrow 52">
            <a:extLst>
              <a:ext uri="{FF2B5EF4-FFF2-40B4-BE49-F238E27FC236}">
                <a16:creationId xmlns:a16="http://schemas.microsoft.com/office/drawing/2014/main" id="{5C06B469-E9CD-4BB1-BE31-A4591938A10B}"/>
              </a:ext>
            </a:extLst>
          </p:cNvPr>
          <p:cNvSpPr/>
          <p:nvPr/>
        </p:nvSpPr>
        <p:spPr>
          <a:xfrm rot="5400000">
            <a:off x="2832865" y="2050937"/>
            <a:ext cx="257740" cy="382156"/>
          </a:xfrm>
          <a:prstGeom prst="upArrow">
            <a:avLst/>
          </a:prstGeom>
          <a:solidFill>
            <a:srgbClr val="0033A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37" dirty="0">
              <a:solidFill>
                <a:schemeClr val="tx2"/>
              </a:solidFill>
              <a:latin typeface="Calibri" panose="020F0502020204030204" pitchFamily="34" charset="0"/>
            </a:endParaRPr>
          </a:p>
        </p:txBody>
      </p:sp>
      <p:sp>
        <p:nvSpPr>
          <p:cNvPr id="109" name="TextBox 108">
            <a:extLst>
              <a:ext uri="{FF2B5EF4-FFF2-40B4-BE49-F238E27FC236}">
                <a16:creationId xmlns:a16="http://schemas.microsoft.com/office/drawing/2014/main" id="{9E28625C-FB74-42C0-895C-4E6DB88B8908}"/>
              </a:ext>
            </a:extLst>
          </p:cNvPr>
          <p:cNvSpPr txBox="1"/>
          <p:nvPr/>
        </p:nvSpPr>
        <p:spPr>
          <a:xfrm>
            <a:off x="3071591" y="2639638"/>
            <a:ext cx="1039709" cy="451470"/>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rPr>
              <a:t>Analysis &amp; Grouping of Test Data based on LOB</a:t>
            </a:r>
          </a:p>
        </p:txBody>
      </p:sp>
      <p:pic>
        <p:nvPicPr>
          <p:cNvPr id="110" name="Picture 6" descr="Media, content creation, content marketing, content, report icon - Download">
            <a:extLst>
              <a:ext uri="{FF2B5EF4-FFF2-40B4-BE49-F238E27FC236}">
                <a16:creationId xmlns:a16="http://schemas.microsoft.com/office/drawing/2014/main" id="{536EDAF2-E7E4-4C6B-957F-B9EDE1D21EB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97999" y="1985997"/>
            <a:ext cx="512036" cy="512036"/>
          </a:xfrm>
          <a:prstGeom prst="rect">
            <a:avLst/>
          </a:prstGeom>
          <a:noFill/>
          <a:extLst>
            <a:ext uri="{909E8E84-426E-40DD-AFC4-6F175D3DCCD1}">
              <a14:hiddenFill xmlns:a14="http://schemas.microsoft.com/office/drawing/2010/main">
                <a:solidFill>
                  <a:srgbClr val="FFFFFF"/>
                </a:solidFill>
              </a14:hiddenFill>
            </a:ext>
          </a:extLst>
        </p:spPr>
      </p:pic>
      <p:sp>
        <p:nvSpPr>
          <p:cNvPr id="111" name="Up Arrow 54">
            <a:extLst>
              <a:ext uri="{FF2B5EF4-FFF2-40B4-BE49-F238E27FC236}">
                <a16:creationId xmlns:a16="http://schemas.microsoft.com/office/drawing/2014/main" id="{0091136E-724E-40A5-87A2-34E2696E5E0C}"/>
              </a:ext>
            </a:extLst>
          </p:cNvPr>
          <p:cNvSpPr/>
          <p:nvPr/>
        </p:nvSpPr>
        <p:spPr>
          <a:xfrm rot="5400000">
            <a:off x="4027697" y="2050937"/>
            <a:ext cx="257740" cy="382156"/>
          </a:xfrm>
          <a:prstGeom prst="upArrow">
            <a:avLst/>
          </a:prstGeom>
          <a:solidFill>
            <a:srgbClr val="0033A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37" dirty="0">
              <a:solidFill>
                <a:schemeClr val="tx2"/>
              </a:solidFill>
              <a:latin typeface="Calibri" panose="020F0502020204030204" pitchFamily="34" charset="0"/>
            </a:endParaRPr>
          </a:p>
        </p:txBody>
      </p:sp>
      <p:sp>
        <p:nvSpPr>
          <p:cNvPr id="112" name="TextBox 111">
            <a:extLst>
              <a:ext uri="{FF2B5EF4-FFF2-40B4-BE49-F238E27FC236}">
                <a16:creationId xmlns:a16="http://schemas.microsoft.com/office/drawing/2014/main" id="{2866971D-DA13-4B7F-99EA-1D36FADC175F}"/>
              </a:ext>
            </a:extLst>
          </p:cNvPr>
          <p:cNvSpPr txBox="1"/>
          <p:nvPr/>
        </p:nvSpPr>
        <p:spPr>
          <a:xfrm>
            <a:off x="4257923" y="2641093"/>
            <a:ext cx="1039709" cy="451470"/>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cs typeface="Calibri" panose="020F0502020204030204" pitchFamily="34" charset="0"/>
              </a:rPr>
              <a:t>Data Seed to generate source specific files</a:t>
            </a:r>
          </a:p>
        </p:txBody>
      </p:sp>
      <p:sp>
        <p:nvSpPr>
          <p:cNvPr id="113" name="Oval 112">
            <a:extLst>
              <a:ext uri="{FF2B5EF4-FFF2-40B4-BE49-F238E27FC236}">
                <a16:creationId xmlns:a16="http://schemas.microsoft.com/office/drawing/2014/main" id="{409F0DB1-E9E4-46A5-A012-25FB64C49276}"/>
              </a:ext>
            </a:extLst>
          </p:cNvPr>
          <p:cNvSpPr/>
          <p:nvPr/>
        </p:nvSpPr>
        <p:spPr>
          <a:xfrm>
            <a:off x="5794605" y="1962354"/>
            <a:ext cx="574946" cy="58182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23" dirty="0">
              <a:solidFill>
                <a:schemeClr val="tx2"/>
              </a:solidFill>
              <a:latin typeface="Calibri" panose="020F0502020204030204" pitchFamily="34" charset="0"/>
            </a:endParaRPr>
          </a:p>
        </p:txBody>
      </p:sp>
      <p:grpSp>
        <p:nvGrpSpPr>
          <p:cNvPr id="114" name="Group 113">
            <a:extLst>
              <a:ext uri="{FF2B5EF4-FFF2-40B4-BE49-F238E27FC236}">
                <a16:creationId xmlns:a16="http://schemas.microsoft.com/office/drawing/2014/main" id="{F79FDE6F-D5EC-451F-83AC-6830BA622A68}"/>
              </a:ext>
            </a:extLst>
          </p:cNvPr>
          <p:cNvGrpSpPr>
            <a:grpSpLocks noChangeAspect="1"/>
          </p:cNvGrpSpPr>
          <p:nvPr/>
        </p:nvGrpSpPr>
        <p:grpSpPr>
          <a:xfrm>
            <a:off x="5860986" y="2077575"/>
            <a:ext cx="180999" cy="199877"/>
            <a:chOff x="2949575" y="5029200"/>
            <a:chExt cx="1035050" cy="1143000"/>
          </a:xfrm>
        </p:grpSpPr>
        <p:pic>
          <p:nvPicPr>
            <p:cNvPr id="115" name="Picture 39" descr="shell-silver.png">
              <a:extLst>
                <a:ext uri="{FF2B5EF4-FFF2-40B4-BE49-F238E27FC236}">
                  <a16:creationId xmlns:a16="http://schemas.microsoft.com/office/drawing/2014/main" id="{A5F648F1-DB40-4C3D-B303-C45C9ED28A16}"/>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71800" y="5029200"/>
              <a:ext cx="10128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46" descr="db-red.png">
              <a:extLst>
                <a:ext uri="{FF2B5EF4-FFF2-40B4-BE49-F238E27FC236}">
                  <a16:creationId xmlns:a16="http://schemas.microsoft.com/office/drawing/2014/main" id="{014784EC-0A1A-4C33-B165-B2E39CDACF31}"/>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71800" y="5029200"/>
              <a:ext cx="10128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73" descr="log-icon.png">
              <a:extLst>
                <a:ext uri="{FF2B5EF4-FFF2-40B4-BE49-F238E27FC236}">
                  <a16:creationId xmlns:a16="http://schemas.microsoft.com/office/drawing/2014/main" id="{D456158E-CF39-4AE3-A98C-E5C7A63718E7}"/>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49575" y="5029200"/>
              <a:ext cx="10128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8" name="Group 117">
            <a:extLst>
              <a:ext uri="{FF2B5EF4-FFF2-40B4-BE49-F238E27FC236}">
                <a16:creationId xmlns:a16="http://schemas.microsoft.com/office/drawing/2014/main" id="{40836690-2B02-424F-881E-9B3C20CB0A52}"/>
              </a:ext>
            </a:extLst>
          </p:cNvPr>
          <p:cNvGrpSpPr>
            <a:grpSpLocks noChangeAspect="1"/>
          </p:cNvGrpSpPr>
          <p:nvPr/>
        </p:nvGrpSpPr>
        <p:grpSpPr>
          <a:xfrm>
            <a:off x="6105840" y="2077575"/>
            <a:ext cx="180999" cy="199877"/>
            <a:chOff x="2949575" y="5029200"/>
            <a:chExt cx="1035050" cy="1143000"/>
          </a:xfrm>
        </p:grpSpPr>
        <p:pic>
          <p:nvPicPr>
            <p:cNvPr id="119" name="Picture 39" descr="shell-silver.png">
              <a:extLst>
                <a:ext uri="{FF2B5EF4-FFF2-40B4-BE49-F238E27FC236}">
                  <a16:creationId xmlns:a16="http://schemas.microsoft.com/office/drawing/2014/main" id="{A8060C18-2686-4E36-8B9D-C47218B14548}"/>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71800" y="5029200"/>
              <a:ext cx="10128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6" descr="db-red.png">
              <a:extLst>
                <a:ext uri="{FF2B5EF4-FFF2-40B4-BE49-F238E27FC236}">
                  <a16:creationId xmlns:a16="http://schemas.microsoft.com/office/drawing/2014/main" id="{882EA966-27CC-488B-B58F-DB83AADCECCD}"/>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71800" y="5029200"/>
              <a:ext cx="10128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73" descr="log-icon.png">
              <a:extLst>
                <a:ext uri="{FF2B5EF4-FFF2-40B4-BE49-F238E27FC236}">
                  <a16:creationId xmlns:a16="http://schemas.microsoft.com/office/drawing/2014/main" id="{2C195DF8-6686-40A6-9904-EEC69971FE9B}"/>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49575" y="5029200"/>
              <a:ext cx="10128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2" name="Straight Arrow Connector 121">
            <a:extLst>
              <a:ext uri="{FF2B5EF4-FFF2-40B4-BE49-F238E27FC236}">
                <a16:creationId xmlns:a16="http://schemas.microsoft.com/office/drawing/2014/main" id="{78040914-D4CA-4F29-9A6A-46DCD35DB40C}"/>
              </a:ext>
            </a:extLst>
          </p:cNvPr>
          <p:cNvCxnSpPr/>
          <p:nvPr/>
        </p:nvCxnSpPr>
        <p:spPr>
          <a:xfrm flipH="1" flipV="1">
            <a:off x="5974162" y="2285762"/>
            <a:ext cx="199964" cy="188374"/>
          </a:xfrm>
          <a:prstGeom prst="straightConnector1">
            <a:avLst/>
          </a:prstGeom>
          <a:ln w="19050">
            <a:solidFill>
              <a:srgbClr val="C00000"/>
            </a:solidFill>
            <a:prstDash val="sysDot"/>
            <a:headEnd type="none"/>
            <a:tailEnd type="stealth"/>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39BB2741-2A0F-47FD-BC04-38145670D277}"/>
              </a:ext>
            </a:extLst>
          </p:cNvPr>
          <p:cNvCxnSpPr/>
          <p:nvPr/>
        </p:nvCxnSpPr>
        <p:spPr>
          <a:xfrm flipV="1">
            <a:off x="6210835" y="2272368"/>
            <a:ext cx="2582" cy="163718"/>
          </a:xfrm>
          <a:prstGeom prst="straightConnector1">
            <a:avLst/>
          </a:prstGeom>
          <a:ln w="19050">
            <a:solidFill>
              <a:srgbClr val="C00000"/>
            </a:solidFill>
            <a:prstDash val="sysDot"/>
            <a:headEnd type="none"/>
            <a:tailEnd type="stealth"/>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F0AF6E33-1231-43EB-929E-12C3F4E5B94C}"/>
              </a:ext>
            </a:extLst>
          </p:cNvPr>
          <p:cNvSpPr txBox="1"/>
          <p:nvPr/>
        </p:nvSpPr>
        <p:spPr>
          <a:xfrm>
            <a:off x="5585985" y="2639638"/>
            <a:ext cx="1039709" cy="331757"/>
          </a:xfrm>
          <a:prstGeom prst="rect">
            <a:avLst/>
          </a:prstGeom>
          <a:noFill/>
        </p:spPr>
        <p:txBody>
          <a:bodyPr wrap="square" rtlCol="0">
            <a:spAutoFit/>
          </a:bodyPr>
          <a:lstStyle/>
          <a:p>
            <a:pPr algn="ctr"/>
            <a:r>
              <a:rPr lang="en-US" sz="778" dirty="0">
                <a:solidFill>
                  <a:schemeClr val="tx2"/>
                </a:solidFill>
                <a:latin typeface="Calibri" panose="020F0502020204030204" pitchFamily="34" charset="0"/>
              </a:rPr>
              <a:t>Test Data Back Up for Regeneration</a:t>
            </a:r>
          </a:p>
        </p:txBody>
      </p:sp>
      <p:sp>
        <p:nvSpPr>
          <p:cNvPr id="125" name="Up Arrow 119">
            <a:extLst>
              <a:ext uri="{FF2B5EF4-FFF2-40B4-BE49-F238E27FC236}">
                <a16:creationId xmlns:a16="http://schemas.microsoft.com/office/drawing/2014/main" id="{13A5C063-53F4-4824-95AC-1F963CCD823B}"/>
              </a:ext>
            </a:extLst>
          </p:cNvPr>
          <p:cNvSpPr/>
          <p:nvPr/>
        </p:nvSpPr>
        <p:spPr>
          <a:xfrm rot="5400000">
            <a:off x="5222597" y="2050937"/>
            <a:ext cx="257740" cy="382156"/>
          </a:xfrm>
          <a:prstGeom prst="upArrow">
            <a:avLst/>
          </a:prstGeom>
          <a:solidFill>
            <a:srgbClr val="0033A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37" dirty="0">
              <a:solidFill>
                <a:schemeClr val="tx2"/>
              </a:solidFill>
              <a:latin typeface="Calibri" panose="020F0502020204030204" pitchFamily="34" charset="0"/>
            </a:endParaRPr>
          </a:p>
        </p:txBody>
      </p:sp>
      <p:sp>
        <p:nvSpPr>
          <p:cNvPr id="126" name="TextBox 125">
            <a:extLst>
              <a:ext uri="{FF2B5EF4-FFF2-40B4-BE49-F238E27FC236}">
                <a16:creationId xmlns:a16="http://schemas.microsoft.com/office/drawing/2014/main" id="{059CB3C7-E453-4AF8-8761-64FCF4EEB407}"/>
              </a:ext>
            </a:extLst>
          </p:cNvPr>
          <p:cNvSpPr txBox="1"/>
          <p:nvPr/>
        </p:nvSpPr>
        <p:spPr>
          <a:xfrm>
            <a:off x="7276573" y="2061460"/>
            <a:ext cx="798802" cy="346249"/>
          </a:xfrm>
          <a:prstGeom prst="rect">
            <a:avLst/>
          </a:prstGeom>
          <a:noFill/>
        </p:spPr>
        <p:txBody>
          <a:bodyPr wrap="square" rtlCol="0">
            <a:spAutoFit/>
          </a:bodyPr>
          <a:lstStyle/>
          <a:p>
            <a:pPr algn="ctr"/>
            <a:r>
              <a:rPr lang="en-US" sz="825" dirty="0">
                <a:solidFill>
                  <a:schemeClr val="tx2"/>
                </a:solidFill>
                <a:latin typeface="Calibri" panose="020F0502020204030204" pitchFamily="34" charset="0"/>
                <a:cs typeface="Calibri" panose="020F0502020204030204" pitchFamily="34" charset="0"/>
              </a:rPr>
              <a:t>UAT Data Support</a:t>
            </a:r>
          </a:p>
        </p:txBody>
      </p:sp>
      <p:cxnSp>
        <p:nvCxnSpPr>
          <p:cNvPr id="127" name="Straight Connector 126">
            <a:extLst>
              <a:ext uri="{FF2B5EF4-FFF2-40B4-BE49-F238E27FC236}">
                <a16:creationId xmlns:a16="http://schemas.microsoft.com/office/drawing/2014/main" id="{0FC888E6-2D56-4A94-A337-A0014B1118C3}"/>
              </a:ext>
            </a:extLst>
          </p:cNvPr>
          <p:cNvCxnSpPr/>
          <p:nvPr/>
        </p:nvCxnSpPr>
        <p:spPr>
          <a:xfrm>
            <a:off x="6710702" y="1686144"/>
            <a:ext cx="545" cy="137160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28" name="Pentagon 135">
            <a:extLst>
              <a:ext uri="{FF2B5EF4-FFF2-40B4-BE49-F238E27FC236}">
                <a16:creationId xmlns:a16="http://schemas.microsoft.com/office/drawing/2014/main" id="{7E815578-5574-44F0-A18D-33D4CB2C814F}"/>
              </a:ext>
            </a:extLst>
          </p:cNvPr>
          <p:cNvSpPr/>
          <p:nvPr/>
        </p:nvSpPr>
        <p:spPr>
          <a:xfrm>
            <a:off x="6718471" y="2135778"/>
            <a:ext cx="233463" cy="188947"/>
          </a:xfrm>
          <a:prstGeom prst="homePlate">
            <a:avLst/>
          </a:prstGeom>
          <a:solidFill>
            <a:srgbClr val="0033A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37" dirty="0">
              <a:solidFill>
                <a:schemeClr val="tx2"/>
              </a:solidFill>
              <a:latin typeface="Calibri" panose="020F0502020204030204" pitchFamily="34" charset="0"/>
            </a:endParaRPr>
          </a:p>
        </p:txBody>
      </p:sp>
      <p:sp>
        <p:nvSpPr>
          <p:cNvPr id="129" name="TextBox 128">
            <a:extLst>
              <a:ext uri="{FF2B5EF4-FFF2-40B4-BE49-F238E27FC236}">
                <a16:creationId xmlns:a16="http://schemas.microsoft.com/office/drawing/2014/main" id="{7CBCE6EF-DF2E-46EB-9760-37E022EB9A79}"/>
              </a:ext>
            </a:extLst>
          </p:cNvPr>
          <p:cNvSpPr txBox="1"/>
          <p:nvPr/>
        </p:nvSpPr>
        <p:spPr>
          <a:xfrm>
            <a:off x="422507" y="2639638"/>
            <a:ext cx="1271385" cy="507831"/>
          </a:xfrm>
          <a:prstGeom prst="rect">
            <a:avLst/>
          </a:prstGeom>
          <a:noFill/>
        </p:spPr>
        <p:txBody>
          <a:bodyPr wrap="square">
            <a:spAutoFit/>
          </a:bodyPr>
          <a:lstStyle/>
          <a:p>
            <a:pPr algn="ctr"/>
            <a:r>
              <a:rPr lang="en-US" sz="900" b="1" dirty="0">
                <a:solidFill>
                  <a:srgbClr val="00B050"/>
                </a:solidFill>
                <a:latin typeface="Calibri" panose="020F0502020204030204" pitchFamily="34" charset="0"/>
                <a:cs typeface="Calibri" panose="020F0502020204030204" pitchFamily="34" charset="0"/>
              </a:rPr>
              <a:t>*Data Clone and Production data Profiling</a:t>
            </a:r>
          </a:p>
        </p:txBody>
      </p:sp>
      <p:sp>
        <p:nvSpPr>
          <p:cNvPr id="130" name="Up Arrow 52">
            <a:extLst>
              <a:ext uri="{FF2B5EF4-FFF2-40B4-BE49-F238E27FC236}">
                <a16:creationId xmlns:a16="http://schemas.microsoft.com/office/drawing/2014/main" id="{673E4F63-0E0B-44DA-BCBA-2D34C519CDAD}"/>
              </a:ext>
            </a:extLst>
          </p:cNvPr>
          <p:cNvSpPr/>
          <p:nvPr/>
        </p:nvSpPr>
        <p:spPr>
          <a:xfrm rot="5400000">
            <a:off x="1466272" y="2050936"/>
            <a:ext cx="257740" cy="382156"/>
          </a:xfrm>
          <a:prstGeom prst="upArrow">
            <a:avLst/>
          </a:prstGeom>
          <a:solidFill>
            <a:srgbClr val="0033A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37" dirty="0">
              <a:solidFill>
                <a:schemeClr val="tx2"/>
              </a:solidFill>
              <a:latin typeface="Calibri" panose="020F0502020204030204" pitchFamily="34" charset="0"/>
            </a:endParaRPr>
          </a:p>
        </p:txBody>
      </p:sp>
      <p:cxnSp>
        <p:nvCxnSpPr>
          <p:cNvPr id="131" name="Straight Connector 130">
            <a:extLst>
              <a:ext uri="{FF2B5EF4-FFF2-40B4-BE49-F238E27FC236}">
                <a16:creationId xmlns:a16="http://schemas.microsoft.com/office/drawing/2014/main" id="{DD95A889-7FF8-4026-84C1-648AB9E55EF3}"/>
              </a:ext>
            </a:extLst>
          </p:cNvPr>
          <p:cNvCxnSpPr/>
          <p:nvPr/>
        </p:nvCxnSpPr>
        <p:spPr>
          <a:xfrm>
            <a:off x="1279137" y="3491100"/>
            <a:ext cx="545" cy="82296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63" name="Picture 62">
            <a:hlinkClick r:id="rId14" action="ppaction://hlinksldjump"/>
            <a:extLst>
              <a:ext uri="{FF2B5EF4-FFF2-40B4-BE49-F238E27FC236}">
                <a16:creationId xmlns:a16="http://schemas.microsoft.com/office/drawing/2014/main" id="{73026224-6C7B-43BB-88DF-AAE883FAC052}"/>
              </a:ext>
            </a:extLst>
          </p:cNvPr>
          <p:cNvPicPr>
            <a:picLocks noChangeAspect="1"/>
          </p:cNvPicPr>
          <p:nvPr/>
        </p:nvPicPr>
        <p:blipFill>
          <a:blip r:embed="rId15"/>
          <a:stretch>
            <a:fillRect/>
          </a:stretch>
        </p:blipFill>
        <p:spPr>
          <a:xfrm>
            <a:off x="7823202" y="125615"/>
            <a:ext cx="1079086" cy="371888"/>
          </a:xfrm>
          <a:prstGeom prst="rect">
            <a:avLst/>
          </a:prstGeom>
        </p:spPr>
      </p:pic>
    </p:spTree>
    <p:extLst>
      <p:ext uri="{BB962C8B-B14F-4D97-AF65-F5344CB8AC3E}">
        <p14:creationId xmlns:p14="http://schemas.microsoft.com/office/powerpoint/2010/main" val="3433358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643" y="1525328"/>
            <a:ext cx="3153816" cy="332399"/>
          </a:xfrm>
        </p:spPr>
        <p:txBody>
          <a:bodyPr/>
          <a:lstStyle/>
          <a:p>
            <a:r>
              <a:rPr lang="en-US" dirty="0">
                <a:latin typeface="+mj-lt"/>
              </a:rPr>
              <a:t>Background</a:t>
            </a:r>
          </a:p>
        </p:txBody>
      </p:sp>
      <p:sp>
        <p:nvSpPr>
          <p:cNvPr id="4" name="Rectangle 3">
            <a:extLst>
              <a:ext uri="{FF2B5EF4-FFF2-40B4-BE49-F238E27FC236}">
                <a16:creationId xmlns:a16="http://schemas.microsoft.com/office/drawing/2014/main" id="{2222A4A4-6378-424D-9D8F-E1A8EA1E4E04}"/>
              </a:ext>
            </a:extLst>
          </p:cNvPr>
          <p:cNvSpPr/>
          <p:nvPr/>
        </p:nvSpPr>
        <p:spPr>
          <a:xfrm>
            <a:off x="298643" y="2045842"/>
            <a:ext cx="580304" cy="56777"/>
          </a:xfrm>
          <a:prstGeom prst="rect">
            <a:avLst/>
          </a:prstGeom>
          <a:solidFill>
            <a:srgbClr val="3097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3" tIns="34286" rIns="68573" bIns="34286" numCol="1" spcCol="0" rtlCol="0" fromWordArt="0" anchor="ctr" anchorCtr="0" forceAA="0" compatLnSpc="1">
            <a:prstTxWarp prst="textNoShape">
              <a:avLst/>
            </a:prstTxWarp>
            <a:noAutofit/>
          </a:bodyPr>
          <a:lstStyle/>
          <a:p>
            <a:pPr algn="ctr"/>
            <a:endParaRPr lang="en-US" sz="1013" dirty="0">
              <a:solidFill>
                <a:srgbClr val="F95547"/>
              </a:solidFill>
              <a:latin typeface="+mj-lt"/>
              <a:cs typeface="Helvetica"/>
            </a:endParaRPr>
          </a:p>
        </p:txBody>
      </p:sp>
      <p:sp>
        <p:nvSpPr>
          <p:cNvPr id="5" name="Title 1"/>
          <p:cNvSpPr txBox="1">
            <a:spLocks/>
          </p:cNvSpPr>
          <p:nvPr/>
        </p:nvSpPr>
        <p:spPr>
          <a:xfrm>
            <a:off x="209116" y="2356090"/>
            <a:ext cx="3284066" cy="992579"/>
          </a:xfrm>
          <a:prstGeom prst="rect">
            <a:avLst/>
          </a:prstGeom>
        </p:spPr>
        <p:txBody>
          <a:bodyPr vert="horz" wrap="square" lIns="68580" tIns="34290" rIns="68580" bIns="3429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pPr algn="just">
              <a:lnSpc>
                <a:spcPct val="100000"/>
              </a:lnSpc>
            </a:pPr>
            <a:r>
              <a:rPr lang="en-US" sz="1500" dirty="0"/>
              <a:t>Cognizant has done a proactive analysis of automation landscape for in scope applications in the Servicing Business Unit</a:t>
            </a:r>
          </a:p>
        </p:txBody>
      </p:sp>
      <p:sp>
        <p:nvSpPr>
          <p:cNvPr id="14" name="Slide Number Placeholder 4"/>
          <p:cNvSpPr txBox="1">
            <a:spLocks/>
          </p:cNvSpPr>
          <p:nvPr/>
        </p:nvSpPr>
        <p:spPr>
          <a:xfrm>
            <a:off x="8758907" y="4822107"/>
            <a:ext cx="188193" cy="176972"/>
          </a:xfrm>
          <a:prstGeom prst="rect">
            <a:avLst/>
          </a:prstGeom>
          <a:ln w="6350">
            <a:noFill/>
          </a:ln>
        </p:spPr>
        <p:txBody>
          <a:bodyPr vert="horz" wrap="none" lIns="68580" tIns="34290" rIns="68580" bIns="34290" rtlCol="0" anchor="ctr">
            <a:spAutoFit/>
          </a:bodyPr>
          <a:lstStyle>
            <a:defPPr>
              <a:defRPr lang="en-US"/>
            </a:defPPr>
            <a:lvl1pPr marL="0" algn="ctr" defTabSz="914400" rtl="0" eaLnBrk="1" latinLnBrk="0" hangingPunct="1">
              <a:defRPr sz="933"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FEF571-C9B4-4D92-A7F7-315B894862A8}" type="slidenum">
              <a:rPr lang="en-US" sz="700">
                <a:solidFill>
                  <a:srgbClr val="000000">
                    <a:lumMod val="50000"/>
                    <a:lumOff val="50000"/>
                  </a:srgbClr>
                </a:solidFill>
                <a:latin typeface="Arial" panose="020B0604020202020204"/>
              </a:rPr>
              <a:pPr/>
              <a:t>3</a:t>
            </a:fld>
            <a:endParaRPr lang="en-US" sz="700" dirty="0">
              <a:solidFill>
                <a:srgbClr val="000000">
                  <a:lumMod val="50000"/>
                  <a:lumOff val="50000"/>
                </a:srgbClr>
              </a:solidFill>
              <a:latin typeface="Arial" panose="020B0604020202020204"/>
            </a:endParaRPr>
          </a:p>
        </p:txBody>
      </p:sp>
      <p:cxnSp>
        <p:nvCxnSpPr>
          <p:cNvPr id="17" name="Straight Connector 16"/>
          <p:cNvCxnSpPr/>
          <p:nvPr/>
        </p:nvCxnSpPr>
        <p:spPr>
          <a:xfrm>
            <a:off x="4368724" y="1667665"/>
            <a:ext cx="4114800" cy="0"/>
          </a:xfrm>
          <a:prstGeom prst="line">
            <a:avLst/>
          </a:prstGeom>
          <a:ln w="28575">
            <a:gradFill flip="none" rotWithShape="1">
              <a:gsLst>
                <a:gs pos="0">
                  <a:schemeClr val="bg1">
                    <a:alpha val="0"/>
                  </a:schemeClr>
                </a:gs>
                <a:gs pos="24000">
                  <a:schemeClr val="bg1">
                    <a:lumMod val="8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BA7525-7C74-4BA9-A2B2-8F782AE14F7A}"/>
              </a:ext>
            </a:extLst>
          </p:cNvPr>
          <p:cNvSpPr txBox="1"/>
          <p:nvPr/>
        </p:nvSpPr>
        <p:spPr>
          <a:xfrm>
            <a:off x="4296899" y="889697"/>
            <a:ext cx="4114315" cy="646331"/>
          </a:xfrm>
          <a:prstGeom prst="rect">
            <a:avLst/>
          </a:prstGeom>
          <a:noFill/>
        </p:spPr>
        <p:txBody>
          <a:bodyPr wrap="square">
            <a:spAutoFit/>
          </a:bodyPr>
          <a:lstStyle/>
          <a:p>
            <a:pPr marL="0" marR="0" lvl="0" indent="0" algn="just" defTabSz="91435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8DCB"/>
                </a:solidFill>
                <a:effectLst/>
                <a:uLnTx/>
                <a:uFillTx/>
                <a:latin typeface="Arial" panose="020B0604020202020204" pitchFamily="34" charset="0"/>
                <a:ea typeface="+mn-ea"/>
                <a:cs typeface="Arial" panose="020B0604020202020204" pitchFamily="34" charset="0"/>
              </a:rPr>
              <a:t>ENHANCE TEST AUTOMATION</a:t>
            </a:r>
          </a:p>
          <a:p>
            <a:pPr marL="0" marR="0" lvl="0" indent="0" algn="just" defTabSz="91437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Identify coverage gaps and provide improvement areas to mature automation</a:t>
            </a:r>
          </a:p>
        </p:txBody>
      </p:sp>
      <p:sp>
        <p:nvSpPr>
          <p:cNvPr id="19" name="TextBox 18">
            <a:extLst>
              <a:ext uri="{FF2B5EF4-FFF2-40B4-BE49-F238E27FC236}">
                <a16:creationId xmlns:a16="http://schemas.microsoft.com/office/drawing/2014/main" id="{D1C496A5-6C3B-4BDE-ADCD-9620012462A5}"/>
              </a:ext>
            </a:extLst>
          </p:cNvPr>
          <p:cNvSpPr txBox="1"/>
          <p:nvPr/>
        </p:nvSpPr>
        <p:spPr>
          <a:xfrm>
            <a:off x="4296899" y="1919535"/>
            <a:ext cx="4114315" cy="646331"/>
          </a:xfrm>
          <a:prstGeom prst="rect">
            <a:avLst/>
          </a:prstGeom>
          <a:noFill/>
        </p:spPr>
        <p:txBody>
          <a:bodyPr wrap="square">
            <a:spAutoFit/>
          </a:bodyPr>
          <a:lstStyle/>
          <a:p>
            <a:pPr algn="just" defTabSz="914354">
              <a:defRPr/>
            </a:pPr>
            <a:r>
              <a:rPr lang="en-US" sz="1400" b="1" dirty="0">
                <a:solidFill>
                  <a:srgbClr val="378DCB"/>
                </a:solidFill>
                <a:latin typeface="Arial" panose="020B0604020202020204" pitchFamily="34" charset="0"/>
                <a:cs typeface="Arial" panose="020B0604020202020204" pitchFamily="34" charset="0"/>
              </a:rPr>
              <a:t>IMPROVE TEST COVERAGE</a:t>
            </a:r>
          </a:p>
          <a:p>
            <a:pPr marL="0" marR="0" lvl="0" indent="0" algn="just" defTabSz="91437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Assess and identify opportunities to increase automation coverage up to 95%</a:t>
            </a:r>
          </a:p>
        </p:txBody>
      </p:sp>
      <p:cxnSp>
        <p:nvCxnSpPr>
          <p:cNvPr id="21" name="Straight Connector 20">
            <a:extLst>
              <a:ext uri="{FF2B5EF4-FFF2-40B4-BE49-F238E27FC236}">
                <a16:creationId xmlns:a16="http://schemas.microsoft.com/office/drawing/2014/main" id="{26FBB0C6-42CA-4FFF-8BA9-8530A8240649}"/>
              </a:ext>
            </a:extLst>
          </p:cNvPr>
          <p:cNvCxnSpPr/>
          <p:nvPr/>
        </p:nvCxnSpPr>
        <p:spPr>
          <a:xfrm>
            <a:off x="4368724" y="2768332"/>
            <a:ext cx="4114800" cy="0"/>
          </a:xfrm>
          <a:prstGeom prst="line">
            <a:avLst/>
          </a:prstGeom>
          <a:ln w="28575">
            <a:gradFill flip="none" rotWithShape="1">
              <a:gsLst>
                <a:gs pos="0">
                  <a:schemeClr val="bg1">
                    <a:alpha val="0"/>
                  </a:schemeClr>
                </a:gs>
                <a:gs pos="24000">
                  <a:schemeClr val="bg1">
                    <a:lumMod val="8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D85ACDE-B799-485F-AC6F-891D85077BC0}"/>
              </a:ext>
            </a:extLst>
          </p:cNvPr>
          <p:cNvSpPr txBox="1"/>
          <p:nvPr/>
        </p:nvSpPr>
        <p:spPr>
          <a:xfrm>
            <a:off x="4296899" y="2987035"/>
            <a:ext cx="4114315" cy="646331"/>
          </a:xfrm>
          <a:prstGeom prst="rect">
            <a:avLst/>
          </a:prstGeom>
          <a:noFill/>
        </p:spPr>
        <p:txBody>
          <a:bodyPr wrap="square">
            <a:spAutoFit/>
          </a:bodyPr>
          <a:lstStyle/>
          <a:p>
            <a:pPr marR="0" lvl="0" indent="0" algn="just" defTabSz="914354" fontAlgn="auto">
              <a:lnSpc>
                <a:spcPct val="100000"/>
              </a:lnSpc>
              <a:spcBef>
                <a:spcPts val="0"/>
              </a:spcBef>
              <a:spcAft>
                <a:spcPts val="0"/>
              </a:spcAft>
              <a:buClrTx/>
              <a:buSzTx/>
              <a:buFontTx/>
              <a:buNone/>
              <a:tabLst/>
              <a:defRPr/>
            </a:pPr>
            <a:r>
              <a:rPr lang="en-US" sz="1400" b="1" dirty="0">
                <a:solidFill>
                  <a:srgbClr val="378DCB"/>
                </a:solidFill>
                <a:latin typeface="Arial" panose="020B0604020202020204" pitchFamily="34" charset="0"/>
                <a:cs typeface="Arial" panose="020B0604020202020204" pitchFamily="34" charset="0"/>
              </a:rPr>
              <a:t>FRAMEWORK &amp; TOOL IMPROVEMENTS</a:t>
            </a:r>
          </a:p>
          <a:p>
            <a:pPr marL="0" marR="0" lvl="0" indent="0" algn="just" defTabSz="91437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Assess the existing automation frameworks and recommend a Go forward approach for automation</a:t>
            </a:r>
          </a:p>
        </p:txBody>
      </p:sp>
      <p:cxnSp>
        <p:nvCxnSpPr>
          <p:cNvPr id="23" name="Straight Connector 22">
            <a:extLst>
              <a:ext uri="{FF2B5EF4-FFF2-40B4-BE49-F238E27FC236}">
                <a16:creationId xmlns:a16="http://schemas.microsoft.com/office/drawing/2014/main" id="{2CCAF434-04DB-4E27-9C2C-0A458643D5CD}"/>
              </a:ext>
            </a:extLst>
          </p:cNvPr>
          <p:cNvCxnSpPr/>
          <p:nvPr/>
        </p:nvCxnSpPr>
        <p:spPr>
          <a:xfrm>
            <a:off x="4368724" y="3875561"/>
            <a:ext cx="4114800" cy="0"/>
          </a:xfrm>
          <a:prstGeom prst="line">
            <a:avLst/>
          </a:prstGeom>
          <a:ln w="28575">
            <a:gradFill flip="none" rotWithShape="1">
              <a:gsLst>
                <a:gs pos="0">
                  <a:schemeClr val="bg1">
                    <a:alpha val="0"/>
                  </a:schemeClr>
                </a:gs>
                <a:gs pos="24000">
                  <a:schemeClr val="bg1">
                    <a:lumMod val="8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0A460E2-D386-425C-9C29-50AEEA309911}"/>
              </a:ext>
            </a:extLst>
          </p:cNvPr>
          <p:cNvSpPr txBox="1"/>
          <p:nvPr/>
        </p:nvSpPr>
        <p:spPr>
          <a:xfrm>
            <a:off x="4296899" y="4094264"/>
            <a:ext cx="4114315" cy="646331"/>
          </a:xfrm>
          <a:prstGeom prst="rect">
            <a:avLst/>
          </a:prstGeom>
          <a:noFill/>
        </p:spPr>
        <p:txBody>
          <a:bodyPr wrap="square">
            <a:spAutoFit/>
          </a:bodyPr>
          <a:lstStyle/>
          <a:p>
            <a:pPr algn="just" defTabSz="914354">
              <a:defRPr/>
            </a:pPr>
            <a:r>
              <a:rPr lang="en-US" sz="1400" b="1" dirty="0">
                <a:solidFill>
                  <a:srgbClr val="378DCB"/>
                </a:solidFill>
                <a:latin typeface="Arial" panose="020B0604020202020204" pitchFamily="34" charset="0"/>
                <a:cs typeface="Arial" panose="020B0604020202020204" pitchFamily="34" charset="0"/>
              </a:rPr>
              <a:t>SOLUTION TO CURRENT CHALLENGES</a:t>
            </a:r>
          </a:p>
          <a:p>
            <a:pPr marL="0" marR="0" lvl="0" indent="0" algn="just" defTabSz="91437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Provide solution to address the existing challenges such as Lack of automated test data, High cost of script maintenance</a:t>
            </a:r>
          </a:p>
        </p:txBody>
      </p:sp>
      <p:sp>
        <p:nvSpPr>
          <p:cNvPr id="25" name="Title 1">
            <a:extLst>
              <a:ext uri="{FF2B5EF4-FFF2-40B4-BE49-F238E27FC236}">
                <a16:creationId xmlns:a16="http://schemas.microsoft.com/office/drawing/2014/main" id="{AB706CBD-2A14-454A-98DA-175E2B1310E5}"/>
              </a:ext>
            </a:extLst>
          </p:cNvPr>
          <p:cNvSpPr txBox="1">
            <a:spLocks/>
          </p:cNvSpPr>
          <p:nvPr/>
        </p:nvSpPr>
        <p:spPr>
          <a:xfrm>
            <a:off x="4368724" y="354045"/>
            <a:ext cx="3153816" cy="276999"/>
          </a:xfrm>
          <a:prstGeom prst="rect">
            <a:avLst/>
          </a:prstGeom>
        </p:spPr>
        <p:txBody>
          <a:bodyPr vert="horz" wrap="square" lIns="0" tIns="0" rIns="0" bIns="0" rtlCol="0" anchor="ctr" anchorCtr="0">
            <a:spAutoFit/>
          </a:bodyPr>
          <a:lstStyle>
            <a:lvl1pPr algn="l" defTabSz="914378" rtl="0" eaLnBrk="1" latinLnBrk="0" hangingPunct="1">
              <a:lnSpc>
                <a:spcPct val="90000"/>
              </a:lnSpc>
              <a:spcBef>
                <a:spcPct val="0"/>
              </a:spcBef>
              <a:buNone/>
              <a:defRPr sz="2400" kern="1200">
                <a:solidFill>
                  <a:schemeClr val="bg1"/>
                </a:solidFill>
                <a:latin typeface="+mn-lt"/>
                <a:ea typeface="+mj-ea"/>
                <a:cs typeface="Arial" panose="020B0604020202020204" pitchFamily="34" charset="0"/>
              </a:defRPr>
            </a:lvl1pPr>
          </a:lstStyle>
          <a:p>
            <a:r>
              <a:rPr lang="en-US" sz="2000" dirty="0">
                <a:solidFill>
                  <a:schemeClr val="tx2">
                    <a:lumMod val="50000"/>
                    <a:lumOff val="50000"/>
                  </a:schemeClr>
                </a:solidFill>
                <a:latin typeface="+mj-lt"/>
              </a:rPr>
              <a:t>OBJECTIVE</a:t>
            </a:r>
          </a:p>
        </p:txBody>
      </p:sp>
    </p:spTree>
    <p:extLst>
      <p:ext uri="{BB962C8B-B14F-4D97-AF65-F5344CB8AC3E}">
        <p14:creationId xmlns:p14="http://schemas.microsoft.com/office/powerpoint/2010/main" val="671806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a:xfrm>
            <a:off x="781813" y="2260126"/>
            <a:ext cx="4539995" cy="623248"/>
          </a:xfrm>
        </p:spPr>
        <p:txBody>
          <a:bodyPr/>
          <a:lstStyle/>
          <a:p>
            <a:r>
              <a:rPr lang="en-US" dirty="0"/>
              <a:t>Thank you</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dirty="0"/>
              <a:t>© 2022 Cognizant</a:t>
            </a:r>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30</a:t>
            </a:fld>
            <a:endParaRPr lang="en-US" dirty="0"/>
          </a:p>
        </p:txBody>
      </p:sp>
      <p:sp>
        <p:nvSpPr>
          <p:cNvPr id="3" name="TextBox 2">
            <a:extLst>
              <a:ext uri="{FF2B5EF4-FFF2-40B4-BE49-F238E27FC236}">
                <a16:creationId xmlns:a16="http://schemas.microsoft.com/office/drawing/2014/main" id="{0CA06E95-1D73-3A40-B8E7-14342E325FED}"/>
              </a:ext>
            </a:extLst>
          </p:cNvPr>
          <p:cNvSpPr txBox="1"/>
          <p:nvPr/>
        </p:nvSpPr>
        <p:spPr>
          <a:xfrm>
            <a:off x="8166538" y="2617076"/>
            <a:ext cx="0" cy="0"/>
          </a:xfrm>
          <a:prstGeom prst="rect">
            <a:avLst/>
          </a:prstGeom>
          <a:noFill/>
        </p:spPr>
        <p:txBody>
          <a:bodyPr wrap="none" lIns="0" tIns="0" rIns="0" bIns="0" rtlCol="0">
            <a:noAutofit/>
          </a:bodyPr>
          <a:lstStyle/>
          <a:p>
            <a:pPr algn="l"/>
            <a:endParaRPr lang="en-US" sz="1200" dirty="0">
              <a:solidFill>
                <a:schemeClr val="tx2"/>
              </a:solidFill>
            </a:endParaRPr>
          </a:p>
        </p:txBody>
      </p:sp>
      <p:sp>
        <p:nvSpPr>
          <p:cNvPr id="4" name="TextBox 3">
            <a:extLst>
              <a:ext uri="{FF2B5EF4-FFF2-40B4-BE49-F238E27FC236}">
                <a16:creationId xmlns:a16="http://schemas.microsoft.com/office/drawing/2014/main" id="{9BBE24C1-54AE-DD46-B667-D9FBFDF3B512}"/>
              </a:ext>
            </a:extLst>
          </p:cNvPr>
          <p:cNvSpPr txBox="1"/>
          <p:nvPr/>
        </p:nvSpPr>
        <p:spPr>
          <a:xfrm>
            <a:off x="1956895" y="3092012"/>
            <a:ext cx="0" cy="0"/>
          </a:xfrm>
          <a:prstGeom prst="rect">
            <a:avLst/>
          </a:prstGeom>
          <a:noFill/>
        </p:spPr>
        <p:txBody>
          <a:bodyPr wrap="none" lIns="0" tIns="0" rIns="0" bIns="0" rtlCol="0">
            <a:noAutofit/>
          </a:bodyPr>
          <a:lstStyle/>
          <a:p>
            <a:pPr algn="l"/>
            <a:endParaRPr lang="en-US" sz="1200" dirty="0">
              <a:solidFill>
                <a:schemeClr val="tx2"/>
              </a:solidFill>
            </a:endParaRPr>
          </a:p>
        </p:txBody>
      </p:sp>
    </p:spTree>
    <p:extLst>
      <p:ext uri="{BB962C8B-B14F-4D97-AF65-F5344CB8AC3E}">
        <p14:creationId xmlns:p14="http://schemas.microsoft.com/office/powerpoint/2010/main" val="40199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412" y="76463"/>
            <a:ext cx="8569686" cy="369836"/>
          </a:xfrm>
          <a:noFill/>
        </p:spPr>
        <p:txBody>
          <a:bodyPr vert="horz" lIns="0" tIns="0" rIns="0" bIns="0" rtlCol="0" anchor="t" anchorCtr="0">
            <a:normAutofit/>
          </a:bodyPr>
          <a:lstStyle/>
          <a:p>
            <a:r>
              <a:rPr lang="en-US" sz="2000" dirty="0">
                <a:solidFill>
                  <a:schemeClr val="tx2"/>
                </a:solidFill>
                <a:latin typeface="Lato light"/>
                <a:ea typeface="Lato light"/>
                <a:cs typeface="Lato light"/>
              </a:rPr>
              <a:t>Key Findings – What?</a:t>
            </a:r>
          </a:p>
        </p:txBody>
      </p:sp>
      <p:sp>
        <p:nvSpPr>
          <p:cNvPr id="6" name="Rectangle 5">
            <a:extLst>
              <a:ext uri="{FF2B5EF4-FFF2-40B4-BE49-F238E27FC236}">
                <a16:creationId xmlns:a16="http://schemas.microsoft.com/office/drawing/2014/main" id="{667CAC0C-3CE4-D249-A655-690B68035D2B}"/>
              </a:ext>
            </a:extLst>
          </p:cNvPr>
          <p:cNvSpPr/>
          <p:nvPr/>
        </p:nvSpPr>
        <p:spPr>
          <a:xfrm>
            <a:off x="23011" y="396873"/>
            <a:ext cx="1717139" cy="356055"/>
          </a:xfrm>
          <a:prstGeom prst="rect">
            <a:avLst/>
          </a:prstGeom>
          <a:solidFill>
            <a:srgbClr val="2A97BE"/>
          </a:solidFill>
          <a:ln>
            <a:solidFill>
              <a:srgbClr val="517DA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93046ABA-1DF2-F542-9A08-C6F4CC2A9F96}"/>
              </a:ext>
            </a:extLst>
          </p:cNvPr>
          <p:cNvSpPr/>
          <p:nvPr/>
        </p:nvSpPr>
        <p:spPr>
          <a:xfrm>
            <a:off x="23012" y="776514"/>
            <a:ext cx="2514114" cy="3659218"/>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008F309F-A90F-2048-A940-0838EAE2805B}"/>
              </a:ext>
            </a:extLst>
          </p:cNvPr>
          <p:cNvSpPr/>
          <p:nvPr/>
        </p:nvSpPr>
        <p:spPr>
          <a:xfrm>
            <a:off x="5724897" y="352897"/>
            <a:ext cx="2452479" cy="400031"/>
          </a:xfrm>
          <a:prstGeom prst="rect">
            <a:avLst/>
          </a:prstGeom>
          <a:solidFill>
            <a:srgbClr val="063C79"/>
          </a:solidFill>
          <a:ln>
            <a:solidFill>
              <a:srgbClr val="08909E"/>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79B1D2A1-38C4-0B4F-94E1-981C871DC8F2}"/>
              </a:ext>
            </a:extLst>
          </p:cNvPr>
          <p:cNvSpPr/>
          <p:nvPr/>
        </p:nvSpPr>
        <p:spPr>
          <a:xfrm>
            <a:off x="2600495" y="329226"/>
            <a:ext cx="1774248" cy="435410"/>
          </a:xfrm>
          <a:prstGeom prst="rect">
            <a:avLst/>
          </a:prstGeom>
          <a:solidFill>
            <a:srgbClr val="2A97BE"/>
          </a:solidFill>
          <a:ln>
            <a:solidFill>
              <a:srgbClr val="01CC9C"/>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Rectangle 13">
            <a:extLst>
              <a:ext uri="{FF2B5EF4-FFF2-40B4-BE49-F238E27FC236}">
                <a16:creationId xmlns:a16="http://schemas.microsoft.com/office/drawing/2014/main" id="{FE2667FB-B10E-8E4B-882E-C058A9EC40F4}"/>
              </a:ext>
            </a:extLst>
          </p:cNvPr>
          <p:cNvSpPr/>
          <p:nvPr/>
        </p:nvSpPr>
        <p:spPr>
          <a:xfrm>
            <a:off x="0" y="414623"/>
            <a:ext cx="1123769" cy="3231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Going Well</a:t>
            </a:r>
          </a:p>
        </p:txBody>
      </p:sp>
      <p:sp>
        <p:nvSpPr>
          <p:cNvPr id="16" name="Rectangle 15">
            <a:extLst>
              <a:ext uri="{FF2B5EF4-FFF2-40B4-BE49-F238E27FC236}">
                <a16:creationId xmlns:a16="http://schemas.microsoft.com/office/drawing/2014/main" id="{DA4A0F32-8592-7F46-90F0-4D3484ED7D9A}"/>
              </a:ext>
            </a:extLst>
          </p:cNvPr>
          <p:cNvSpPr/>
          <p:nvPr/>
        </p:nvSpPr>
        <p:spPr>
          <a:xfrm>
            <a:off x="2517429" y="375897"/>
            <a:ext cx="1717138" cy="3231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Gaps/Challenges</a:t>
            </a:r>
          </a:p>
        </p:txBody>
      </p:sp>
      <p:sp>
        <p:nvSpPr>
          <p:cNvPr id="18" name="Rectangle 17">
            <a:extLst>
              <a:ext uri="{FF2B5EF4-FFF2-40B4-BE49-F238E27FC236}">
                <a16:creationId xmlns:a16="http://schemas.microsoft.com/office/drawing/2014/main" id="{82EF979A-6AB8-244F-AE1E-F6515307E769}"/>
              </a:ext>
            </a:extLst>
          </p:cNvPr>
          <p:cNvSpPr/>
          <p:nvPr/>
        </p:nvSpPr>
        <p:spPr>
          <a:xfrm>
            <a:off x="0" y="1190881"/>
            <a:ext cx="2536894" cy="36592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3464" indent="-283464">
              <a:spcBef>
                <a:spcPts val="500"/>
              </a:spcBef>
              <a:spcAft>
                <a:spcPts val="500"/>
              </a:spcAft>
              <a:buSzPts val="1050"/>
              <a:buFont typeface="Arial" panose="020B0604020202020204" pitchFamily="34" charset="0"/>
              <a:buChar char="•"/>
            </a:pPr>
            <a:r>
              <a:rPr lang="en-GB" sz="800" dirty="0">
                <a:solidFill>
                  <a:srgbClr val="000000"/>
                </a:solidFill>
                <a:latin typeface="Arial" panose="020B0604020202020204" pitchFamily="34" charset="0"/>
              </a:rPr>
              <a:t>Alignment with Nationwide Quality Engineering best practices compared to other BSA’s</a:t>
            </a:r>
          </a:p>
          <a:p>
            <a:pPr marL="283464" indent="-283464">
              <a:spcBef>
                <a:spcPts val="500"/>
              </a:spcBef>
              <a:spcAft>
                <a:spcPts val="500"/>
              </a:spcAft>
              <a:buSzPts val="1050"/>
              <a:buFont typeface="Arial" panose="020B0604020202020204" pitchFamily="34" charset="0"/>
              <a:buChar char="•"/>
            </a:pPr>
            <a:r>
              <a:rPr lang="en-GB" sz="800" dirty="0">
                <a:solidFill>
                  <a:srgbClr val="000000"/>
                </a:solidFill>
                <a:latin typeface="Arial" panose="020B0604020202020204" pitchFamily="34" charset="0"/>
              </a:rPr>
              <a:t>Strong SMEs on the ground with solid domain expertise</a:t>
            </a:r>
          </a:p>
          <a:p>
            <a:pPr marL="283464" indent="-283464">
              <a:spcBef>
                <a:spcPts val="500"/>
              </a:spcBef>
              <a:spcAft>
                <a:spcPts val="500"/>
              </a:spcAft>
              <a:buSzPts val="1050"/>
              <a:buFont typeface="Arial" panose="020B0604020202020204" pitchFamily="34" charset="0"/>
              <a:buChar char="•"/>
            </a:pPr>
            <a:r>
              <a:rPr lang="en-GB" sz="800" dirty="0">
                <a:solidFill>
                  <a:srgbClr val="000000"/>
                </a:solidFill>
                <a:latin typeface="Arial" panose="020B0604020202020204" pitchFamily="34" charset="0"/>
              </a:rPr>
              <a:t>In sprint coverage is more than 70%</a:t>
            </a:r>
          </a:p>
          <a:p>
            <a:pPr marL="283464" indent="-283464">
              <a:spcBef>
                <a:spcPts val="500"/>
              </a:spcBef>
              <a:spcAft>
                <a:spcPts val="500"/>
              </a:spcAft>
              <a:buSzPts val="1050"/>
              <a:buFont typeface="Arial" panose="020B0604020202020204" pitchFamily="34" charset="0"/>
              <a:buChar char="•"/>
            </a:pPr>
            <a:r>
              <a:rPr lang="en-GB" sz="800" dirty="0">
                <a:solidFill>
                  <a:srgbClr val="000000"/>
                </a:solidFill>
                <a:latin typeface="Arial" panose="020B0604020202020204" pitchFamily="34" charset="0"/>
              </a:rPr>
              <a:t>Regression coverage with 60% of the applications compared to other BSA’s</a:t>
            </a:r>
          </a:p>
          <a:p>
            <a:pPr marL="283464" indent="-283464">
              <a:spcBef>
                <a:spcPts val="500"/>
              </a:spcBef>
              <a:spcAft>
                <a:spcPts val="500"/>
              </a:spcAft>
              <a:buSzPts val="1050"/>
              <a:buFont typeface="Arial" panose="020B0604020202020204" pitchFamily="34" charset="0"/>
              <a:buChar char="•"/>
            </a:pPr>
            <a:r>
              <a:rPr lang="en-GB" sz="800" dirty="0">
                <a:solidFill>
                  <a:srgbClr val="000000"/>
                </a:solidFill>
                <a:latin typeface="Arial" panose="020B0604020202020204" pitchFamily="34" charset="0"/>
              </a:rPr>
              <a:t>Effective script utilization across Insprint and regression for few applications such as AWD 10-PC/CL, Artemis, ISP/ISC</a:t>
            </a:r>
          </a:p>
          <a:p>
            <a:pPr marL="283464" indent="-283464">
              <a:spcBef>
                <a:spcPts val="500"/>
              </a:spcBef>
              <a:spcAft>
                <a:spcPts val="500"/>
              </a:spcAft>
              <a:buSzPts val="1050"/>
              <a:buFont typeface="Arial" panose="020B0604020202020204" pitchFamily="34" charset="0"/>
              <a:buChar char="•"/>
            </a:pPr>
            <a:r>
              <a:rPr lang="en-GB" sz="800" dirty="0">
                <a:solidFill>
                  <a:srgbClr val="000000"/>
                </a:solidFill>
                <a:latin typeface="Arial" panose="020B0604020202020204" pitchFamily="34" charset="0"/>
              </a:rPr>
              <a:t>Good Test Environment Management</a:t>
            </a:r>
          </a:p>
          <a:p>
            <a:pPr marL="283464" indent="-283464">
              <a:spcBef>
                <a:spcPts val="500"/>
              </a:spcBef>
              <a:spcAft>
                <a:spcPts val="500"/>
              </a:spcAft>
              <a:buSzPts val="1050"/>
              <a:buFont typeface="Arial" panose="020B0604020202020204" pitchFamily="34" charset="0"/>
              <a:buChar char="•"/>
            </a:pPr>
            <a:r>
              <a:rPr lang="en-GB" sz="800" dirty="0">
                <a:solidFill>
                  <a:srgbClr val="000000"/>
                </a:solidFill>
                <a:latin typeface="Arial" panose="020B0604020202020204" pitchFamily="34" charset="0"/>
              </a:rPr>
              <a:t>Started implementing Hexawise at least for 3 apps</a:t>
            </a:r>
            <a:endParaRPr lang="en-US" sz="800" dirty="0">
              <a:solidFill>
                <a:srgbClr val="000000"/>
              </a:solidFill>
              <a:latin typeface="Arial" panose="020B0604020202020204" pitchFamily="34" charset="0"/>
            </a:endParaRPr>
          </a:p>
        </p:txBody>
      </p:sp>
      <p:sp>
        <p:nvSpPr>
          <p:cNvPr id="19" name="Rectangle 18">
            <a:extLst>
              <a:ext uri="{FF2B5EF4-FFF2-40B4-BE49-F238E27FC236}">
                <a16:creationId xmlns:a16="http://schemas.microsoft.com/office/drawing/2014/main" id="{E1FDEC32-E210-D84A-998F-DA6E1145DBE6}"/>
              </a:ext>
            </a:extLst>
          </p:cNvPr>
          <p:cNvSpPr/>
          <p:nvPr/>
        </p:nvSpPr>
        <p:spPr>
          <a:xfrm>
            <a:off x="5701302" y="1053898"/>
            <a:ext cx="3429280" cy="36177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Define test management process and train the team</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Expand Hexawise plan to establish Coverage</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Prioritize/ optimize the regression Test Suite </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Build Test Data Accelerator</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Establish KM framework and Lucy implementation</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Refine existing Ruby &amp; Tosca Framework</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Revisit automation scripts which are not working due to Boltz, Angular Upgrades </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Regression optimization across AWD10-NF, Artemis, ISC, ISB</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Rewrite WIN/Call Log DB in Tosca, IVR, Doc, COI, FNOL scenarios</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Test Data Solution for ISC-Comm, ISB, Artemis, WIN, Telematics</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CI/CD configuration for all applications.</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Centralized Reporting for assets and execution coverage for releases</a:t>
            </a:r>
            <a:endParaRPr kumimoji="0" lang="en-US" sz="8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729D7580-2F81-FC4A-86A1-EB39D49557ED}"/>
              </a:ext>
            </a:extLst>
          </p:cNvPr>
          <p:cNvSpPr/>
          <p:nvPr/>
        </p:nvSpPr>
        <p:spPr>
          <a:xfrm>
            <a:off x="2586445" y="811992"/>
            <a:ext cx="3128273" cy="327190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R="0" fontAlgn="auto">
              <a:spcBef>
                <a:spcPts val="500"/>
              </a:spcBef>
              <a:spcAft>
                <a:spcPts val="500"/>
              </a:spcAft>
              <a:buClrTx/>
              <a:buSzPts val="1050"/>
            </a:pPr>
            <a:r>
              <a:rPr lang="en-US" sz="800" b="1" dirty="0">
                <a:solidFill>
                  <a:srgbClr val="000000"/>
                </a:solidFill>
                <a:latin typeface="Arial" panose="020B0604020202020204" pitchFamily="34" charset="0"/>
              </a:rPr>
              <a:t>Test Process :</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No direct method to measure the current coverage for any application</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Lack of End-to-End Test plan and Strategy</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Lack of defect logging and RCA</a:t>
            </a:r>
          </a:p>
          <a:p>
            <a:pPr marR="0" fontAlgn="auto">
              <a:spcBef>
                <a:spcPts val="500"/>
              </a:spcBef>
              <a:spcAft>
                <a:spcPts val="500"/>
              </a:spcAft>
              <a:buClrTx/>
              <a:buSzPts val="1050"/>
            </a:pPr>
            <a:r>
              <a:rPr lang="en-US" sz="800" b="1" dirty="0">
                <a:solidFill>
                  <a:srgbClr val="000000"/>
                </a:solidFill>
                <a:latin typeface="Arial" panose="020B0604020202020204" pitchFamily="34" charset="0"/>
              </a:rPr>
              <a:t>Test Coverage:</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Lack of regression script maintenance</a:t>
            </a:r>
          </a:p>
          <a:p>
            <a:pPr marL="283464" indent="-283464">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Lack of adequate regression coverage in few apps</a:t>
            </a:r>
          </a:p>
          <a:p>
            <a:pPr marL="283464" marR="0" indent="-283464" fontAlgn="auto">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Automation Script failures in Artemis applications due to Boltz Framework Upgrade</a:t>
            </a:r>
          </a:p>
          <a:p>
            <a:pPr marL="283464" marR="0" indent="-283464" fontAlgn="auto">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Need to revamp AWD-NF application scripts </a:t>
            </a:r>
            <a:endParaRPr lang="en-US" sz="800" b="1" dirty="0">
              <a:solidFill>
                <a:srgbClr val="000000"/>
              </a:solidFill>
              <a:latin typeface="Arial" panose="020B0604020202020204" pitchFamily="34" charset="0"/>
            </a:endParaRPr>
          </a:p>
          <a:p>
            <a:pPr marR="0" fontAlgn="auto">
              <a:spcBef>
                <a:spcPts val="500"/>
              </a:spcBef>
              <a:spcAft>
                <a:spcPts val="500"/>
              </a:spcAft>
              <a:buClrTx/>
              <a:buSzPts val="1050"/>
            </a:pPr>
            <a:r>
              <a:rPr lang="en-US" sz="800" b="1" dirty="0">
                <a:solidFill>
                  <a:srgbClr val="000000"/>
                </a:solidFill>
                <a:latin typeface="Arial" panose="020B0604020202020204" pitchFamily="34" charset="0"/>
              </a:rPr>
              <a:t>Test Data:</a:t>
            </a:r>
          </a:p>
          <a:p>
            <a:pPr marL="283464" indent="-283464">
              <a:spcBef>
                <a:spcPts val="500"/>
              </a:spcBef>
              <a:spcAft>
                <a:spcPts val="500"/>
              </a:spcAft>
              <a:buSzPts val="1050"/>
              <a:buFont typeface="Arial" panose="020B0604020202020204" pitchFamily="34" charset="0"/>
              <a:buChar char="•"/>
            </a:pPr>
            <a:r>
              <a:rPr lang="en-US" sz="800" dirty="0">
                <a:solidFill>
                  <a:prstClr val="black"/>
                </a:solidFill>
                <a:latin typeface="Arial" panose="020B0604020202020204" pitchFamily="34" charset="0"/>
                <a:cs typeface="Arial" panose="020B0604020202020204" pitchFamily="34" charset="0"/>
              </a:rPr>
              <a:t>Data request takes between 6 to 10 days for different applications</a:t>
            </a:r>
            <a:endParaRPr lang="en-US" sz="800" dirty="0">
              <a:solidFill>
                <a:srgbClr val="000000"/>
              </a:solidFill>
              <a:latin typeface="Arial" panose="020B0604020202020204" pitchFamily="34" charset="0"/>
            </a:endParaRPr>
          </a:p>
          <a:p>
            <a:pPr marR="0" fontAlgn="auto">
              <a:spcBef>
                <a:spcPts val="500"/>
              </a:spcBef>
              <a:spcAft>
                <a:spcPts val="500"/>
              </a:spcAft>
              <a:buClrTx/>
              <a:buSzPts val="1050"/>
            </a:pPr>
            <a:r>
              <a:rPr lang="en-US" sz="800" b="1" dirty="0">
                <a:solidFill>
                  <a:srgbClr val="000000"/>
                </a:solidFill>
                <a:latin typeface="Arial" panose="020B0604020202020204" pitchFamily="34" charset="0"/>
              </a:rPr>
              <a:t>Reporting</a:t>
            </a:r>
            <a:r>
              <a:rPr lang="en-US" sz="800" dirty="0">
                <a:solidFill>
                  <a:srgbClr val="000000"/>
                </a:solidFill>
                <a:latin typeface="Arial" panose="020B0604020202020204" pitchFamily="34" charset="0"/>
              </a:rPr>
              <a:t>: </a:t>
            </a:r>
          </a:p>
          <a:p>
            <a:pPr marL="283464" marR="0" indent="-283464" fontAlgn="auto">
              <a:spcBef>
                <a:spcPts val="500"/>
              </a:spcBef>
              <a:spcAft>
                <a:spcPts val="500"/>
              </a:spcAft>
              <a:buSzPts val="1050"/>
              <a:buFont typeface="Arial" panose="020B0604020202020204" pitchFamily="34" charset="0"/>
              <a:buChar char="•"/>
            </a:pPr>
            <a:r>
              <a:rPr lang="en-US" sz="800" dirty="0">
                <a:solidFill>
                  <a:srgbClr val="000000"/>
                </a:solidFill>
                <a:latin typeface="Arial" panose="020B0604020202020204" pitchFamily="34" charset="0"/>
              </a:rPr>
              <a:t>Lack of visibility into Test execution</a:t>
            </a:r>
          </a:p>
          <a:p>
            <a:pPr marR="0" algn="just" fontAlgn="auto">
              <a:spcBef>
                <a:spcPts val="500"/>
              </a:spcBef>
              <a:spcAft>
                <a:spcPts val="500"/>
              </a:spcAft>
              <a:buSzPts val="1050"/>
            </a:pPr>
            <a:endParaRPr lang="en-US" sz="950" dirty="0">
              <a:solidFill>
                <a:srgbClr val="000000"/>
              </a:solidFill>
              <a:latin typeface="Arial" panose="020B0604020202020204" pitchFamily="34" charset="0"/>
            </a:endParaRPr>
          </a:p>
        </p:txBody>
      </p:sp>
      <p:sp>
        <p:nvSpPr>
          <p:cNvPr id="30" name="Rectangle 29">
            <a:extLst>
              <a:ext uri="{FF2B5EF4-FFF2-40B4-BE49-F238E27FC236}">
                <a16:creationId xmlns:a16="http://schemas.microsoft.com/office/drawing/2014/main" id="{3F063DE0-4A9B-4296-9179-2984219AD338}"/>
              </a:ext>
            </a:extLst>
          </p:cNvPr>
          <p:cNvSpPr/>
          <p:nvPr/>
        </p:nvSpPr>
        <p:spPr>
          <a:xfrm>
            <a:off x="5669958" y="407903"/>
            <a:ext cx="2507418" cy="3231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Improvement Opportunities</a:t>
            </a:r>
          </a:p>
        </p:txBody>
      </p:sp>
      <p:sp>
        <p:nvSpPr>
          <p:cNvPr id="3" name="TextBox 2">
            <a:extLst>
              <a:ext uri="{FF2B5EF4-FFF2-40B4-BE49-F238E27FC236}">
                <a16:creationId xmlns:a16="http://schemas.microsoft.com/office/drawing/2014/main" id="{E492D49A-F6B5-4831-93C4-05496C73B834}"/>
              </a:ext>
            </a:extLst>
          </p:cNvPr>
          <p:cNvSpPr txBox="1"/>
          <p:nvPr/>
        </p:nvSpPr>
        <p:spPr>
          <a:xfrm>
            <a:off x="7813187" y="70140"/>
            <a:ext cx="1330813" cy="207749"/>
          </a:xfrm>
          <a:prstGeom prst="rect">
            <a:avLst/>
          </a:prstGeom>
        </p:spPr>
        <p:txBody>
          <a:bodyPr wrap="square" lIns="0" tIns="0" rIns="0" bIns="0" rtlCol="0">
            <a:spAutoFit/>
          </a:bodyPr>
          <a:lstStyle/>
          <a:p>
            <a:pPr algn="l"/>
            <a:r>
              <a:rPr lang="en-IN" dirty="0">
                <a:solidFill>
                  <a:schemeClr val="tx2"/>
                </a:solidFill>
                <a:hlinkClick r:id="rId3" action="ppaction://hlinksldjump"/>
              </a:rPr>
              <a:t>Detail App view</a:t>
            </a:r>
            <a:endParaRPr lang="en-IN" dirty="0">
              <a:solidFill>
                <a:schemeClr val="tx2"/>
              </a:solidFill>
            </a:endParaRPr>
          </a:p>
        </p:txBody>
      </p:sp>
      <p:sp>
        <p:nvSpPr>
          <p:cNvPr id="22" name="Rectangle 21">
            <a:extLst>
              <a:ext uri="{FF2B5EF4-FFF2-40B4-BE49-F238E27FC236}">
                <a16:creationId xmlns:a16="http://schemas.microsoft.com/office/drawing/2014/main" id="{AE7FE717-F11A-4687-81B8-0D82E0CB181B}"/>
              </a:ext>
            </a:extLst>
          </p:cNvPr>
          <p:cNvSpPr/>
          <p:nvPr/>
        </p:nvSpPr>
        <p:spPr>
          <a:xfrm>
            <a:off x="2600812" y="788307"/>
            <a:ext cx="3069146" cy="3647424"/>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Rectangle 22">
            <a:extLst>
              <a:ext uri="{FF2B5EF4-FFF2-40B4-BE49-F238E27FC236}">
                <a16:creationId xmlns:a16="http://schemas.microsoft.com/office/drawing/2014/main" id="{F25C1331-30BB-4EE0-9974-73B32D921ADE}"/>
              </a:ext>
            </a:extLst>
          </p:cNvPr>
          <p:cNvSpPr/>
          <p:nvPr/>
        </p:nvSpPr>
        <p:spPr>
          <a:xfrm>
            <a:off x="5714720" y="768574"/>
            <a:ext cx="3386803" cy="3647424"/>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822F64AC-4B73-40B1-B40B-72CE397A08E8}"/>
              </a:ext>
            </a:extLst>
          </p:cNvPr>
          <p:cNvSpPr txBox="1"/>
          <p:nvPr/>
        </p:nvSpPr>
        <p:spPr>
          <a:xfrm>
            <a:off x="-983557" y="3980025"/>
            <a:ext cx="2650991" cy="207749"/>
          </a:xfrm>
          <a:prstGeom prst="rect">
            <a:avLst/>
          </a:prstGeom>
        </p:spPr>
        <p:txBody>
          <a:bodyPr wrap="square" lIns="0" tIns="0" rIns="0" bIns="0" rtlCol="0">
            <a:spAutoFit/>
          </a:bodyPr>
          <a:lstStyle/>
          <a:p>
            <a:pPr algn="l"/>
            <a:r>
              <a:rPr lang="en-US" dirty="0">
                <a:solidFill>
                  <a:srgbClr val="FF0000"/>
                </a:solidFill>
              </a:rPr>
              <a:t>Cosmetic changes</a:t>
            </a:r>
          </a:p>
        </p:txBody>
      </p:sp>
    </p:spTree>
    <p:extLst>
      <p:ext uri="{BB962C8B-B14F-4D97-AF65-F5344CB8AC3E}">
        <p14:creationId xmlns:p14="http://schemas.microsoft.com/office/powerpoint/2010/main" val="345820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B50C0458-0FE8-4877-A3BE-70A19E9EF615}"/>
              </a:ext>
            </a:extLst>
          </p:cNvPr>
          <p:cNvSpPr txBox="1"/>
          <p:nvPr/>
        </p:nvSpPr>
        <p:spPr>
          <a:xfrm>
            <a:off x="6957658" y="1144416"/>
            <a:ext cx="1968164" cy="2531461"/>
          </a:xfrm>
          <a:prstGeom prst="rect">
            <a:avLst/>
          </a:prstGeom>
          <a:solidFill>
            <a:schemeClr val="bg1"/>
          </a:solidFill>
          <a:ln>
            <a:solidFill>
              <a:schemeClr val="bg1">
                <a:lumMod val="95000"/>
              </a:schemeClr>
            </a:solidFill>
          </a:ln>
          <a:effectLst>
            <a:outerShdw blurRad="50800" dist="38100" dir="13500000" algn="br" rotWithShape="0">
              <a:prstClr val="black">
                <a:alpha val="40000"/>
              </a:prstClr>
            </a:outerShdw>
          </a:effectLst>
        </p:spPr>
        <p:txBody>
          <a:bodyPr wrap="square" lIns="13716" tIns="13716" rIns="13716" bIns="13716" rtlCol="0" anchor="t">
            <a:noAutofit/>
          </a:bodyPr>
          <a:lstStyle>
            <a:defPPr>
              <a:defRPr lang="en-US"/>
            </a:defPPr>
            <a:lvl1pPr marL="171450" indent="-171450" defTabSz="914264">
              <a:spcBef>
                <a:spcPts val="0"/>
              </a:spcBef>
              <a:buSzPct val="90000"/>
              <a:buFont typeface="Wingdings" panose="05000000000000000000" pitchFamily="2" charset="2"/>
              <a:buChar char="§"/>
              <a:defRPr sz="900">
                <a:solidFill>
                  <a:schemeClr val="tx2"/>
                </a:solidFill>
                <a:latin typeface="Calibri" panose="020F0502020204030204" pitchFamily="34" charset="0"/>
                <a:cs typeface="Calibri" pitchFamily="34" charset="0"/>
              </a:defRPr>
            </a:lvl1pPr>
          </a:lstStyle>
          <a:p>
            <a:pPr marL="47622" indent="0" defTabSz="914196" eaLnBrk="0" fontAlgn="base" hangingPunct="0">
              <a:spcAft>
                <a:spcPts val="375"/>
              </a:spcAft>
              <a:buClr>
                <a:srgbClr val="002060"/>
              </a:buClr>
              <a:buNone/>
              <a:defRPr/>
            </a:pPr>
            <a:endParaRPr lang="en-US" sz="800" dirty="0">
              <a:solidFill>
                <a:srgbClr val="000000"/>
              </a:solidFill>
            </a:endParaRPr>
          </a:p>
        </p:txBody>
      </p:sp>
      <p:sp>
        <p:nvSpPr>
          <p:cNvPr id="26" name="Freeform 190">
            <a:extLst>
              <a:ext uri="{FF2B5EF4-FFF2-40B4-BE49-F238E27FC236}">
                <a16:creationId xmlns:a16="http://schemas.microsoft.com/office/drawing/2014/main" id="{3322A630-4056-436F-90E4-9BAC229773D9}"/>
              </a:ext>
            </a:extLst>
          </p:cNvPr>
          <p:cNvSpPr/>
          <p:nvPr/>
        </p:nvSpPr>
        <p:spPr>
          <a:xfrm>
            <a:off x="7795898" y="640813"/>
            <a:ext cx="1222012" cy="409770"/>
          </a:xfrm>
          <a:custGeom>
            <a:avLst/>
            <a:gdLst>
              <a:gd name="connsiteX0" fmla="*/ 0 w 904125"/>
              <a:gd name="connsiteY0" fmla="*/ 0 h 986319"/>
              <a:gd name="connsiteX1" fmla="*/ 904125 w 904125"/>
              <a:gd name="connsiteY1" fmla="*/ 0 h 986319"/>
              <a:gd name="connsiteX2" fmla="*/ 904125 w 904125"/>
              <a:gd name="connsiteY2" fmla="*/ 986319 h 986319"/>
            </a:gdLst>
            <a:ahLst/>
            <a:cxnLst>
              <a:cxn ang="0">
                <a:pos x="connsiteX0" y="connsiteY0"/>
              </a:cxn>
              <a:cxn ang="0">
                <a:pos x="connsiteX1" y="connsiteY1"/>
              </a:cxn>
              <a:cxn ang="0">
                <a:pos x="connsiteX2" y="connsiteY2"/>
              </a:cxn>
            </a:cxnLst>
            <a:rect l="l" t="t" r="r" b="b"/>
            <a:pathLst>
              <a:path w="904125" h="986319">
                <a:moveTo>
                  <a:pt x="0" y="0"/>
                </a:moveTo>
                <a:lnTo>
                  <a:pt x="904125" y="0"/>
                </a:lnTo>
                <a:lnTo>
                  <a:pt x="904125" y="986319"/>
                </a:lnTo>
              </a:path>
            </a:pathLst>
          </a:custGeom>
          <a:noFill/>
          <a:ln w="19050">
            <a:solidFill>
              <a:srgbClr val="2C6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59">
              <a:defRPr/>
            </a:pPr>
            <a:endParaRPr lang="en-US" sz="1100" dirty="0">
              <a:solidFill>
                <a:prstClr val="white"/>
              </a:solidFill>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D8F9430A-BBB5-4C8F-86CD-BEC9969060E5}"/>
              </a:ext>
            </a:extLst>
          </p:cNvPr>
          <p:cNvGrpSpPr/>
          <p:nvPr/>
        </p:nvGrpSpPr>
        <p:grpSpPr>
          <a:xfrm>
            <a:off x="4914272" y="707544"/>
            <a:ext cx="4007490" cy="3281331"/>
            <a:chOff x="8266679" y="2480856"/>
            <a:chExt cx="7261258" cy="4375108"/>
          </a:xfrm>
        </p:grpSpPr>
        <p:sp>
          <p:nvSpPr>
            <p:cNvPr id="17" name="TextBox 16">
              <a:extLst>
                <a:ext uri="{FF2B5EF4-FFF2-40B4-BE49-F238E27FC236}">
                  <a16:creationId xmlns:a16="http://schemas.microsoft.com/office/drawing/2014/main" id="{E9B35D2D-68B3-4444-8493-C1C612BB50C3}"/>
                </a:ext>
              </a:extLst>
            </p:cNvPr>
            <p:cNvSpPr txBox="1"/>
            <p:nvPr/>
          </p:nvSpPr>
          <p:spPr>
            <a:xfrm>
              <a:off x="8278322" y="3070310"/>
              <a:ext cx="3566159" cy="3375282"/>
            </a:xfrm>
            <a:prstGeom prst="rect">
              <a:avLst/>
            </a:prstGeom>
            <a:solidFill>
              <a:schemeClr val="bg1"/>
            </a:solidFill>
            <a:ln>
              <a:solidFill>
                <a:schemeClr val="bg1">
                  <a:lumMod val="95000"/>
                </a:schemeClr>
              </a:solidFill>
            </a:ln>
            <a:effectLst>
              <a:outerShdw blurRad="50800" dist="38100" dir="13500000" algn="br" rotWithShape="0">
                <a:prstClr val="black">
                  <a:alpha val="40000"/>
                </a:prstClr>
              </a:outerShdw>
            </a:effectLst>
          </p:spPr>
          <p:txBody>
            <a:bodyPr wrap="square" lIns="13716" tIns="13716" rIns="13716" bIns="13716" rtlCol="0" anchor="t">
              <a:noAutofit/>
            </a:bodyPr>
            <a:lstStyle>
              <a:defPPr>
                <a:defRPr lang="en-US"/>
              </a:defPPr>
              <a:lvl1pPr marL="171450" indent="-171450" defTabSz="914264">
                <a:spcBef>
                  <a:spcPts val="0"/>
                </a:spcBef>
                <a:buSzPct val="90000"/>
                <a:buFont typeface="Wingdings" panose="05000000000000000000" pitchFamily="2" charset="2"/>
                <a:buChar char="§"/>
                <a:defRPr sz="900">
                  <a:solidFill>
                    <a:schemeClr val="tx2"/>
                  </a:solidFill>
                  <a:latin typeface="Calibri" panose="020F0502020204030204" pitchFamily="34" charset="0"/>
                  <a:cs typeface="Calibri" pitchFamily="34" charset="0"/>
                </a:defRPr>
              </a:lvl1pPr>
            </a:lstStyle>
            <a:p>
              <a:pPr marL="47622" indent="0" defTabSz="914196" eaLnBrk="0" fontAlgn="base" hangingPunct="0">
                <a:spcAft>
                  <a:spcPts val="375"/>
                </a:spcAft>
                <a:buClr>
                  <a:srgbClr val="002060"/>
                </a:buClr>
                <a:buNone/>
                <a:defRPr/>
              </a:pPr>
              <a:endParaRPr lang="en-US" sz="800" dirty="0">
                <a:solidFill>
                  <a:srgbClr val="000000"/>
                </a:solidFill>
              </a:endParaRPr>
            </a:p>
          </p:txBody>
        </p:sp>
        <p:sp>
          <p:nvSpPr>
            <p:cNvPr id="18" name="Rectangle 17">
              <a:extLst>
                <a:ext uri="{FF2B5EF4-FFF2-40B4-BE49-F238E27FC236}">
                  <a16:creationId xmlns:a16="http://schemas.microsoft.com/office/drawing/2014/main" id="{2F74C690-1BCD-45D6-947B-DF1AB4E2554F}"/>
                </a:ext>
              </a:extLst>
            </p:cNvPr>
            <p:cNvSpPr/>
            <p:nvPr/>
          </p:nvSpPr>
          <p:spPr>
            <a:xfrm>
              <a:off x="8266679" y="2480856"/>
              <a:ext cx="7261258" cy="487289"/>
            </a:xfrm>
            <a:prstGeom prst="rect">
              <a:avLst/>
            </a:prstGeom>
            <a:solidFill>
              <a:srgbClr val="2D96C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02503" fontAlgn="base">
                <a:spcBef>
                  <a:spcPct val="0"/>
                </a:spcBef>
                <a:spcAft>
                  <a:spcPct val="0"/>
                </a:spcAft>
                <a:defRPr/>
              </a:pPr>
              <a:r>
                <a:rPr lang="en-US" sz="1600" b="1" kern="0" dirty="0">
                  <a:solidFill>
                    <a:srgbClr val="FFFFFF"/>
                  </a:solidFill>
                  <a:latin typeface="+mj-lt"/>
                  <a:cs typeface="Calibri" panose="020F0502020204030204" pitchFamily="34" charset="0"/>
                </a:rPr>
                <a:t>Envisioned business outcomes</a:t>
              </a:r>
            </a:p>
          </p:txBody>
        </p:sp>
        <p:sp>
          <p:nvSpPr>
            <p:cNvPr id="19" name="Rectangle 18">
              <a:extLst>
                <a:ext uri="{FF2B5EF4-FFF2-40B4-BE49-F238E27FC236}">
                  <a16:creationId xmlns:a16="http://schemas.microsoft.com/office/drawing/2014/main" id="{7E5147C1-1717-4B51-9A7E-E7DC01CCD1B6}"/>
                </a:ext>
              </a:extLst>
            </p:cNvPr>
            <p:cNvSpPr/>
            <p:nvPr/>
          </p:nvSpPr>
          <p:spPr>
            <a:xfrm>
              <a:off x="8362155" y="3070312"/>
              <a:ext cx="3470685" cy="3785652"/>
            </a:xfrm>
            <a:prstGeom prst="rect">
              <a:avLst/>
            </a:prstGeom>
          </p:spPr>
          <p:txBody>
            <a:bodyPr wrap="square">
              <a:spAutoFit/>
            </a:bodyPr>
            <a:lstStyle/>
            <a:p>
              <a:pPr defTabSz="685783">
                <a:spcAft>
                  <a:spcPts val="900"/>
                </a:spcAft>
                <a:buClr>
                  <a:srgbClr val="002060"/>
                </a:buClr>
                <a:defRPr/>
              </a:pPr>
              <a:r>
                <a:rPr lang="en-US" sz="1050" b="1" dirty="0">
                  <a:solidFill>
                    <a:srgbClr val="000000"/>
                  </a:solidFill>
                  <a:latin typeface="Calibri" panose="020F0502020204030204" pitchFamily="34" charset="0"/>
                  <a:cs typeface="Calibri" panose="020F0502020204030204" pitchFamily="34" charset="0"/>
                </a:rPr>
                <a:t>Operational Efficiency</a:t>
              </a: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Run Rate Reduction &gt; 25%</a:t>
              </a: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Cost Savings &gt;30%</a:t>
              </a: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Automation Coverage &gt;90%</a:t>
              </a: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Automation Script Leverage &gt;90%</a:t>
              </a: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Gain Automation Efficiency by test data and optimizing coverage &gt;80%</a:t>
              </a: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Defect Leakage to UAT/ Production &lt; 5%</a:t>
              </a:r>
            </a:p>
            <a:p>
              <a:pPr marL="214313" indent="-214313" defTabSz="685783">
                <a:spcAft>
                  <a:spcPts val="1350"/>
                </a:spcAft>
                <a:buClr>
                  <a:srgbClr val="002060"/>
                </a:buClr>
                <a:buFont typeface="Arial" panose="020B0604020202020204" pitchFamily="34" charset="0"/>
                <a:buChar char="•"/>
                <a:defRPr/>
              </a:pPr>
              <a:endParaRPr lang="en-US" sz="1050" b="1" dirty="0">
                <a:solidFill>
                  <a:srgbClr val="000000"/>
                </a:solidFill>
                <a:latin typeface="Calibri" panose="020F0502020204030204" pitchFamily="34" charset="0"/>
                <a:cs typeface="Calibri" panose="020F0502020204030204" pitchFamily="34" charset="0"/>
              </a:endParaRPr>
            </a:p>
          </p:txBody>
        </p:sp>
      </p:grpSp>
      <p:sp>
        <p:nvSpPr>
          <p:cNvPr id="28" name="Title 1">
            <a:extLst>
              <a:ext uri="{FF2B5EF4-FFF2-40B4-BE49-F238E27FC236}">
                <a16:creationId xmlns:a16="http://schemas.microsoft.com/office/drawing/2014/main" id="{7CA4F05B-27E2-4871-B2D1-9C5D0FC7C1E6}"/>
              </a:ext>
            </a:extLst>
          </p:cNvPr>
          <p:cNvSpPr>
            <a:spLocks noGrp="1"/>
          </p:cNvSpPr>
          <p:nvPr>
            <p:ph type="title"/>
          </p:nvPr>
        </p:nvSpPr>
        <p:spPr>
          <a:xfrm>
            <a:off x="55374" y="16290"/>
            <a:ext cx="8759953" cy="621030"/>
          </a:xfrm>
        </p:spPr>
        <p:txBody>
          <a:bodyPr>
            <a:normAutofit/>
          </a:bodyPr>
          <a:lstStyle/>
          <a:p>
            <a:r>
              <a:rPr lang="en-US" sz="2000" dirty="0">
                <a:solidFill>
                  <a:schemeClr val="tx2"/>
                </a:solidFill>
                <a:latin typeface="Lato light"/>
                <a:ea typeface="Lato light"/>
                <a:cs typeface="Lato light"/>
              </a:rPr>
              <a:t>    Our Integrated QA solution approach</a:t>
            </a:r>
          </a:p>
        </p:txBody>
      </p:sp>
      <p:sp>
        <p:nvSpPr>
          <p:cNvPr id="2" name="Rectangle: Rounded Corners 1">
            <a:hlinkClick r:id="rId3" action="ppaction://hlinksldjump"/>
            <a:extLst>
              <a:ext uri="{FF2B5EF4-FFF2-40B4-BE49-F238E27FC236}">
                <a16:creationId xmlns:a16="http://schemas.microsoft.com/office/drawing/2014/main" id="{C40AE19A-FD90-4F38-B73E-B4EBD9F62496}"/>
              </a:ext>
            </a:extLst>
          </p:cNvPr>
          <p:cNvSpPr/>
          <p:nvPr/>
        </p:nvSpPr>
        <p:spPr>
          <a:xfrm>
            <a:off x="8124093" y="47210"/>
            <a:ext cx="797669" cy="2958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Business Outcomes</a:t>
            </a:r>
            <a:endParaRPr lang="en-IN" sz="900" dirty="0"/>
          </a:p>
        </p:txBody>
      </p:sp>
      <p:sp>
        <p:nvSpPr>
          <p:cNvPr id="4" name="TextBox 3">
            <a:extLst>
              <a:ext uri="{FF2B5EF4-FFF2-40B4-BE49-F238E27FC236}">
                <a16:creationId xmlns:a16="http://schemas.microsoft.com/office/drawing/2014/main" id="{AD46CEC7-1CD5-4386-8ABD-300F0E5F6ED8}"/>
              </a:ext>
            </a:extLst>
          </p:cNvPr>
          <p:cNvSpPr txBox="1"/>
          <p:nvPr/>
        </p:nvSpPr>
        <p:spPr>
          <a:xfrm>
            <a:off x="167540" y="1027828"/>
            <a:ext cx="3908591" cy="2151423"/>
          </a:xfrm>
          <a:prstGeom prst="rect">
            <a:avLst/>
          </a:prstGeom>
        </p:spPr>
        <p:txBody>
          <a:bodyPr wrap="square" lIns="0" tIns="0" rIns="0" bIns="0" rtlCol="0">
            <a:spAutoFit/>
          </a:bodyPr>
          <a:lstStyle/>
          <a:p>
            <a:pPr algn="l">
              <a:lnSpc>
                <a:spcPct val="150000"/>
              </a:lnSpc>
            </a:pPr>
            <a:r>
              <a:rPr lang="en-US" sz="1050" b="1" dirty="0">
                <a:solidFill>
                  <a:schemeClr val="tx2"/>
                </a:solidFill>
              </a:rPr>
              <a:t>Cognizant teamed up with Nationwide Servicing Test Keys and gathered automation specifics:</a:t>
            </a:r>
          </a:p>
          <a:p>
            <a:pPr algn="l">
              <a:lnSpc>
                <a:spcPct val="150000"/>
              </a:lnSpc>
            </a:pPr>
            <a:endParaRPr lang="en-US" sz="1050" b="1" dirty="0">
              <a:solidFill>
                <a:schemeClr val="tx2"/>
              </a:solidFill>
            </a:endParaRPr>
          </a:p>
          <a:p>
            <a:pPr marL="171450" indent="-171450" algn="l">
              <a:lnSpc>
                <a:spcPct val="150000"/>
              </a:lnSpc>
              <a:buFont typeface="Arial" panose="020B0604020202020204" pitchFamily="34" charset="0"/>
              <a:buChar char="•"/>
            </a:pPr>
            <a:r>
              <a:rPr lang="en-US" sz="1050" b="1" dirty="0">
                <a:solidFill>
                  <a:schemeClr val="tx2"/>
                </a:solidFill>
              </a:rPr>
              <a:t> </a:t>
            </a:r>
            <a:r>
              <a:rPr lang="en-US" sz="1050" dirty="0">
                <a:solidFill>
                  <a:schemeClr val="tx2"/>
                </a:solidFill>
              </a:rPr>
              <a:t>Current In Sprint/Regression automation coverage for the in-scope apps</a:t>
            </a:r>
          </a:p>
          <a:p>
            <a:pPr marL="171450" indent="-171450" algn="l">
              <a:lnSpc>
                <a:spcPct val="150000"/>
              </a:lnSpc>
              <a:buFont typeface="Arial" panose="020B0604020202020204" pitchFamily="34" charset="0"/>
              <a:buChar char="•"/>
            </a:pPr>
            <a:r>
              <a:rPr lang="en-US" sz="1050" dirty="0">
                <a:solidFill>
                  <a:schemeClr val="tx2"/>
                </a:solidFill>
              </a:rPr>
              <a:t> Key functionalities where no automation available</a:t>
            </a:r>
          </a:p>
          <a:p>
            <a:pPr marL="171450" indent="-171450" algn="l">
              <a:lnSpc>
                <a:spcPct val="150000"/>
              </a:lnSpc>
              <a:buFont typeface="Arial" panose="020B0604020202020204" pitchFamily="34" charset="0"/>
              <a:buChar char="•"/>
            </a:pPr>
            <a:r>
              <a:rPr lang="en-US" sz="1050" dirty="0">
                <a:solidFill>
                  <a:schemeClr val="tx2"/>
                </a:solidFill>
              </a:rPr>
              <a:t>Scripts need maintenance due to Bolt/Angular upgrade</a:t>
            </a:r>
          </a:p>
          <a:p>
            <a:pPr marL="171450" indent="-171450" algn="l">
              <a:lnSpc>
                <a:spcPct val="150000"/>
              </a:lnSpc>
              <a:buFont typeface="Arial" panose="020B0604020202020204" pitchFamily="34" charset="0"/>
              <a:buChar char="•"/>
            </a:pPr>
            <a:r>
              <a:rPr lang="en-US" sz="1050" dirty="0">
                <a:solidFill>
                  <a:schemeClr val="tx2"/>
                </a:solidFill>
              </a:rPr>
              <a:t>Applications where script maintenance required  </a:t>
            </a:r>
          </a:p>
          <a:p>
            <a:pPr marL="171450" indent="-171450" algn="l">
              <a:lnSpc>
                <a:spcPct val="150000"/>
              </a:lnSpc>
              <a:buFont typeface="Arial" panose="020B0604020202020204" pitchFamily="34" charset="0"/>
              <a:buChar char="•"/>
            </a:pPr>
            <a:r>
              <a:rPr lang="en-US" sz="1050" dirty="0">
                <a:solidFill>
                  <a:schemeClr val="tx2"/>
                </a:solidFill>
              </a:rPr>
              <a:t>Challenges and recommendation for each applications</a:t>
            </a:r>
          </a:p>
        </p:txBody>
      </p:sp>
      <p:sp>
        <p:nvSpPr>
          <p:cNvPr id="3" name="Arrow: Chevron 2">
            <a:extLst>
              <a:ext uri="{FF2B5EF4-FFF2-40B4-BE49-F238E27FC236}">
                <a16:creationId xmlns:a16="http://schemas.microsoft.com/office/drawing/2014/main" id="{95D8F15D-54D0-4788-BBF5-77CD92D225F1}"/>
              </a:ext>
            </a:extLst>
          </p:cNvPr>
          <p:cNvSpPr/>
          <p:nvPr/>
        </p:nvSpPr>
        <p:spPr>
          <a:xfrm>
            <a:off x="4223303" y="1698886"/>
            <a:ext cx="362967" cy="1173237"/>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2" name="TextBox 31">
            <a:extLst>
              <a:ext uri="{FF2B5EF4-FFF2-40B4-BE49-F238E27FC236}">
                <a16:creationId xmlns:a16="http://schemas.microsoft.com/office/drawing/2014/main" id="{7014C75B-35A1-4482-8FDA-EB80E91E2C80}"/>
              </a:ext>
            </a:extLst>
          </p:cNvPr>
          <p:cNvSpPr txBox="1"/>
          <p:nvPr/>
        </p:nvSpPr>
        <p:spPr>
          <a:xfrm>
            <a:off x="124724" y="3725056"/>
            <a:ext cx="1330813" cy="207749"/>
          </a:xfrm>
          <a:prstGeom prst="rect">
            <a:avLst/>
          </a:prstGeom>
        </p:spPr>
        <p:txBody>
          <a:bodyPr wrap="square" lIns="0" tIns="0" rIns="0" bIns="0" rtlCol="0">
            <a:spAutoFit/>
          </a:bodyPr>
          <a:lstStyle/>
          <a:p>
            <a:pPr algn="l"/>
            <a:r>
              <a:rPr lang="en-IN" dirty="0">
                <a:solidFill>
                  <a:schemeClr val="tx2"/>
                </a:solidFill>
                <a:hlinkClick r:id="rId4" action="ppaction://hlinksldjump"/>
              </a:rPr>
              <a:t>Detail App view</a:t>
            </a:r>
            <a:endParaRPr lang="en-IN" dirty="0">
              <a:solidFill>
                <a:schemeClr val="tx2"/>
              </a:solidFill>
            </a:endParaRPr>
          </a:p>
        </p:txBody>
      </p:sp>
      <p:sp>
        <p:nvSpPr>
          <p:cNvPr id="33" name="Rectangle 32">
            <a:extLst>
              <a:ext uri="{FF2B5EF4-FFF2-40B4-BE49-F238E27FC236}">
                <a16:creationId xmlns:a16="http://schemas.microsoft.com/office/drawing/2014/main" id="{1DF93951-2691-4C44-A871-8229A15E75F2}"/>
              </a:ext>
            </a:extLst>
          </p:cNvPr>
          <p:cNvSpPr/>
          <p:nvPr/>
        </p:nvSpPr>
        <p:spPr>
          <a:xfrm>
            <a:off x="6985441" y="1170964"/>
            <a:ext cx="2033835" cy="2677656"/>
          </a:xfrm>
          <a:prstGeom prst="rect">
            <a:avLst/>
          </a:prstGeom>
        </p:spPr>
        <p:txBody>
          <a:bodyPr wrap="square">
            <a:spAutoFit/>
          </a:bodyPr>
          <a:lstStyle/>
          <a:p>
            <a:pPr defTabSz="685783">
              <a:spcAft>
                <a:spcPts val="900"/>
              </a:spcAft>
              <a:buClr>
                <a:srgbClr val="002060"/>
              </a:buClr>
              <a:defRPr/>
            </a:pPr>
            <a:r>
              <a:rPr lang="en-US" sz="1050" b="1" dirty="0">
                <a:solidFill>
                  <a:srgbClr val="000000"/>
                </a:solidFill>
                <a:latin typeface="Calibri" panose="020F0502020204030204" pitchFamily="34" charset="0"/>
                <a:cs typeface="Calibri" panose="020F0502020204030204" pitchFamily="34" charset="0"/>
              </a:rPr>
              <a:t>Business Agility</a:t>
            </a: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Cycle time reduction by Right size testing – 20 to 25%</a:t>
            </a: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Productivity Gains - &gt;20%</a:t>
            </a: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Quality – Maturity to represent as Leader</a:t>
            </a:r>
          </a:p>
          <a:p>
            <a:pPr defTabSz="685783">
              <a:spcAft>
                <a:spcPts val="900"/>
              </a:spcAft>
              <a:buClr>
                <a:srgbClr val="002060"/>
              </a:buClr>
              <a:defRPr/>
            </a:pPr>
            <a:endParaRPr lang="en-US" sz="1050" dirty="0">
              <a:solidFill>
                <a:srgbClr val="000000"/>
              </a:solidFill>
              <a:latin typeface="Calibri" panose="020F0502020204030204" pitchFamily="34" charset="0"/>
              <a:cs typeface="Calibri" panose="020F0502020204030204" pitchFamily="34" charset="0"/>
            </a:endParaRPr>
          </a:p>
          <a:p>
            <a:pPr defTabSz="685783">
              <a:spcAft>
                <a:spcPts val="900"/>
              </a:spcAft>
              <a:buClr>
                <a:srgbClr val="002060"/>
              </a:buClr>
              <a:defRPr/>
            </a:pPr>
            <a:r>
              <a:rPr lang="en-US" sz="1050" b="1" dirty="0">
                <a:solidFill>
                  <a:srgbClr val="000000"/>
                </a:solidFill>
                <a:latin typeface="Calibri" panose="020F0502020204030204" pitchFamily="34" charset="0"/>
                <a:cs typeface="Calibri" panose="020F0502020204030204" pitchFamily="34" charset="0"/>
              </a:rPr>
              <a:t>Cost Avoidance</a:t>
            </a:r>
            <a:endParaRPr lang="en-US" sz="1050" dirty="0">
              <a:solidFill>
                <a:srgbClr val="000000"/>
              </a:solidFill>
              <a:latin typeface="Calibri" panose="020F0502020204030204" pitchFamily="34" charset="0"/>
              <a:cs typeface="Calibri" panose="020F0502020204030204" pitchFamily="34" charset="0"/>
            </a:endParaRPr>
          </a:p>
          <a:p>
            <a:pPr marL="214313" indent="-214313" defTabSz="685783">
              <a:spcAft>
                <a:spcPts val="900"/>
              </a:spcAft>
              <a:buClr>
                <a:srgbClr val="002060"/>
              </a:buClr>
              <a:buFont typeface="Arial" panose="020B0604020202020204" pitchFamily="34" charset="0"/>
              <a:buChar char="•"/>
              <a:defRPr/>
            </a:pPr>
            <a:r>
              <a:rPr lang="en-US" sz="1050" dirty="0">
                <a:solidFill>
                  <a:srgbClr val="000000"/>
                </a:solidFill>
                <a:latin typeface="Calibri" panose="020F0502020204030204" pitchFamily="34" charset="0"/>
                <a:cs typeface="Calibri" panose="020F0502020204030204" pitchFamily="34" charset="0"/>
              </a:rPr>
              <a:t>Early Defect containment – 20 to 25%</a:t>
            </a:r>
          </a:p>
          <a:p>
            <a:pPr marL="214313" indent="-214313" defTabSz="685783">
              <a:spcAft>
                <a:spcPts val="1350"/>
              </a:spcAft>
              <a:buClr>
                <a:srgbClr val="002060"/>
              </a:buClr>
              <a:buFont typeface="Arial" panose="020B0604020202020204" pitchFamily="34" charset="0"/>
              <a:buChar char="•"/>
              <a:defRPr/>
            </a:pPr>
            <a:endParaRPr lang="en-US" sz="1050" b="1" dirty="0">
              <a:solidFill>
                <a:srgbClr val="000000"/>
              </a:solidFill>
              <a:latin typeface="Calibri" panose="020F0502020204030204" pitchFamily="34" charset="0"/>
              <a:cs typeface="Calibri" panose="020F0502020204030204" pitchFamily="34" charset="0"/>
            </a:endParaRPr>
          </a:p>
        </p:txBody>
      </p:sp>
      <p:sp>
        <p:nvSpPr>
          <p:cNvPr id="34" name="Rounded Rectangle 13">
            <a:extLst>
              <a:ext uri="{FF2B5EF4-FFF2-40B4-BE49-F238E27FC236}">
                <a16:creationId xmlns:a16="http://schemas.microsoft.com/office/drawing/2014/main" id="{6F962E4D-0C84-4B6A-9CF4-9D0F624C15AB}"/>
              </a:ext>
            </a:extLst>
          </p:cNvPr>
          <p:cNvSpPr/>
          <p:nvPr/>
        </p:nvSpPr>
        <p:spPr>
          <a:xfrm>
            <a:off x="38958" y="4116501"/>
            <a:ext cx="4718994" cy="301776"/>
          </a:xfrm>
          <a:prstGeom prst="roundRect">
            <a:avLst/>
          </a:prstGeom>
          <a:solidFill>
            <a:srgbClr val="073976"/>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800" b="1" dirty="0">
                <a:solidFill>
                  <a:schemeClr val="bg1"/>
                </a:solidFill>
                <a:cs typeface="Calibri"/>
              </a:rPr>
              <a:t>We will firm this up as part of due diligence , refine and publish final committed outcome at the end of third month</a:t>
            </a:r>
          </a:p>
        </p:txBody>
      </p:sp>
      <p:sp>
        <p:nvSpPr>
          <p:cNvPr id="36" name="Rounded Rectangle 13">
            <a:extLst>
              <a:ext uri="{FF2B5EF4-FFF2-40B4-BE49-F238E27FC236}">
                <a16:creationId xmlns:a16="http://schemas.microsoft.com/office/drawing/2014/main" id="{51AD7947-5083-4930-91A9-3CE4FD3B7817}"/>
              </a:ext>
            </a:extLst>
          </p:cNvPr>
          <p:cNvSpPr/>
          <p:nvPr/>
        </p:nvSpPr>
        <p:spPr>
          <a:xfrm>
            <a:off x="5831054" y="3863543"/>
            <a:ext cx="2788172" cy="301776"/>
          </a:xfrm>
          <a:prstGeom prst="roundRect">
            <a:avLst/>
          </a:prstGeom>
          <a:solidFill>
            <a:srgbClr val="073976"/>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800" b="1" dirty="0">
                <a:solidFill>
                  <a:schemeClr val="bg1"/>
                </a:solidFill>
                <a:cs typeface="Calibri"/>
              </a:rPr>
              <a:t>Use above envisioned outcomes to regain efficiency </a:t>
            </a:r>
          </a:p>
        </p:txBody>
      </p:sp>
      <p:sp>
        <p:nvSpPr>
          <p:cNvPr id="16" name="Rectangle 15">
            <a:extLst>
              <a:ext uri="{FF2B5EF4-FFF2-40B4-BE49-F238E27FC236}">
                <a16:creationId xmlns:a16="http://schemas.microsoft.com/office/drawing/2014/main" id="{BD2D94D3-2E7F-4D33-8144-51E2368D4B24}"/>
              </a:ext>
            </a:extLst>
          </p:cNvPr>
          <p:cNvSpPr/>
          <p:nvPr/>
        </p:nvSpPr>
        <p:spPr>
          <a:xfrm>
            <a:off x="89411" y="928360"/>
            <a:ext cx="3986719" cy="2747517"/>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EB575556-4E68-48A5-838A-A7E14E9E3B42}"/>
              </a:ext>
            </a:extLst>
          </p:cNvPr>
          <p:cNvSpPr txBox="1"/>
          <p:nvPr/>
        </p:nvSpPr>
        <p:spPr>
          <a:xfrm>
            <a:off x="-1200772" y="3400870"/>
            <a:ext cx="2650991" cy="207749"/>
          </a:xfrm>
          <a:prstGeom prst="rect">
            <a:avLst/>
          </a:prstGeom>
        </p:spPr>
        <p:txBody>
          <a:bodyPr wrap="square" lIns="0" tIns="0" rIns="0" bIns="0" rtlCol="0">
            <a:spAutoFit/>
          </a:bodyPr>
          <a:lstStyle/>
          <a:p>
            <a:pPr algn="l"/>
            <a:r>
              <a:rPr lang="en-US" dirty="0">
                <a:solidFill>
                  <a:srgbClr val="FF0000"/>
                </a:solidFill>
              </a:rPr>
              <a:t>Cosmetic changes</a:t>
            </a:r>
          </a:p>
        </p:txBody>
      </p:sp>
    </p:spTree>
    <p:extLst>
      <p:ext uri="{BB962C8B-B14F-4D97-AF65-F5344CB8AC3E}">
        <p14:creationId xmlns:p14="http://schemas.microsoft.com/office/powerpoint/2010/main" val="246530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6397764D-C3DA-4F88-AB03-C3D5F18E9B90}"/>
              </a:ext>
            </a:extLst>
          </p:cNvPr>
          <p:cNvGraphicFramePr>
            <a:graphicFrameLocks noGrp="1"/>
          </p:cNvGraphicFramePr>
          <p:nvPr>
            <p:extLst>
              <p:ext uri="{D42A27DB-BD31-4B8C-83A1-F6EECF244321}">
                <p14:modId xmlns:p14="http://schemas.microsoft.com/office/powerpoint/2010/main" val="4196588374"/>
              </p:ext>
            </p:extLst>
          </p:nvPr>
        </p:nvGraphicFramePr>
        <p:xfrm>
          <a:off x="5071534" y="953358"/>
          <a:ext cx="3568436" cy="3875541"/>
        </p:xfrm>
        <a:graphic>
          <a:graphicData uri="http://schemas.openxmlformats.org/drawingml/2006/table">
            <a:tbl>
              <a:tblPr firstRow="1" bandRow="1">
                <a:tableStyleId>{2D5ABB26-0587-4C30-8999-92F81FD0307C}</a:tableStyleId>
              </a:tblPr>
              <a:tblGrid>
                <a:gridCol w="1784218">
                  <a:extLst>
                    <a:ext uri="{9D8B030D-6E8A-4147-A177-3AD203B41FA5}">
                      <a16:colId xmlns:a16="http://schemas.microsoft.com/office/drawing/2014/main" val="20000"/>
                    </a:ext>
                  </a:extLst>
                </a:gridCol>
                <a:gridCol w="1784218">
                  <a:extLst>
                    <a:ext uri="{9D8B030D-6E8A-4147-A177-3AD203B41FA5}">
                      <a16:colId xmlns:a16="http://schemas.microsoft.com/office/drawing/2014/main" val="20001"/>
                    </a:ext>
                  </a:extLst>
                </a:gridCol>
              </a:tblGrid>
              <a:tr h="1909687">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kern="1200" baseline="0" dirty="0">
                          <a:solidFill>
                            <a:schemeClr val="tx2">
                              <a:lumMod val="65000"/>
                              <a:lumOff val="35000"/>
                            </a:schemeClr>
                          </a:solidFill>
                          <a:effectLst/>
                          <a:latin typeface="+mn-lt"/>
                          <a:ea typeface="+mn-ea"/>
                          <a:cs typeface="+mn-cs"/>
                        </a:rPr>
                        <a:t>DevOps driven approach</a:t>
                      </a:r>
                      <a:endParaRPr lang="en-US" sz="1200" kern="1200" dirty="0">
                        <a:solidFill>
                          <a:schemeClr val="tx2">
                            <a:lumMod val="65000"/>
                            <a:lumOff val="35000"/>
                          </a:schemeClr>
                        </a:solidFill>
                        <a:latin typeface="+mn-lt"/>
                        <a:ea typeface="+mn-ea"/>
                        <a:cs typeface="+mn-cs"/>
                      </a:endParaRPr>
                    </a:p>
                  </a:txBody>
                  <a:tcPr marT="822960" marB="182880">
                    <a:lnL>
                      <a:noFill/>
                    </a:lnL>
                    <a:lnR w="9525" cap="flat" cmpd="sng" algn="ctr">
                      <a:noFill/>
                      <a:prstDash val="sysDash"/>
                      <a:round/>
                      <a:headEnd type="none" w="med" len="med"/>
                      <a:tailEnd type="none" w="med" len="med"/>
                    </a:lnR>
                    <a:lnT>
                      <a:noFill/>
                    </a:lnT>
                    <a:lnB w="952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65000"/>
                              <a:lumOff val="35000"/>
                            </a:schemeClr>
                          </a:solidFill>
                          <a:effectLst/>
                          <a:uLnTx/>
                          <a:uFillTx/>
                          <a:latin typeface="Arial" panose="020B0604020202020204"/>
                          <a:ea typeface="+mn-ea"/>
                          <a:cs typeface="+mn-cs"/>
                        </a:rPr>
                        <a:t>Matured Automation Practices across Programs</a:t>
                      </a:r>
                    </a:p>
                  </a:txBody>
                  <a:tcPr marT="822960" marB="182880">
                    <a:lnL w="9525" cap="flat" cmpd="sng" algn="ctr">
                      <a:noFill/>
                      <a:prstDash val="sysDash"/>
                      <a:round/>
                      <a:headEnd type="none" w="med" len="med"/>
                      <a:tailEnd type="none" w="med" len="med"/>
                    </a:lnL>
                    <a:lnR w="9525" cap="flat" cmpd="sng" algn="ctr">
                      <a:noFill/>
                      <a:prstDash val="sysDash"/>
                      <a:round/>
                      <a:headEnd type="none" w="med" len="med"/>
                      <a:tailEnd type="none" w="med" len="med"/>
                    </a:lnR>
                    <a:lnT>
                      <a:noFill/>
                    </a:lnT>
                    <a:lnB w="952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965854">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kern="1200" dirty="0">
                          <a:solidFill>
                            <a:schemeClr val="tx2">
                              <a:lumMod val="65000"/>
                              <a:lumOff val="35000"/>
                            </a:schemeClr>
                          </a:solidFill>
                          <a:effectLst/>
                          <a:latin typeface="+mn-lt"/>
                          <a:ea typeface="+mn-ea"/>
                          <a:cs typeface="+mn-cs"/>
                        </a:rPr>
                        <a:t>Test Data Management Solution</a:t>
                      </a:r>
                      <a:endParaRPr lang="en-US" sz="1200" dirty="0">
                        <a:solidFill>
                          <a:schemeClr val="tx2">
                            <a:lumMod val="65000"/>
                            <a:lumOff val="35000"/>
                          </a:schemeClr>
                        </a:solidFill>
                        <a:latin typeface="+mj-lt"/>
                      </a:endParaRPr>
                    </a:p>
                  </a:txBody>
                  <a:tcPr marT="1005840">
                    <a:lnL>
                      <a:noFill/>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dirty="0">
                          <a:solidFill>
                            <a:schemeClr val="tx2">
                              <a:lumMod val="65000"/>
                              <a:lumOff val="35000"/>
                            </a:schemeClr>
                          </a:solidFill>
                          <a:latin typeface="+mj-lt"/>
                        </a:rPr>
                        <a:t>Early defect detection and target zero-defect slippage</a:t>
                      </a:r>
                    </a:p>
                  </a:txBody>
                  <a:tcPr marT="100584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cxnSp>
        <p:nvCxnSpPr>
          <p:cNvPr id="42" name="Straight Connector 41">
            <a:extLst>
              <a:ext uri="{FF2B5EF4-FFF2-40B4-BE49-F238E27FC236}">
                <a16:creationId xmlns:a16="http://schemas.microsoft.com/office/drawing/2014/main" id="{92378FA2-DCAD-46D4-B325-29C14D9FDFB9}"/>
              </a:ext>
            </a:extLst>
          </p:cNvPr>
          <p:cNvCxnSpPr/>
          <p:nvPr/>
        </p:nvCxnSpPr>
        <p:spPr>
          <a:xfrm flipH="1">
            <a:off x="5137212" y="2720207"/>
            <a:ext cx="1554480" cy="0"/>
          </a:xfrm>
          <a:prstGeom prst="line">
            <a:avLst/>
          </a:prstGeom>
          <a:ln w="9525">
            <a:solidFill>
              <a:schemeClr val="accent1">
                <a:lumMod val="75000"/>
                <a:lumOff val="25000"/>
                <a:alpha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FD4248A0-6F45-4DD3-8F1A-60E79B0815C4}"/>
              </a:ext>
            </a:extLst>
          </p:cNvPr>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96005" y="1001245"/>
            <a:ext cx="566366" cy="694076"/>
          </a:xfrm>
          <a:prstGeom prst="rect">
            <a:avLst/>
          </a:prstGeom>
        </p:spPr>
      </p:pic>
      <p:pic>
        <p:nvPicPr>
          <p:cNvPr id="46" name="Picture 45">
            <a:extLst>
              <a:ext uri="{FF2B5EF4-FFF2-40B4-BE49-F238E27FC236}">
                <a16:creationId xmlns:a16="http://schemas.microsoft.com/office/drawing/2014/main" id="{ED243ADA-BDF4-4A45-BC56-6D19F50D1065}"/>
              </a:ext>
            </a:extLst>
          </p:cNvPr>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416479" y="1107313"/>
            <a:ext cx="624674" cy="481940"/>
          </a:xfrm>
          <a:prstGeom prst="rect">
            <a:avLst/>
          </a:prstGeom>
        </p:spPr>
      </p:pic>
      <p:pic>
        <p:nvPicPr>
          <p:cNvPr id="47" name="Picture 46">
            <a:extLst>
              <a:ext uri="{FF2B5EF4-FFF2-40B4-BE49-F238E27FC236}">
                <a16:creationId xmlns:a16="http://schemas.microsoft.com/office/drawing/2014/main" id="{E1A4B62D-5C75-45AF-9D24-C5962D0194EE}"/>
              </a:ext>
            </a:extLst>
          </p:cNvPr>
          <p:cNvPicPr>
            <a:picLocks noChangeAspect="1"/>
          </p:cNvPicPr>
          <p:nvPr/>
        </p:nvPicPr>
        <p:blipFill>
          <a:blip r:embed="rId5"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335187" y="3221000"/>
            <a:ext cx="825348" cy="503034"/>
          </a:xfrm>
          <a:prstGeom prst="rect">
            <a:avLst/>
          </a:prstGeom>
        </p:spPr>
      </p:pic>
      <p:pic>
        <p:nvPicPr>
          <p:cNvPr id="49" name="Picture 6" descr="Data Icons - Download Free Vector Icons | Noun Project">
            <a:extLst>
              <a:ext uri="{FF2B5EF4-FFF2-40B4-BE49-F238E27FC236}">
                <a16:creationId xmlns:a16="http://schemas.microsoft.com/office/drawing/2014/main" id="{22D03540-918C-4F32-BAAB-1E25A212AB28}"/>
              </a:ext>
            </a:extLst>
          </p:cNvPr>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6005" y="3221000"/>
            <a:ext cx="482732" cy="48273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a:extLst>
              <a:ext uri="{FF2B5EF4-FFF2-40B4-BE49-F238E27FC236}">
                <a16:creationId xmlns:a16="http://schemas.microsoft.com/office/drawing/2014/main" id="{BED93E3B-8137-4764-B22B-98067F11C65B}"/>
              </a:ext>
            </a:extLst>
          </p:cNvPr>
          <p:cNvCxnSpPr/>
          <p:nvPr/>
        </p:nvCxnSpPr>
        <p:spPr>
          <a:xfrm flipH="1">
            <a:off x="6941904" y="2720207"/>
            <a:ext cx="1554480" cy="0"/>
          </a:xfrm>
          <a:prstGeom prst="line">
            <a:avLst/>
          </a:prstGeom>
          <a:ln w="9525">
            <a:solidFill>
              <a:schemeClr val="accent1">
                <a:lumMod val="75000"/>
                <a:lumOff val="25000"/>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1088E47-EC6F-4AF8-9C3B-597433339378}"/>
              </a:ext>
            </a:extLst>
          </p:cNvPr>
          <p:cNvCxnSpPr>
            <a:cxnSpLocks/>
          </p:cNvCxnSpPr>
          <p:nvPr/>
        </p:nvCxnSpPr>
        <p:spPr>
          <a:xfrm rot="5400000" flipH="1">
            <a:off x="6047142" y="1884553"/>
            <a:ext cx="1554480" cy="0"/>
          </a:xfrm>
          <a:prstGeom prst="line">
            <a:avLst/>
          </a:prstGeom>
          <a:ln w="9525">
            <a:solidFill>
              <a:schemeClr val="accent1">
                <a:lumMod val="75000"/>
                <a:lumOff val="25000"/>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1233DD-3D3F-4760-8FE1-A265DA003F7A}"/>
              </a:ext>
            </a:extLst>
          </p:cNvPr>
          <p:cNvCxnSpPr>
            <a:cxnSpLocks/>
          </p:cNvCxnSpPr>
          <p:nvPr/>
        </p:nvCxnSpPr>
        <p:spPr>
          <a:xfrm rot="5400000" flipH="1">
            <a:off x="6047142" y="3593035"/>
            <a:ext cx="1554480" cy="0"/>
          </a:xfrm>
          <a:prstGeom prst="line">
            <a:avLst/>
          </a:prstGeom>
          <a:ln w="9525">
            <a:solidFill>
              <a:schemeClr val="accent1">
                <a:lumMod val="75000"/>
                <a:lumOff val="25000"/>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A245E9-07B8-432E-B5C4-41EBF00D1C96}"/>
              </a:ext>
            </a:extLst>
          </p:cNvPr>
          <p:cNvCxnSpPr/>
          <p:nvPr/>
        </p:nvCxnSpPr>
        <p:spPr>
          <a:xfrm flipH="1">
            <a:off x="569708" y="2728687"/>
            <a:ext cx="1554480" cy="0"/>
          </a:xfrm>
          <a:prstGeom prst="line">
            <a:avLst/>
          </a:prstGeom>
          <a:ln w="95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367F5B7-C352-4284-B1CB-90A192B583E8}"/>
              </a:ext>
            </a:extLst>
          </p:cNvPr>
          <p:cNvCxnSpPr/>
          <p:nvPr/>
        </p:nvCxnSpPr>
        <p:spPr>
          <a:xfrm flipH="1">
            <a:off x="2374400" y="2728687"/>
            <a:ext cx="1554480" cy="0"/>
          </a:xfrm>
          <a:prstGeom prst="line">
            <a:avLst/>
          </a:prstGeom>
          <a:ln w="95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7ECD3F-BF04-42B9-ADE0-1D6CAE0E8685}"/>
              </a:ext>
            </a:extLst>
          </p:cNvPr>
          <p:cNvCxnSpPr>
            <a:cxnSpLocks/>
          </p:cNvCxnSpPr>
          <p:nvPr/>
        </p:nvCxnSpPr>
        <p:spPr>
          <a:xfrm rot="5400000" flipH="1">
            <a:off x="1473486" y="1893033"/>
            <a:ext cx="1554480" cy="0"/>
          </a:xfrm>
          <a:prstGeom prst="line">
            <a:avLst/>
          </a:prstGeom>
          <a:ln w="95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31FD51-1D42-433C-AB12-CF5052578226}"/>
              </a:ext>
            </a:extLst>
          </p:cNvPr>
          <p:cNvCxnSpPr>
            <a:cxnSpLocks/>
          </p:cNvCxnSpPr>
          <p:nvPr/>
        </p:nvCxnSpPr>
        <p:spPr>
          <a:xfrm rot="5400000" flipH="1">
            <a:off x="1485791" y="3601515"/>
            <a:ext cx="1554480" cy="0"/>
          </a:xfrm>
          <a:prstGeom prst="line">
            <a:avLst/>
          </a:prstGeom>
          <a:ln w="95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BD9D1EC5-8905-4FF6-9C48-56ADF6B53916}"/>
              </a:ext>
            </a:extLst>
          </p:cNvPr>
          <p:cNvPicPr>
            <a:picLocks noChangeAspect="1"/>
          </p:cNvPicPr>
          <p:nvPr/>
        </p:nvPicPr>
        <p:blipFill>
          <a:blip r:embed="rId7">
            <a:clrChange>
              <a:clrFrom>
                <a:srgbClr val="F7F7F7"/>
              </a:clrFrom>
              <a:clrTo>
                <a:srgbClr val="F7F7F7">
                  <a:alpha val="0"/>
                </a:srgbClr>
              </a:clrTo>
            </a:clrChange>
            <a:lum bright="70000" contrast="-70000"/>
          </a:blip>
          <a:stretch>
            <a:fillRect/>
          </a:stretch>
        </p:blipFill>
        <p:spPr>
          <a:xfrm>
            <a:off x="964662" y="3126623"/>
            <a:ext cx="487159" cy="562498"/>
          </a:xfrm>
          <a:prstGeom prst="rect">
            <a:avLst/>
          </a:prstGeom>
        </p:spPr>
      </p:pic>
      <p:pic>
        <p:nvPicPr>
          <p:cNvPr id="68" name="Picture 2" descr="Sivana - Enterprise Digital Transformation Solutions">
            <a:extLst>
              <a:ext uri="{FF2B5EF4-FFF2-40B4-BE49-F238E27FC236}">
                <a16:creationId xmlns:a16="http://schemas.microsoft.com/office/drawing/2014/main" id="{D03D962B-47AC-4007-8DC3-947887092395}"/>
              </a:ext>
            </a:extLst>
          </p:cNvPr>
          <p:cNvPicPr>
            <a:picLocks noChangeAspect="1" noChangeArrowheads="1"/>
          </p:cNvPicPr>
          <p:nvPr/>
        </p:nvPicPr>
        <p:blipFill>
          <a:blip r:embed="rId8"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02414" y="867448"/>
            <a:ext cx="695058" cy="67974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99,601 BEST Automation Icon IMAGES, STOCK PHOTOS &amp;amp; VECTORS | Adobe Stock">
            <a:extLst>
              <a:ext uri="{FF2B5EF4-FFF2-40B4-BE49-F238E27FC236}">
                <a16:creationId xmlns:a16="http://schemas.microsoft.com/office/drawing/2014/main" id="{8A7C1485-1309-41F0-8ACB-3A4D59659C30}"/>
              </a:ext>
            </a:extLst>
          </p:cNvPr>
          <p:cNvPicPr>
            <a:picLocks noChangeAspect="1" noChangeArrowheads="1"/>
          </p:cNvPicPr>
          <p:nvPr/>
        </p:nvPicPr>
        <p:blipFill>
          <a:blip r:embed="rId9"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813146" y="810134"/>
            <a:ext cx="847531" cy="8475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6" name="Table 55">
            <a:extLst>
              <a:ext uri="{FF2B5EF4-FFF2-40B4-BE49-F238E27FC236}">
                <a16:creationId xmlns:a16="http://schemas.microsoft.com/office/drawing/2014/main" id="{C1FFF73E-2F1C-469B-AA4A-E1A043DA0D94}"/>
              </a:ext>
            </a:extLst>
          </p:cNvPr>
          <p:cNvGraphicFramePr>
            <a:graphicFrameLocks noGrp="1"/>
          </p:cNvGraphicFramePr>
          <p:nvPr>
            <p:extLst>
              <p:ext uri="{D42A27DB-BD31-4B8C-83A1-F6EECF244321}">
                <p14:modId xmlns:p14="http://schemas.microsoft.com/office/powerpoint/2010/main" val="3856561737"/>
              </p:ext>
            </p:extLst>
          </p:nvPr>
        </p:nvGraphicFramePr>
        <p:xfrm>
          <a:off x="252412" y="822138"/>
          <a:ext cx="4014788" cy="3875541"/>
        </p:xfrm>
        <a:graphic>
          <a:graphicData uri="http://schemas.openxmlformats.org/drawingml/2006/table">
            <a:tbl>
              <a:tblPr firstRow="1" bandRow="1">
                <a:tableStyleId>{2D5ABB26-0587-4C30-8999-92F81FD0307C}</a:tableStyleId>
              </a:tblPr>
              <a:tblGrid>
                <a:gridCol w="2007394">
                  <a:extLst>
                    <a:ext uri="{9D8B030D-6E8A-4147-A177-3AD203B41FA5}">
                      <a16:colId xmlns:a16="http://schemas.microsoft.com/office/drawing/2014/main" val="20000"/>
                    </a:ext>
                  </a:extLst>
                </a:gridCol>
                <a:gridCol w="2007394">
                  <a:extLst>
                    <a:ext uri="{9D8B030D-6E8A-4147-A177-3AD203B41FA5}">
                      <a16:colId xmlns:a16="http://schemas.microsoft.com/office/drawing/2014/main" val="20001"/>
                    </a:ext>
                  </a:extLst>
                </a:gridCol>
              </a:tblGrid>
              <a:tr h="1909687">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kern="1200" baseline="0" dirty="0">
                          <a:solidFill>
                            <a:schemeClr val="bg1">
                              <a:lumMod val="95000"/>
                            </a:schemeClr>
                          </a:solidFill>
                          <a:effectLst/>
                          <a:latin typeface="+mn-lt"/>
                          <a:ea typeface="+mn-ea"/>
                          <a:cs typeface="+mn-cs"/>
                        </a:rPr>
                        <a:t>Process Gaps</a:t>
                      </a:r>
                    </a:p>
                  </a:txBody>
                  <a:tcPr marT="822960" marB="182880">
                    <a:lnL>
                      <a:noFill/>
                    </a:lnL>
                    <a:lnR w="9525" cap="flat" cmpd="sng" algn="ctr">
                      <a:noFill/>
                      <a:prstDash val="sysDash"/>
                      <a:round/>
                      <a:headEnd type="none" w="med" len="med"/>
                      <a:tailEnd type="none" w="med" len="med"/>
                    </a:lnR>
                    <a:lnT>
                      <a:noFill/>
                    </a:lnT>
                    <a:lnB w="952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kern="1200" dirty="0">
                          <a:solidFill>
                            <a:schemeClr val="bg1">
                              <a:lumMod val="95000"/>
                            </a:schemeClr>
                          </a:solidFill>
                          <a:latin typeface="+mn-lt"/>
                          <a:ea typeface="+mn-ea"/>
                          <a:cs typeface="+mn-cs"/>
                        </a:rPr>
                        <a:t>Insufficient Automation</a:t>
                      </a:r>
                    </a:p>
                  </a:txBody>
                  <a:tcPr marT="822960" marB="182880">
                    <a:lnL w="9525" cap="flat" cmpd="sng" algn="ctr">
                      <a:noFill/>
                      <a:prstDash val="sysDash"/>
                      <a:round/>
                      <a:headEnd type="none" w="med" len="med"/>
                      <a:tailEnd type="none" w="med" len="med"/>
                    </a:lnL>
                    <a:lnR w="9525" cap="flat" cmpd="sng" algn="ctr">
                      <a:noFill/>
                      <a:prstDash val="sysDash"/>
                      <a:round/>
                      <a:headEnd type="none" w="med" len="med"/>
                      <a:tailEnd type="none" w="med" len="med"/>
                    </a:lnR>
                    <a:lnT>
                      <a:noFill/>
                    </a:lnT>
                    <a:lnB w="952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965854">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kern="1200" dirty="0">
                          <a:solidFill>
                            <a:schemeClr val="bg1">
                              <a:lumMod val="95000"/>
                            </a:schemeClr>
                          </a:solidFill>
                          <a:effectLst/>
                          <a:latin typeface="+mn-lt"/>
                          <a:ea typeface="+mn-ea"/>
                          <a:cs typeface="+mn-cs"/>
                        </a:rPr>
                        <a:t>Production Defect Slippage</a:t>
                      </a:r>
                      <a:endParaRPr lang="en-US" sz="1200" dirty="0">
                        <a:solidFill>
                          <a:schemeClr val="bg1">
                            <a:lumMod val="95000"/>
                          </a:schemeClr>
                        </a:solidFill>
                        <a:latin typeface="+mj-lt"/>
                      </a:endParaRPr>
                    </a:p>
                  </a:txBody>
                  <a:tcPr marT="1005840">
                    <a:lnL>
                      <a:noFill/>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latin typeface="+mj-lt"/>
                        </a:rPr>
                        <a:t>Test Data - High Lead Time</a:t>
                      </a:r>
                    </a:p>
                  </a:txBody>
                  <a:tcPr marT="100584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71" name="Picture 6" descr="Data Icons - Download Free Vector Icons | Noun Project">
            <a:extLst>
              <a:ext uri="{FF2B5EF4-FFF2-40B4-BE49-F238E27FC236}">
                <a16:creationId xmlns:a16="http://schemas.microsoft.com/office/drawing/2014/main" id="{6333D6DD-1723-40F3-A26C-B9B707E6AF44}"/>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3003598" y="3135703"/>
            <a:ext cx="482732" cy="482732"/>
          </a:xfrm>
          <a:prstGeom prst="rect">
            <a:avLst/>
          </a:prstGeom>
          <a:noFill/>
          <a:extLst>
            <a:ext uri="{909E8E84-426E-40DD-AFC4-6F175D3DCCD1}">
              <a14:hiddenFill xmlns:a14="http://schemas.microsoft.com/office/drawing/2010/main">
                <a:solidFill>
                  <a:srgbClr val="FFFFFF"/>
                </a:solidFill>
              </a14:hiddenFill>
            </a:ext>
          </a:extLst>
        </p:spPr>
      </p:pic>
      <p:sp>
        <p:nvSpPr>
          <p:cNvPr id="72" name="Title 1">
            <a:extLst>
              <a:ext uri="{FF2B5EF4-FFF2-40B4-BE49-F238E27FC236}">
                <a16:creationId xmlns:a16="http://schemas.microsoft.com/office/drawing/2014/main" id="{3321F7D6-C039-459E-932C-E7EBD0D696E3}"/>
              </a:ext>
            </a:extLst>
          </p:cNvPr>
          <p:cNvSpPr>
            <a:spLocks noGrp="1"/>
          </p:cNvSpPr>
          <p:nvPr>
            <p:ph type="title"/>
          </p:nvPr>
        </p:nvSpPr>
        <p:spPr>
          <a:xfrm>
            <a:off x="447694" y="342191"/>
            <a:ext cx="3582786" cy="249299"/>
          </a:xfrm>
        </p:spPr>
        <p:txBody>
          <a:bodyPr vert="horz" lIns="0" tIns="0" rIns="0" bIns="0" rtlCol="0" anchor="t" anchorCtr="0">
            <a:noAutofit/>
          </a:bodyPr>
          <a:lstStyle/>
          <a:p>
            <a:pPr algn="ctr"/>
            <a:r>
              <a:rPr lang="en-IN" sz="2400" dirty="0"/>
              <a:t>Current State</a:t>
            </a:r>
            <a:endParaRPr lang="en-US" sz="2400" dirty="0"/>
          </a:p>
        </p:txBody>
      </p:sp>
      <p:sp>
        <p:nvSpPr>
          <p:cNvPr id="73" name="Title 1">
            <a:extLst>
              <a:ext uri="{FF2B5EF4-FFF2-40B4-BE49-F238E27FC236}">
                <a16:creationId xmlns:a16="http://schemas.microsoft.com/office/drawing/2014/main" id="{411FF3C4-18DE-47E6-B848-8FA24669B12A}"/>
              </a:ext>
            </a:extLst>
          </p:cNvPr>
          <p:cNvSpPr txBox="1">
            <a:spLocks/>
          </p:cNvSpPr>
          <p:nvPr/>
        </p:nvSpPr>
        <p:spPr>
          <a:xfrm>
            <a:off x="5014599" y="342191"/>
            <a:ext cx="3582786" cy="249299"/>
          </a:xfrm>
          <a:prstGeom prst="rect">
            <a:avLst/>
          </a:prstGeom>
        </p:spPr>
        <p:txBody>
          <a:bodyPr vert="horz" wrap="square" lIns="0" tIns="0" rIns="0" bIns="0" rtlCol="0" anchor="t" anchorCtr="0">
            <a:noAutofit/>
          </a:bodyPr>
          <a:lstStyle>
            <a:lvl1pPr algn="l" defTabSz="914333" rtl="0" eaLnBrk="1" latinLnBrk="0" hangingPunct="1">
              <a:lnSpc>
                <a:spcPct val="90000"/>
              </a:lnSpc>
              <a:spcBef>
                <a:spcPct val="0"/>
              </a:spcBef>
              <a:buNone/>
              <a:defRPr sz="3600" b="0" kern="1200">
                <a:solidFill>
                  <a:schemeClr val="bg1"/>
                </a:solidFill>
                <a:latin typeface="Arial" panose="020B0604020202020204" pitchFamily="34" charset="0"/>
                <a:ea typeface="+mj-ea"/>
                <a:cs typeface="Arial" panose="020B0604020202020204" pitchFamily="34" charset="0"/>
              </a:defRPr>
            </a:lvl1pPr>
          </a:lstStyle>
          <a:p>
            <a:pPr algn="ctr"/>
            <a:r>
              <a:rPr lang="en-IN" sz="2400" dirty="0">
                <a:solidFill>
                  <a:srgbClr val="0033A0"/>
                </a:solidFill>
              </a:rPr>
              <a:t>Future State</a:t>
            </a:r>
            <a:endParaRPr lang="en-US" sz="2400" dirty="0">
              <a:solidFill>
                <a:srgbClr val="0033A0"/>
              </a:solidFill>
            </a:endParaRPr>
          </a:p>
        </p:txBody>
      </p:sp>
      <p:pic>
        <p:nvPicPr>
          <p:cNvPr id="13" name="Picture 12">
            <a:hlinkClick r:id="rId10" action="ppaction://hlinksldjump"/>
            <a:extLst>
              <a:ext uri="{FF2B5EF4-FFF2-40B4-BE49-F238E27FC236}">
                <a16:creationId xmlns:a16="http://schemas.microsoft.com/office/drawing/2014/main" id="{67659B80-AF85-4E1B-9705-ECBB47AABD2F}"/>
              </a:ext>
            </a:extLst>
          </p:cNvPr>
          <p:cNvPicPr>
            <a:picLocks noChangeAspect="1"/>
          </p:cNvPicPr>
          <p:nvPr/>
        </p:nvPicPr>
        <p:blipFill>
          <a:blip r:embed="rId11"/>
          <a:stretch>
            <a:fillRect/>
          </a:stretch>
        </p:blipFill>
        <p:spPr>
          <a:xfrm>
            <a:off x="4967001" y="4697679"/>
            <a:ext cx="1798476" cy="603556"/>
          </a:xfrm>
          <a:prstGeom prst="rect">
            <a:avLst/>
          </a:prstGeom>
        </p:spPr>
      </p:pic>
      <p:sp>
        <p:nvSpPr>
          <p:cNvPr id="5" name="Rectangle 4">
            <a:extLst>
              <a:ext uri="{FF2B5EF4-FFF2-40B4-BE49-F238E27FC236}">
                <a16:creationId xmlns:a16="http://schemas.microsoft.com/office/drawing/2014/main" id="{2D77C1EF-D9BB-4BF1-B10F-BA0E2392649C}"/>
              </a:ext>
            </a:extLst>
          </p:cNvPr>
          <p:cNvSpPr/>
          <p:nvPr/>
        </p:nvSpPr>
        <p:spPr>
          <a:xfrm>
            <a:off x="7655011" y="4801308"/>
            <a:ext cx="1180070" cy="295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23C0428-AEEC-4ED8-83BA-77DA50CE56B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55011" y="4658212"/>
            <a:ext cx="1090282" cy="386555"/>
          </a:xfrm>
          <a:prstGeom prst="rect">
            <a:avLst/>
          </a:prstGeom>
        </p:spPr>
      </p:pic>
      <p:sp>
        <p:nvSpPr>
          <p:cNvPr id="2" name="TextBox 1">
            <a:extLst>
              <a:ext uri="{FF2B5EF4-FFF2-40B4-BE49-F238E27FC236}">
                <a16:creationId xmlns:a16="http://schemas.microsoft.com/office/drawing/2014/main" id="{1785E72F-8CF7-46DD-B060-C69C6FCCF10D}"/>
              </a:ext>
            </a:extLst>
          </p:cNvPr>
          <p:cNvSpPr txBox="1"/>
          <p:nvPr/>
        </p:nvSpPr>
        <p:spPr>
          <a:xfrm>
            <a:off x="6941904" y="2420471"/>
            <a:ext cx="3247125" cy="623248"/>
          </a:xfrm>
          <a:prstGeom prst="rect">
            <a:avLst/>
          </a:prstGeom>
        </p:spPr>
        <p:txBody>
          <a:bodyPr wrap="square" lIns="0" tIns="0" rIns="0" bIns="0" rtlCol="0">
            <a:spAutoFit/>
          </a:bodyPr>
          <a:lstStyle/>
          <a:p>
            <a:pPr algn="l"/>
            <a:r>
              <a:rPr lang="en-US" dirty="0">
                <a:solidFill>
                  <a:srgbClr val="FF0000"/>
                </a:solidFill>
              </a:rPr>
              <a:t>Add heading – based on the current state analysis we are envisioning the future state</a:t>
            </a:r>
          </a:p>
        </p:txBody>
      </p:sp>
      <p:sp>
        <p:nvSpPr>
          <p:cNvPr id="3" name="TextBox 2">
            <a:extLst>
              <a:ext uri="{FF2B5EF4-FFF2-40B4-BE49-F238E27FC236}">
                <a16:creationId xmlns:a16="http://schemas.microsoft.com/office/drawing/2014/main" id="{BCC2DC16-1A0F-4D0F-AA85-9266E9FC5F1D}"/>
              </a:ext>
            </a:extLst>
          </p:cNvPr>
          <p:cNvSpPr txBox="1"/>
          <p:nvPr/>
        </p:nvSpPr>
        <p:spPr>
          <a:xfrm>
            <a:off x="5239738" y="4503358"/>
            <a:ext cx="1882589" cy="207749"/>
          </a:xfrm>
          <a:prstGeom prst="rect">
            <a:avLst/>
          </a:prstGeom>
        </p:spPr>
        <p:txBody>
          <a:bodyPr wrap="square" lIns="0" tIns="0" rIns="0" bIns="0" rtlCol="0">
            <a:spAutoFit/>
          </a:bodyPr>
          <a:lstStyle/>
          <a:p>
            <a:pPr algn="l"/>
            <a:r>
              <a:rPr lang="en-US" dirty="0">
                <a:solidFill>
                  <a:srgbClr val="FF0000"/>
                </a:solidFill>
              </a:rPr>
              <a:t>Regain efficiency</a:t>
            </a:r>
          </a:p>
        </p:txBody>
      </p:sp>
      <p:sp>
        <p:nvSpPr>
          <p:cNvPr id="6" name="TextBox 5">
            <a:extLst>
              <a:ext uri="{FF2B5EF4-FFF2-40B4-BE49-F238E27FC236}">
                <a16:creationId xmlns:a16="http://schemas.microsoft.com/office/drawing/2014/main" id="{D798E6B5-DE1E-477C-BE61-A973CC36083C}"/>
              </a:ext>
            </a:extLst>
          </p:cNvPr>
          <p:cNvSpPr txBox="1"/>
          <p:nvPr/>
        </p:nvSpPr>
        <p:spPr>
          <a:xfrm>
            <a:off x="8835081" y="3689121"/>
            <a:ext cx="1738149" cy="207749"/>
          </a:xfrm>
          <a:prstGeom prst="rect">
            <a:avLst/>
          </a:prstGeom>
        </p:spPr>
        <p:txBody>
          <a:bodyPr wrap="square" lIns="0" tIns="0" rIns="0" bIns="0" rtlCol="0">
            <a:spAutoFit/>
          </a:bodyPr>
          <a:lstStyle/>
          <a:p>
            <a:pPr algn="l"/>
            <a:r>
              <a:rPr lang="en-US" dirty="0">
                <a:solidFill>
                  <a:srgbClr val="FF0000"/>
                </a:solidFill>
              </a:rPr>
              <a:t>Change icons</a:t>
            </a:r>
          </a:p>
        </p:txBody>
      </p:sp>
    </p:spTree>
    <p:extLst>
      <p:ext uri="{BB962C8B-B14F-4D97-AF65-F5344CB8AC3E}">
        <p14:creationId xmlns:p14="http://schemas.microsoft.com/office/powerpoint/2010/main" val="349635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CAF673-0988-4580-882A-85B3D511BE4A}"/>
              </a:ext>
            </a:extLst>
          </p:cNvPr>
          <p:cNvSpPr>
            <a:spLocks noGrp="1"/>
          </p:cNvSpPr>
          <p:nvPr>
            <p:ph type="title"/>
          </p:nvPr>
        </p:nvSpPr>
        <p:spPr>
          <a:xfrm>
            <a:off x="322221" y="203439"/>
            <a:ext cx="3519645" cy="369836"/>
          </a:xfrm>
          <a:noFill/>
        </p:spPr>
        <p:txBody>
          <a:bodyPr vert="horz" lIns="0" tIns="0" rIns="0" bIns="0" rtlCol="0" anchor="t" anchorCtr="0">
            <a:normAutofit fontScale="90000"/>
          </a:bodyPr>
          <a:lstStyle/>
          <a:p>
            <a:r>
              <a:rPr lang="en-US" sz="2000" dirty="0">
                <a:solidFill>
                  <a:schemeClr val="tx2"/>
                </a:solidFill>
                <a:latin typeface="Lato light"/>
                <a:ea typeface="Lato light"/>
                <a:cs typeface="Lato light"/>
              </a:rPr>
              <a:t>  Magic Quadrant – Current State</a:t>
            </a:r>
            <a:br>
              <a:rPr lang="en-US" sz="2000" dirty="0">
                <a:solidFill>
                  <a:schemeClr val="tx2"/>
                </a:solidFill>
                <a:latin typeface="Lato light"/>
                <a:ea typeface="Lato light"/>
                <a:cs typeface="Lato light"/>
              </a:rPr>
            </a:br>
            <a:endParaRPr lang="en-US" sz="2000" dirty="0">
              <a:solidFill>
                <a:schemeClr val="tx2"/>
              </a:solidFill>
              <a:latin typeface="Lato light"/>
              <a:ea typeface="Lato light"/>
              <a:cs typeface="Lato light"/>
            </a:endParaRPr>
          </a:p>
        </p:txBody>
      </p:sp>
      <p:cxnSp>
        <p:nvCxnSpPr>
          <p:cNvPr id="5" name="Straight Connector 4">
            <a:extLst>
              <a:ext uri="{FF2B5EF4-FFF2-40B4-BE49-F238E27FC236}">
                <a16:creationId xmlns:a16="http://schemas.microsoft.com/office/drawing/2014/main" id="{BC0C6A87-FDF2-48AF-91A5-721CD39B12A2}"/>
              </a:ext>
            </a:extLst>
          </p:cNvPr>
          <p:cNvCxnSpPr>
            <a:cxnSpLocks/>
          </p:cNvCxnSpPr>
          <p:nvPr/>
        </p:nvCxnSpPr>
        <p:spPr>
          <a:xfrm>
            <a:off x="3784397" y="624151"/>
            <a:ext cx="0" cy="36576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E5C41A5-4B0A-4B79-B89B-7D74E5A751EC}"/>
              </a:ext>
            </a:extLst>
          </p:cNvPr>
          <p:cNvSpPr txBox="1"/>
          <p:nvPr/>
        </p:nvSpPr>
        <p:spPr>
          <a:xfrm>
            <a:off x="34073" y="3150400"/>
            <a:ext cx="3670371" cy="1585049"/>
          </a:xfrm>
          <a:prstGeom prst="rect">
            <a:avLst/>
          </a:prstGeom>
          <a:noFill/>
        </p:spPr>
        <p:txBody>
          <a:bodyPr wrap="square">
            <a:spAutoFit/>
          </a:bodyPr>
          <a:lstStyle/>
          <a:p>
            <a:pPr marL="173038" indent="-173038" algn="just">
              <a:spcBef>
                <a:spcPts val="600"/>
              </a:spcBef>
              <a:buFont typeface="Arial" panose="020B0604020202020204" pitchFamily="34" charset="0"/>
              <a:buChar char="•"/>
            </a:pPr>
            <a:r>
              <a:rPr lang="en-US" sz="700" b="1" dirty="0">
                <a:solidFill>
                  <a:srgbClr val="0033A0"/>
                </a:solidFill>
                <a:latin typeface="Arial" panose="020B0604020202020204" pitchFamily="34" charset="0"/>
                <a:cs typeface="Arial" panose="020B0604020202020204" pitchFamily="34" charset="0"/>
              </a:rPr>
              <a:t>Best in Class </a:t>
            </a:r>
            <a:r>
              <a:rPr lang="en-US" sz="700" dirty="0">
                <a:solidFill>
                  <a:schemeClr val="tx2">
                    <a:lumMod val="75000"/>
                    <a:lumOff val="25000"/>
                  </a:schemeClr>
                </a:solidFill>
                <a:latin typeface="Arial" panose="020B0604020202020204" pitchFamily="34" charset="0"/>
                <a:cs typeface="Arial" panose="020B0604020202020204" pitchFamily="34" charset="0"/>
              </a:rPr>
              <a:t>- Matured QA Processes, Complete CI/CD enablement, Right-Size testing, Optimized Test execution time with &gt;90% Automation , decreased Test cycle time by 25% &amp; Centralized reporting of all Test artifacts, Maturity score (&gt;3.75)</a:t>
            </a:r>
          </a:p>
          <a:p>
            <a:pPr marL="173038" indent="-173038" algn="just">
              <a:spcBef>
                <a:spcPts val="600"/>
              </a:spcBef>
              <a:buFont typeface="Arial" panose="020B0604020202020204" pitchFamily="34" charset="0"/>
              <a:buChar char="•"/>
            </a:pPr>
            <a:r>
              <a:rPr lang="en-US" sz="700" b="1" dirty="0">
                <a:solidFill>
                  <a:srgbClr val="0033A0"/>
                </a:solidFill>
                <a:latin typeface="Arial" panose="020B0604020202020204" pitchFamily="34" charset="0"/>
                <a:cs typeface="Arial" panose="020B0604020202020204" pitchFamily="34" charset="0"/>
              </a:rPr>
              <a:t>Performing -</a:t>
            </a:r>
            <a:r>
              <a:rPr lang="en-US" sz="700" b="1" dirty="0">
                <a:solidFill>
                  <a:schemeClr val="tx2">
                    <a:lumMod val="75000"/>
                    <a:lumOff val="25000"/>
                  </a:schemeClr>
                </a:solidFill>
                <a:latin typeface="Arial" panose="020B0604020202020204" pitchFamily="34" charset="0"/>
                <a:cs typeface="Arial" panose="020B0604020202020204" pitchFamily="34" charset="0"/>
              </a:rPr>
              <a:t> </a:t>
            </a:r>
            <a:r>
              <a:rPr lang="en-US" sz="700" dirty="0">
                <a:solidFill>
                  <a:schemeClr val="tx2">
                    <a:lumMod val="75000"/>
                    <a:lumOff val="25000"/>
                  </a:schemeClr>
                </a:solidFill>
                <a:latin typeface="Arial" panose="020B0604020202020204" pitchFamily="34" charset="0"/>
                <a:cs typeface="Arial" panose="020B0604020202020204" pitchFamily="34" charset="0"/>
              </a:rPr>
              <a:t>Matured QA Processes, CI/CD enablement, Adequate regression coverage, Optimized Test execution time, decreased Test cycle time by 25%, Maturity score (&lt;3.75)</a:t>
            </a:r>
          </a:p>
          <a:p>
            <a:pPr marL="173038" indent="-173038" algn="just">
              <a:spcBef>
                <a:spcPts val="600"/>
              </a:spcBef>
              <a:buFont typeface="Arial" panose="020B0604020202020204" pitchFamily="34" charset="0"/>
              <a:buChar char="•"/>
            </a:pPr>
            <a:r>
              <a:rPr lang="en-US" sz="700" b="1" dirty="0">
                <a:solidFill>
                  <a:srgbClr val="0033A0"/>
                </a:solidFill>
                <a:latin typeface="Arial" panose="020B0604020202020204" pitchFamily="34" charset="0"/>
                <a:cs typeface="Arial" panose="020B0604020202020204" pitchFamily="34" charset="0"/>
              </a:rPr>
              <a:t>Functional - </a:t>
            </a:r>
            <a:r>
              <a:rPr lang="en-US" sz="700" dirty="0">
                <a:solidFill>
                  <a:schemeClr val="tx2">
                    <a:lumMod val="75000"/>
                    <a:lumOff val="25000"/>
                  </a:schemeClr>
                </a:solidFill>
                <a:latin typeface="Arial" panose="020B0604020202020204" pitchFamily="34" charset="0"/>
                <a:cs typeface="Arial" panose="020B0604020202020204" pitchFamily="34" charset="0"/>
              </a:rPr>
              <a:t>Not Matured QA Process, Less Automation Coverage, Maturity score (&lt;3.25)</a:t>
            </a:r>
          </a:p>
          <a:p>
            <a:pPr marL="173038" indent="-173038" algn="just">
              <a:spcBef>
                <a:spcPts val="600"/>
              </a:spcBef>
              <a:buFont typeface="Arial" panose="020B0604020202020204" pitchFamily="34" charset="0"/>
              <a:buChar char="•"/>
            </a:pPr>
            <a:r>
              <a:rPr lang="en-US" sz="700" b="1" dirty="0">
                <a:solidFill>
                  <a:srgbClr val="0033A0"/>
                </a:solidFill>
                <a:latin typeface="Arial" panose="020B0604020202020204" pitchFamily="34" charset="0"/>
                <a:cs typeface="Arial" panose="020B0604020202020204" pitchFamily="34" charset="0"/>
              </a:rPr>
              <a:t>Inception -</a:t>
            </a:r>
            <a:r>
              <a:rPr lang="en-US" sz="700" dirty="0">
                <a:solidFill>
                  <a:schemeClr val="tx2">
                    <a:lumMod val="75000"/>
                    <a:lumOff val="25000"/>
                  </a:schemeClr>
                </a:solidFill>
                <a:latin typeface="Arial" panose="020B0604020202020204" pitchFamily="34" charset="0"/>
                <a:cs typeface="Arial" panose="020B0604020202020204" pitchFamily="34" charset="0"/>
              </a:rPr>
              <a:t> demonstrate basic to no CI CD enablement and defect leakage&gt;40%</a:t>
            </a:r>
          </a:p>
          <a:p>
            <a:pPr marL="173038" indent="-173038" algn="just">
              <a:spcBef>
                <a:spcPts val="600"/>
              </a:spcBef>
              <a:buFont typeface="Arial" panose="020B0604020202020204" pitchFamily="34" charset="0"/>
              <a:buChar char="•"/>
            </a:pPr>
            <a:endParaRPr lang="en-US" sz="700" dirty="0">
              <a:solidFill>
                <a:schemeClr val="tx2">
                  <a:lumMod val="75000"/>
                  <a:lumOff val="25000"/>
                </a:scheme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4563F904-7CBB-4B5D-A370-309DBA2B9964}"/>
              </a:ext>
            </a:extLst>
          </p:cNvPr>
          <p:cNvSpPr/>
          <p:nvPr/>
        </p:nvSpPr>
        <p:spPr>
          <a:xfrm>
            <a:off x="4183988" y="926381"/>
            <a:ext cx="4769069" cy="2353628"/>
          </a:xfrm>
          <a:prstGeom prst="rect">
            <a:avLst/>
          </a:prstGeom>
          <a:gradFill flip="none" rotWithShape="1">
            <a:gsLst>
              <a:gs pos="0">
                <a:srgbClr val="0033A0">
                  <a:lumMod val="89000"/>
                </a:srgbClr>
              </a:gs>
              <a:gs pos="23000">
                <a:srgbClr val="0033A0">
                  <a:lumMod val="89000"/>
                </a:srgbClr>
              </a:gs>
              <a:gs pos="69000">
                <a:srgbClr val="0033A0">
                  <a:lumMod val="75000"/>
                </a:srgbClr>
              </a:gs>
              <a:gs pos="97000">
                <a:srgbClr val="0033A0">
                  <a:lumMod val="70000"/>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13" name="Group 12">
            <a:extLst>
              <a:ext uri="{FF2B5EF4-FFF2-40B4-BE49-F238E27FC236}">
                <a16:creationId xmlns:a16="http://schemas.microsoft.com/office/drawing/2014/main" id="{18819334-EA2B-4D90-8009-432F9BA336EE}"/>
              </a:ext>
            </a:extLst>
          </p:cNvPr>
          <p:cNvGrpSpPr/>
          <p:nvPr/>
        </p:nvGrpSpPr>
        <p:grpSpPr>
          <a:xfrm>
            <a:off x="4210227" y="3242891"/>
            <a:ext cx="4815192" cy="114716"/>
            <a:chOff x="4203947" y="3653891"/>
            <a:chExt cx="4754880" cy="131559"/>
          </a:xfrm>
        </p:grpSpPr>
        <p:cxnSp>
          <p:nvCxnSpPr>
            <p:cNvPr id="42" name="Straight Connector 41">
              <a:extLst>
                <a:ext uri="{FF2B5EF4-FFF2-40B4-BE49-F238E27FC236}">
                  <a16:creationId xmlns:a16="http://schemas.microsoft.com/office/drawing/2014/main" id="{CF68C5EC-D680-4AD1-B7BA-E150F8CECB6F}"/>
                </a:ext>
              </a:extLst>
            </p:cNvPr>
            <p:cNvCxnSpPr/>
            <p:nvPr/>
          </p:nvCxnSpPr>
          <p:spPr bwMode="auto">
            <a:xfrm>
              <a:off x="4203947" y="3725279"/>
              <a:ext cx="4754880" cy="0"/>
            </a:xfrm>
            <a:prstGeom prst="line">
              <a:avLst/>
            </a:prstGeom>
            <a:solidFill>
              <a:srgbClr val="4F81BD"/>
            </a:solidFill>
            <a:ln w="9525" cap="flat" cmpd="sng" algn="ctr">
              <a:solidFill>
                <a:srgbClr val="FFC000"/>
              </a:solidFill>
              <a:prstDash val="solid"/>
              <a:round/>
              <a:headEnd type="none" w="med" len="med"/>
              <a:tailEnd type="none" w="med" len="med"/>
            </a:ln>
            <a:effectLst>
              <a:outerShdw blurRad="50800" dist="38100" algn="l" rotWithShape="0">
                <a:prstClr val="black">
                  <a:alpha val="40000"/>
                </a:prstClr>
              </a:outerShdw>
            </a:effectLst>
          </p:spPr>
        </p:cxnSp>
        <p:cxnSp>
          <p:nvCxnSpPr>
            <p:cNvPr id="43" name="Straight Connector 42">
              <a:extLst>
                <a:ext uri="{FF2B5EF4-FFF2-40B4-BE49-F238E27FC236}">
                  <a16:creationId xmlns:a16="http://schemas.microsoft.com/office/drawing/2014/main" id="{22333DD5-4747-4D02-A97C-B4DC571E960C}"/>
                </a:ext>
              </a:extLst>
            </p:cNvPr>
            <p:cNvCxnSpPr/>
            <p:nvPr/>
          </p:nvCxnSpPr>
          <p:spPr>
            <a:xfrm>
              <a:off x="4333425" y="3653891"/>
              <a:ext cx="0" cy="115339"/>
            </a:xfrm>
            <a:prstGeom prst="line">
              <a:avLst/>
            </a:prstGeom>
            <a:noFill/>
            <a:ln w="9525" cap="flat" cmpd="sng" algn="ctr">
              <a:solidFill>
                <a:srgbClr val="FFC000"/>
              </a:solidFill>
              <a:prstDash val="solid"/>
            </a:ln>
            <a:effectLst/>
          </p:spPr>
        </p:cxnSp>
        <p:cxnSp>
          <p:nvCxnSpPr>
            <p:cNvPr id="44" name="Straight Connector 43">
              <a:extLst>
                <a:ext uri="{FF2B5EF4-FFF2-40B4-BE49-F238E27FC236}">
                  <a16:creationId xmlns:a16="http://schemas.microsoft.com/office/drawing/2014/main" id="{675369B2-D582-4EFD-9B16-B37623CF5E6D}"/>
                </a:ext>
              </a:extLst>
            </p:cNvPr>
            <p:cNvCxnSpPr/>
            <p:nvPr/>
          </p:nvCxnSpPr>
          <p:spPr>
            <a:xfrm>
              <a:off x="4490755" y="3653891"/>
              <a:ext cx="0" cy="115339"/>
            </a:xfrm>
            <a:prstGeom prst="line">
              <a:avLst/>
            </a:prstGeom>
            <a:noFill/>
            <a:ln w="9525" cap="flat" cmpd="sng" algn="ctr">
              <a:solidFill>
                <a:srgbClr val="FFC000"/>
              </a:solidFill>
              <a:prstDash val="solid"/>
            </a:ln>
            <a:effectLst/>
          </p:spPr>
        </p:cxnSp>
        <p:cxnSp>
          <p:nvCxnSpPr>
            <p:cNvPr id="45" name="Straight Connector 44">
              <a:extLst>
                <a:ext uri="{FF2B5EF4-FFF2-40B4-BE49-F238E27FC236}">
                  <a16:creationId xmlns:a16="http://schemas.microsoft.com/office/drawing/2014/main" id="{23EFA133-C834-48D0-A4C7-141C96FEBB28}"/>
                </a:ext>
              </a:extLst>
            </p:cNvPr>
            <p:cNvCxnSpPr/>
            <p:nvPr/>
          </p:nvCxnSpPr>
          <p:spPr>
            <a:xfrm>
              <a:off x="4651649" y="3653891"/>
              <a:ext cx="0" cy="115339"/>
            </a:xfrm>
            <a:prstGeom prst="line">
              <a:avLst/>
            </a:prstGeom>
            <a:noFill/>
            <a:ln w="9525" cap="flat" cmpd="sng" algn="ctr">
              <a:solidFill>
                <a:srgbClr val="FFC000"/>
              </a:solidFill>
              <a:prstDash val="solid"/>
            </a:ln>
            <a:effectLst/>
          </p:spPr>
        </p:cxnSp>
        <p:cxnSp>
          <p:nvCxnSpPr>
            <p:cNvPr id="46" name="Straight Connector 45">
              <a:extLst>
                <a:ext uri="{FF2B5EF4-FFF2-40B4-BE49-F238E27FC236}">
                  <a16:creationId xmlns:a16="http://schemas.microsoft.com/office/drawing/2014/main" id="{FBB41C72-C291-49A3-B38F-1A0F49ACE790}"/>
                </a:ext>
              </a:extLst>
            </p:cNvPr>
            <p:cNvCxnSpPr/>
            <p:nvPr/>
          </p:nvCxnSpPr>
          <p:spPr>
            <a:xfrm>
              <a:off x="4808979" y="3653891"/>
              <a:ext cx="0" cy="115339"/>
            </a:xfrm>
            <a:prstGeom prst="line">
              <a:avLst/>
            </a:prstGeom>
            <a:noFill/>
            <a:ln w="9525" cap="flat" cmpd="sng" algn="ctr">
              <a:solidFill>
                <a:srgbClr val="FFC000"/>
              </a:solidFill>
              <a:prstDash val="solid"/>
            </a:ln>
            <a:effectLst/>
          </p:spPr>
        </p:cxnSp>
        <p:cxnSp>
          <p:nvCxnSpPr>
            <p:cNvPr id="47" name="Straight Connector 46">
              <a:extLst>
                <a:ext uri="{FF2B5EF4-FFF2-40B4-BE49-F238E27FC236}">
                  <a16:creationId xmlns:a16="http://schemas.microsoft.com/office/drawing/2014/main" id="{52E4D56B-6E57-4A72-A04E-4A0F20205B0C}"/>
                </a:ext>
              </a:extLst>
            </p:cNvPr>
            <p:cNvCxnSpPr/>
            <p:nvPr/>
          </p:nvCxnSpPr>
          <p:spPr>
            <a:xfrm>
              <a:off x="4959151" y="3653891"/>
              <a:ext cx="0" cy="115339"/>
            </a:xfrm>
            <a:prstGeom prst="line">
              <a:avLst/>
            </a:prstGeom>
            <a:noFill/>
            <a:ln w="9525" cap="flat" cmpd="sng" algn="ctr">
              <a:solidFill>
                <a:srgbClr val="FFC000"/>
              </a:solidFill>
              <a:prstDash val="solid"/>
            </a:ln>
            <a:effectLst/>
          </p:spPr>
        </p:cxnSp>
        <p:cxnSp>
          <p:nvCxnSpPr>
            <p:cNvPr id="48" name="Straight Connector 47">
              <a:extLst>
                <a:ext uri="{FF2B5EF4-FFF2-40B4-BE49-F238E27FC236}">
                  <a16:creationId xmlns:a16="http://schemas.microsoft.com/office/drawing/2014/main" id="{1237DAB4-247A-4A6E-BA18-231CE87778C2}"/>
                </a:ext>
              </a:extLst>
            </p:cNvPr>
            <p:cNvCxnSpPr/>
            <p:nvPr/>
          </p:nvCxnSpPr>
          <p:spPr>
            <a:xfrm>
              <a:off x="5116481" y="3653891"/>
              <a:ext cx="0" cy="115339"/>
            </a:xfrm>
            <a:prstGeom prst="line">
              <a:avLst/>
            </a:prstGeom>
            <a:noFill/>
            <a:ln w="9525" cap="flat" cmpd="sng" algn="ctr">
              <a:solidFill>
                <a:srgbClr val="FFC000"/>
              </a:solidFill>
              <a:prstDash val="solid"/>
            </a:ln>
            <a:effectLst/>
          </p:spPr>
        </p:cxnSp>
        <p:cxnSp>
          <p:nvCxnSpPr>
            <p:cNvPr id="49" name="Straight Connector 48">
              <a:extLst>
                <a:ext uri="{FF2B5EF4-FFF2-40B4-BE49-F238E27FC236}">
                  <a16:creationId xmlns:a16="http://schemas.microsoft.com/office/drawing/2014/main" id="{FF99BB3E-F028-4A2F-A2B4-2A59F12B2769}"/>
                </a:ext>
              </a:extLst>
            </p:cNvPr>
            <p:cNvCxnSpPr/>
            <p:nvPr/>
          </p:nvCxnSpPr>
          <p:spPr>
            <a:xfrm>
              <a:off x="5277375" y="3661101"/>
              <a:ext cx="0" cy="115339"/>
            </a:xfrm>
            <a:prstGeom prst="line">
              <a:avLst/>
            </a:prstGeom>
            <a:noFill/>
            <a:ln w="9525" cap="flat" cmpd="sng" algn="ctr">
              <a:solidFill>
                <a:srgbClr val="FFC000"/>
              </a:solidFill>
              <a:prstDash val="solid"/>
            </a:ln>
            <a:effectLst/>
          </p:spPr>
        </p:cxnSp>
        <p:cxnSp>
          <p:nvCxnSpPr>
            <p:cNvPr id="50" name="Straight Connector 49">
              <a:extLst>
                <a:ext uri="{FF2B5EF4-FFF2-40B4-BE49-F238E27FC236}">
                  <a16:creationId xmlns:a16="http://schemas.microsoft.com/office/drawing/2014/main" id="{AE3DB846-7272-4DAE-9493-427FB4CA7C70}"/>
                </a:ext>
              </a:extLst>
            </p:cNvPr>
            <p:cNvCxnSpPr/>
            <p:nvPr/>
          </p:nvCxnSpPr>
          <p:spPr>
            <a:xfrm>
              <a:off x="5434705" y="3661101"/>
              <a:ext cx="0" cy="115339"/>
            </a:xfrm>
            <a:prstGeom prst="line">
              <a:avLst/>
            </a:prstGeom>
            <a:noFill/>
            <a:ln w="9525" cap="flat" cmpd="sng" algn="ctr">
              <a:solidFill>
                <a:srgbClr val="FFC000"/>
              </a:solidFill>
              <a:prstDash val="solid"/>
            </a:ln>
            <a:effectLst/>
          </p:spPr>
        </p:cxnSp>
        <p:cxnSp>
          <p:nvCxnSpPr>
            <p:cNvPr id="51" name="Straight Connector 50">
              <a:extLst>
                <a:ext uri="{FF2B5EF4-FFF2-40B4-BE49-F238E27FC236}">
                  <a16:creationId xmlns:a16="http://schemas.microsoft.com/office/drawing/2014/main" id="{A67DEA84-AE43-48A1-9953-E257B11DA068}"/>
                </a:ext>
              </a:extLst>
            </p:cNvPr>
            <p:cNvCxnSpPr/>
            <p:nvPr/>
          </p:nvCxnSpPr>
          <p:spPr>
            <a:xfrm>
              <a:off x="5588453" y="3661101"/>
              <a:ext cx="0" cy="115339"/>
            </a:xfrm>
            <a:prstGeom prst="line">
              <a:avLst/>
            </a:prstGeom>
            <a:noFill/>
            <a:ln w="9525" cap="flat" cmpd="sng" algn="ctr">
              <a:solidFill>
                <a:srgbClr val="FFC000"/>
              </a:solidFill>
              <a:prstDash val="solid"/>
            </a:ln>
            <a:effectLst/>
          </p:spPr>
        </p:cxnSp>
        <p:cxnSp>
          <p:nvCxnSpPr>
            <p:cNvPr id="52" name="Straight Connector 51">
              <a:extLst>
                <a:ext uri="{FF2B5EF4-FFF2-40B4-BE49-F238E27FC236}">
                  <a16:creationId xmlns:a16="http://schemas.microsoft.com/office/drawing/2014/main" id="{F63BAD99-3C4C-4F03-A2A4-C0F7A478EC74}"/>
                </a:ext>
              </a:extLst>
            </p:cNvPr>
            <p:cNvCxnSpPr/>
            <p:nvPr/>
          </p:nvCxnSpPr>
          <p:spPr>
            <a:xfrm>
              <a:off x="5745783" y="3661101"/>
              <a:ext cx="0" cy="115339"/>
            </a:xfrm>
            <a:prstGeom prst="line">
              <a:avLst/>
            </a:prstGeom>
            <a:noFill/>
            <a:ln w="9525" cap="flat" cmpd="sng" algn="ctr">
              <a:solidFill>
                <a:srgbClr val="FFC000"/>
              </a:solidFill>
              <a:prstDash val="solid"/>
            </a:ln>
            <a:effectLst/>
          </p:spPr>
        </p:cxnSp>
        <p:cxnSp>
          <p:nvCxnSpPr>
            <p:cNvPr id="53" name="Straight Connector 52">
              <a:extLst>
                <a:ext uri="{FF2B5EF4-FFF2-40B4-BE49-F238E27FC236}">
                  <a16:creationId xmlns:a16="http://schemas.microsoft.com/office/drawing/2014/main" id="{4AD88D15-E40F-4BFD-9933-3FA56FFE986F}"/>
                </a:ext>
              </a:extLst>
            </p:cNvPr>
            <p:cNvCxnSpPr/>
            <p:nvPr/>
          </p:nvCxnSpPr>
          <p:spPr>
            <a:xfrm>
              <a:off x="5906677" y="3661101"/>
              <a:ext cx="0" cy="115339"/>
            </a:xfrm>
            <a:prstGeom prst="line">
              <a:avLst/>
            </a:prstGeom>
            <a:noFill/>
            <a:ln w="9525" cap="flat" cmpd="sng" algn="ctr">
              <a:solidFill>
                <a:srgbClr val="FFC000"/>
              </a:solidFill>
              <a:prstDash val="solid"/>
            </a:ln>
            <a:effectLst/>
          </p:spPr>
        </p:cxnSp>
        <p:cxnSp>
          <p:nvCxnSpPr>
            <p:cNvPr id="54" name="Straight Connector 53">
              <a:extLst>
                <a:ext uri="{FF2B5EF4-FFF2-40B4-BE49-F238E27FC236}">
                  <a16:creationId xmlns:a16="http://schemas.microsoft.com/office/drawing/2014/main" id="{881C67D8-9B27-4989-B042-B7B6195DDF7A}"/>
                </a:ext>
              </a:extLst>
            </p:cNvPr>
            <p:cNvCxnSpPr/>
            <p:nvPr/>
          </p:nvCxnSpPr>
          <p:spPr>
            <a:xfrm>
              <a:off x="6064007" y="3661101"/>
              <a:ext cx="0" cy="115339"/>
            </a:xfrm>
            <a:prstGeom prst="line">
              <a:avLst/>
            </a:prstGeom>
            <a:noFill/>
            <a:ln w="9525" cap="flat" cmpd="sng" algn="ctr">
              <a:solidFill>
                <a:srgbClr val="FFC000"/>
              </a:solidFill>
              <a:prstDash val="solid"/>
            </a:ln>
            <a:effectLst/>
          </p:spPr>
        </p:cxnSp>
        <p:cxnSp>
          <p:nvCxnSpPr>
            <p:cNvPr id="55" name="Straight Connector 54">
              <a:extLst>
                <a:ext uri="{FF2B5EF4-FFF2-40B4-BE49-F238E27FC236}">
                  <a16:creationId xmlns:a16="http://schemas.microsoft.com/office/drawing/2014/main" id="{548CCBEF-1A57-44FE-9CD3-4F29783AA920}"/>
                </a:ext>
              </a:extLst>
            </p:cNvPr>
            <p:cNvCxnSpPr/>
            <p:nvPr/>
          </p:nvCxnSpPr>
          <p:spPr>
            <a:xfrm>
              <a:off x="6214179" y="3670111"/>
              <a:ext cx="0" cy="115339"/>
            </a:xfrm>
            <a:prstGeom prst="line">
              <a:avLst/>
            </a:prstGeom>
            <a:noFill/>
            <a:ln w="9525" cap="flat" cmpd="sng" algn="ctr">
              <a:solidFill>
                <a:srgbClr val="FFC000"/>
              </a:solidFill>
              <a:prstDash val="solid"/>
            </a:ln>
            <a:effectLst/>
          </p:spPr>
        </p:cxnSp>
        <p:cxnSp>
          <p:nvCxnSpPr>
            <p:cNvPr id="56" name="Straight Connector 55">
              <a:extLst>
                <a:ext uri="{FF2B5EF4-FFF2-40B4-BE49-F238E27FC236}">
                  <a16:creationId xmlns:a16="http://schemas.microsoft.com/office/drawing/2014/main" id="{37E3592D-C7BD-4031-A6CC-B6FD9CFCB40E}"/>
                </a:ext>
              </a:extLst>
            </p:cNvPr>
            <p:cNvCxnSpPr/>
            <p:nvPr/>
          </p:nvCxnSpPr>
          <p:spPr>
            <a:xfrm>
              <a:off x="6371509" y="3670111"/>
              <a:ext cx="0" cy="115339"/>
            </a:xfrm>
            <a:prstGeom prst="line">
              <a:avLst/>
            </a:prstGeom>
            <a:noFill/>
            <a:ln w="9525" cap="flat" cmpd="sng" algn="ctr">
              <a:solidFill>
                <a:srgbClr val="FFC000"/>
              </a:solidFill>
              <a:prstDash val="solid"/>
            </a:ln>
            <a:effectLst/>
          </p:spPr>
        </p:cxnSp>
        <p:cxnSp>
          <p:nvCxnSpPr>
            <p:cNvPr id="57" name="Straight Connector 56">
              <a:extLst>
                <a:ext uri="{FF2B5EF4-FFF2-40B4-BE49-F238E27FC236}">
                  <a16:creationId xmlns:a16="http://schemas.microsoft.com/office/drawing/2014/main" id="{7A16E5C0-38D6-447D-AD9F-09745C9C3EC4}"/>
                </a:ext>
              </a:extLst>
            </p:cNvPr>
            <p:cNvCxnSpPr/>
            <p:nvPr/>
          </p:nvCxnSpPr>
          <p:spPr>
            <a:xfrm>
              <a:off x="6532403" y="3670111"/>
              <a:ext cx="0" cy="115339"/>
            </a:xfrm>
            <a:prstGeom prst="line">
              <a:avLst/>
            </a:prstGeom>
            <a:noFill/>
            <a:ln w="9525" cap="flat" cmpd="sng" algn="ctr">
              <a:solidFill>
                <a:srgbClr val="FFC000"/>
              </a:solidFill>
              <a:prstDash val="solid"/>
            </a:ln>
            <a:effectLst/>
          </p:spPr>
        </p:cxnSp>
        <p:cxnSp>
          <p:nvCxnSpPr>
            <p:cNvPr id="58" name="Straight Connector 57">
              <a:extLst>
                <a:ext uri="{FF2B5EF4-FFF2-40B4-BE49-F238E27FC236}">
                  <a16:creationId xmlns:a16="http://schemas.microsoft.com/office/drawing/2014/main" id="{E591D2DA-8AD6-4ABC-9234-C8C0A1798E69}"/>
                </a:ext>
              </a:extLst>
            </p:cNvPr>
            <p:cNvCxnSpPr/>
            <p:nvPr/>
          </p:nvCxnSpPr>
          <p:spPr>
            <a:xfrm>
              <a:off x="6689733" y="3670111"/>
              <a:ext cx="0" cy="115339"/>
            </a:xfrm>
            <a:prstGeom prst="line">
              <a:avLst/>
            </a:prstGeom>
            <a:noFill/>
            <a:ln w="9525" cap="flat" cmpd="sng" algn="ctr">
              <a:solidFill>
                <a:srgbClr val="FFC000"/>
              </a:solidFill>
              <a:prstDash val="solid"/>
            </a:ln>
            <a:effectLst/>
          </p:spPr>
        </p:cxnSp>
        <p:cxnSp>
          <p:nvCxnSpPr>
            <p:cNvPr id="59" name="Straight Connector 58">
              <a:extLst>
                <a:ext uri="{FF2B5EF4-FFF2-40B4-BE49-F238E27FC236}">
                  <a16:creationId xmlns:a16="http://schemas.microsoft.com/office/drawing/2014/main" id="{9BC07157-DD68-4D7E-9479-8EDE66AA5D64}"/>
                </a:ext>
              </a:extLst>
            </p:cNvPr>
            <p:cNvCxnSpPr/>
            <p:nvPr/>
          </p:nvCxnSpPr>
          <p:spPr>
            <a:xfrm>
              <a:off x="6847057" y="3658095"/>
              <a:ext cx="0" cy="115339"/>
            </a:xfrm>
            <a:prstGeom prst="line">
              <a:avLst/>
            </a:prstGeom>
            <a:noFill/>
            <a:ln w="9525" cap="flat" cmpd="sng" algn="ctr">
              <a:solidFill>
                <a:srgbClr val="FFC000"/>
              </a:solidFill>
              <a:prstDash val="solid"/>
            </a:ln>
            <a:effectLst/>
          </p:spPr>
        </p:cxnSp>
        <p:cxnSp>
          <p:nvCxnSpPr>
            <p:cNvPr id="60" name="Straight Connector 59">
              <a:extLst>
                <a:ext uri="{FF2B5EF4-FFF2-40B4-BE49-F238E27FC236}">
                  <a16:creationId xmlns:a16="http://schemas.microsoft.com/office/drawing/2014/main" id="{453CB5BE-30EA-4402-8DFB-40590FF4F129}"/>
                </a:ext>
              </a:extLst>
            </p:cNvPr>
            <p:cNvCxnSpPr/>
            <p:nvPr/>
          </p:nvCxnSpPr>
          <p:spPr>
            <a:xfrm>
              <a:off x="7004387" y="3658095"/>
              <a:ext cx="0" cy="115339"/>
            </a:xfrm>
            <a:prstGeom prst="line">
              <a:avLst/>
            </a:prstGeom>
            <a:noFill/>
            <a:ln w="9525" cap="flat" cmpd="sng" algn="ctr">
              <a:solidFill>
                <a:srgbClr val="FFC000"/>
              </a:solidFill>
              <a:prstDash val="solid"/>
            </a:ln>
            <a:effectLst/>
          </p:spPr>
        </p:cxnSp>
        <p:cxnSp>
          <p:nvCxnSpPr>
            <p:cNvPr id="61" name="Straight Connector 60">
              <a:extLst>
                <a:ext uri="{FF2B5EF4-FFF2-40B4-BE49-F238E27FC236}">
                  <a16:creationId xmlns:a16="http://schemas.microsoft.com/office/drawing/2014/main" id="{2CCE1565-9C9E-4C04-BC19-D3E50060CBC3}"/>
                </a:ext>
              </a:extLst>
            </p:cNvPr>
            <p:cNvCxnSpPr/>
            <p:nvPr/>
          </p:nvCxnSpPr>
          <p:spPr>
            <a:xfrm>
              <a:off x="7165281" y="3658095"/>
              <a:ext cx="0" cy="115339"/>
            </a:xfrm>
            <a:prstGeom prst="line">
              <a:avLst/>
            </a:prstGeom>
            <a:noFill/>
            <a:ln w="9525" cap="flat" cmpd="sng" algn="ctr">
              <a:solidFill>
                <a:srgbClr val="FFC000"/>
              </a:solidFill>
              <a:prstDash val="solid"/>
            </a:ln>
            <a:effectLst/>
          </p:spPr>
        </p:cxnSp>
        <p:cxnSp>
          <p:nvCxnSpPr>
            <p:cNvPr id="62" name="Straight Connector 61">
              <a:extLst>
                <a:ext uri="{FF2B5EF4-FFF2-40B4-BE49-F238E27FC236}">
                  <a16:creationId xmlns:a16="http://schemas.microsoft.com/office/drawing/2014/main" id="{F0B33603-A4DD-4517-A686-B7419F39196A}"/>
                </a:ext>
              </a:extLst>
            </p:cNvPr>
            <p:cNvCxnSpPr/>
            <p:nvPr/>
          </p:nvCxnSpPr>
          <p:spPr>
            <a:xfrm>
              <a:off x="7322611" y="3658095"/>
              <a:ext cx="0" cy="115339"/>
            </a:xfrm>
            <a:prstGeom prst="line">
              <a:avLst/>
            </a:prstGeom>
            <a:noFill/>
            <a:ln w="9525" cap="flat" cmpd="sng" algn="ctr">
              <a:solidFill>
                <a:srgbClr val="FFC000"/>
              </a:solidFill>
              <a:prstDash val="solid"/>
            </a:ln>
            <a:effectLst/>
          </p:spPr>
        </p:cxnSp>
        <p:cxnSp>
          <p:nvCxnSpPr>
            <p:cNvPr id="63" name="Straight Connector 62">
              <a:extLst>
                <a:ext uri="{FF2B5EF4-FFF2-40B4-BE49-F238E27FC236}">
                  <a16:creationId xmlns:a16="http://schemas.microsoft.com/office/drawing/2014/main" id="{7AC0AA20-4FF5-456F-BD4D-0AC65D9CF154}"/>
                </a:ext>
              </a:extLst>
            </p:cNvPr>
            <p:cNvCxnSpPr/>
            <p:nvPr/>
          </p:nvCxnSpPr>
          <p:spPr>
            <a:xfrm>
              <a:off x="7472783" y="3658095"/>
              <a:ext cx="0" cy="115339"/>
            </a:xfrm>
            <a:prstGeom prst="line">
              <a:avLst/>
            </a:prstGeom>
            <a:noFill/>
            <a:ln w="9525" cap="flat" cmpd="sng" algn="ctr">
              <a:solidFill>
                <a:srgbClr val="FFC000"/>
              </a:solidFill>
              <a:prstDash val="solid"/>
            </a:ln>
            <a:effectLst/>
          </p:spPr>
        </p:cxnSp>
        <p:cxnSp>
          <p:nvCxnSpPr>
            <p:cNvPr id="64" name="Straight Connector 63">
              <a:extLst>
                <a:ext uri="{FF2B5EF4-FFF2-40B4-BE49-F238E27FC236}">
                  <a16:creationId xmlns:a16="http://schemas.microsoft.com/office/drawing/2014/main" id="{C2793F28-87EB-494C-A63C-049FFBB1BA10}"/>
                </a:ext>
              </a:extLst>
            </p:cNvPr>
            <p:cNvCxnSpPr/>
            <p:nvPr/>
          </p:nvCxnSpPr>
          <p:spPr>
            <a:xfrm>
              <a:off x="7630113" y="3658095"/>
              <a:ext cx="0" cy="115339"/>
            </a:xfrm>
            <a:prstGeom prst="line">
              <a:avLst/>
            </a:prstGeom>
            <a:noFill/>
            <a:ln w="9525" cap="flat" cmpd="sng" algn="ctr">
              <a:solidFill>
                <a:srgbClr val="FFC000"/>
              </a:solidFill>
              <a:prstDash val="solid"/>
            </a:ln>
            <a:effectLst/>
          </p:spPr>
        </p:cxnSp>
        <p:cxnSp>
          <p:nvCxnSpPr>
            <p:cNvPr id="67" name="Straight Connector 66">
              <a:extLst>
                <a:ext uri="{FF2B5EF4-FFF2-40B4-BE49-F238E27FC236}">
                  <a16:creationId xmlns:a16="http://schemas.microsoft.com/office/drawing/2014/main" id="{CC8249F7-AA82-4005-9F77-9E2B36554826}"/>
                </a:ext>
              </a:extLst>
            </p:cNvPr>
            <p:cNvCxnSpPr/>
            <p:nvPr/>
          </p:nvCxnSpPr>
          <p:spPr>
            <a:xfrm>
              <a:off x="7791007" y="3658095"/>
              <a:ext cx="0" cy="115339"/>
            </a:xfrm>
            <a:prstGeom prst="line">
              <a:avLst/>
            </a:prstGeom>
            <a:noFill/>
            <a:ln w="9525" cap="flat" cmpd="sng" algn="ctr">
              <a:solidFill>
                <a:srgbClr val="FFC000"/>
              </a:solidFill>
              <a:prstDash val="solid"/>
            </a:ln>
            <a:effectLst/>
          </p:spPr>
        </p:cxnSp>
        <p:cxnSp>
          <p:nvCxnSpPr>
            <p:cNvPr id="70" name="Straight Connector 69">
              <a:extLst>
                <a:ext uri="{FF2B5EF4-FFF2-40B4-BE49-F238E27FC236}">
                  <a16:creationId xmlns:a16="http://schemas.microsoft.com/office/drawing/2014/main" id="{A6BCBDC2-8294-433F-B972-BA5E6E298C1F}"/>
                </a:ext>
              </a:extLst>
            </p:cNvPr>
            <p:cNvCxnSpPr/>
            <p:nvPr/>
          </p:nvCxnSpPr>
          <p:spPr>
            <a:xfrm>
              <a:off x="7948337" y="3658095"/>
              <a:ext cx="0" cy="115339"/>
            </a:xfrm>
            <a:prstGeom prst="line">
              <a:avLst/>
            </a:prstGeom>
            <a:noFill/>
            <a:ln w="9525" cap="flat" cmpd="sng" algn="ctr">
              <a:solidFill>
                <a:srgbClr val="FFC000"/>
              </a:solidFill>
              <a:prstDash val="solid"/>
            </a:ln>
            <a:effectLst/>
          </p:spPr>
        </p:cxnSp>
        <p:cxnSp>
          <p:nvCxnSpPr>
            <p:cNvPr id="73" name="Straight Connector 72">
              <a:extLst>
                <a:ext uri="{FF2B5EF4-FFF2-40B4-BE49-F238E27FC236}">
                  <a16:creationId xmlns:a16="http://schemas.microsoft.com/office/drawing/2014/main" id="{535E8823-8D62-4149-BBCB-5DD51911BC2A}"/>
                </a:ext>
              </a:extLst>
            </p:cNvPr>
            <p:cNvCxnSpPr/>
            <p:nvPr/>
          </p:nvCxnSpPr>
          <p:spPr>
            <a:xfrm>
              <a:off x="8102085" y="3658095"/>
              <a:ext cx="0" cy="115339"/>
            </a:xfrm>
            <a:prstGeom prst="line">
              <a:avLst/>
            </a:prstGeom>
            <a:noFill/>
            <a:ln w="9525" cap="flat" cmpd="sng" algn="ctr">
              <a:solidFill>
                <a:srgbClr val="FFC000"/>
              </a:solidFill>
              <a:prstDash val="solid"/>
            </a:ln>
            <a:effectLst/>
          </p:spPr>
        </p:cxnSp>
        <p:cxnSp>
          <p:nvCxnSpPr>
            <p:cNvPr id="76" name="Straight Connector 75">
              <a:extLst>
                <a:ext uri="{FF2B5EF4-FFF2-40B4-BE49-F238E27FC236}">
                  <a16:creationId xmlns:a16="http://schemas.microsoft.com/office/drawing/2014/main" id="{4CED5F32-3212-42B1-BDC3-329DE213446A}"/>
                </a:ext>
              </a:extLst>
            </p:cNvPr>
            <p:cNvCxnSpPr/>
            <p:nvPr/>
          </p:nvCxnSpPr>
          <p:spPr>
            <a:xfrm>
              <a:off x="8259415" y="3658095"/>
              <a:ext cx="0" cy="115339"/>
            </a:xfrm>
            <a:prstGeom prst="line">
              <a:avLst/>
            </a:prstGeom>
            <a:noFill/>
            <a:ln w="9525" cap="flat" cmpd="sng" algn="ctr">
              <a:solidFill>
                <a:srgbClr val="FFC000"/>
              </a:solidFill>
              <a:prstDash val="solid"/>
            </a:ln>
            <a:effectLst/>
          </p:spPr>
        </p:cxnSp>
        <p:cxnSp>
          <p:nvCxnSpPr>
            <p:cNvPr id="79" name="Straight Connector 78">
              <a:extLst>
                <a:ext uri="{FF2B5EF4-FFF2-40B4-BE49-F238E27FC236}">
                  <a16:creationId xmlns:a16="http://schemas.microsoft.com/office/drawing/2014/main" id="{ABF125BD-F67F-4FE4-97B5-211306475816}"/>
                </a:ext>
              </a:extLst>
            </p:cNvPr>
            <p:cNvCxnSpPr/>
            <p:nvPr/>
          </p:nvCxnSpPr>
          <p:spPr>
            <a:xfrm>
              <a:off x="8420309" y="3658095"/>
              <a:ext cx="0" cy="115339"/>
            </a:xfrm>
            <a:prstGeom prst="line">
              <a:avLst/>
            </a:prstGeom>
            <a:noFill/>
            <a:ln w="9525" cap="flat" cmpd="sng" algn="ctr">
              <a:solidFill>
                <a:srgbClr val="FFC000"/>
              </a:solidFill>
              <a:prstDash val="solid"/>
            </a:ln>
            <a:effectLst/>
          </p:spPr>
        </p:cxnSp>
        <p:cxnSp>
          <p:nvCxnSpPr>
            <p:cNvPr id="82" name="Straight Connector 81">
              <a:extLst>
                <a:ext uri="{FF2B5EF4-FFF2-40B4-BE49-F238E27FC236}">
                  <a16:creationId xmlns:a16="http://schemas.microsoft.com/office/drawing/2014/main" id="{98D71876-1AE0-4994-BCEF-5C77A637ADFC}"/>
                </a:ext>
              </a:extLst>
            </p:cNvPr>
            <p:cNvCxnSpPr/>
            <p:nvPr/>
          </p:nvCxnSpPr>
          <p:spPr>
            <a:xfrm>
              <a:off x="8577639" y="3658095"/>
              <a:ext cx="0" cy="115339"/>
            </a:xfrm>
            <a:prstGeom prst="line">
              <a:avLst/>
            </a:prstGeom>
            <a:noFill/>
            <a:ln w="9525" cap="flat" cmpd="sng" algn="ctr">
              <a:solidFill>
                <a:srgbClr val="FFC000"/>
              </a:solidFill>
              <a:prstDash val="solid"/>
            </a:ln>
            <a:effectLst/>
          </p:spPr>
        </p:cxnSp>
        <p:cxnSp>
          <p:nvCxnSpPr>
            <p:cNvPr id="84" name="Straight Connector 83">
              <a:extLst>
                <a:ext uri="{FF2B5EF4-FFF2-40B4-BE49-F238E27FC236}">
                  <a16:creationId xmlns:a16="http://schemas.microsoft.com/office/drawing/2014/main" id="{FBD50A08-9B7C-4304-AFD4-67B8AFA400BB}"/>
                </a:ext>
              </a:extLst>
            </p:cNvPr>
            <p:cNvCxnSpPr/>
            <p:nvPr/>
          </p:nvCxnSpPr>
          <p:spPr>
            <a:xfrm>
              <a:off x="8727811" y="3658095"/>
              <a:ext cx="0" cy="115339"/>
            </a:xfrm>
            <a:prstGeom prst="line">
              <a:avLst/>
            </a:prstGeom>
            <a:noFill/>
            <a:ln w="9525" cap="flat" cmpd="sng" algn="ctr">
              <a:solidFill>
                <a:srgbClr val="FFC000"/>
              </a:solidFill>
              <a:prstDash val="solid"/>
            </a:ln>
            <a:effectLst/>
          </p:spPr>
        </p:cxnSp>
        <p:cxnSp>
          <p:nvCxnSpPr>
            <p:cNvPr id="92" name="Straight Connector 91">
              <a:extLst>
                <a:ext uri="{FF2B5EF4-FFF2-40B4-BE49-F238E27FC236}">
                  <a16:creationId xmlns:a16="http://schemas.microsoft.com/office/drawing/2014/main" id="{76371612-A11B-4519-AF61-81271E42A66C}"/>
                </a:ext>
              </a:extLst>
            </p:cNvPr>
            <p:cNvCxnSpPr/>
            <p:nvPr/>
          </p:nvCxnSpPr>
          <p:spPr>
            <a:xfrm>
              <a:off x="8885141" y="3658095"/>
              <a:ext cx="0" cy="115339"/>
            </a:xfrm>
            <a:prstGeom prst="line">
              <a:avLst/>
            </a:prstGeom>
            <a:noFill/>
            <a:ln w="9525" cap="flat" cmpd="sng" algn="ctr">
              <a:solidFill>
                <a:srgbClr val="FFC000"/>
              </a:solidFill>
              <a:prstDash val="solid"/>
            </a:ln>
            <a:effectLst/>
          </p:spPr>
        </p:cxnSp>
      </p:grpSp>
      <p:grpSp>
        <p:nvGrpSpPr>
          <p:cNvPr id="10" name="Group 9">
            <a:extLst>
              <a:ext uri="{FF2B5EF4-FFF2-40B4-BE49-F238E27FC236}">
                <a16:creationId xmlns:a16="http://schemas.microsoft.com/office/drawing/2014/main" id="{20B16E24-BED0-4E81-B5BA-DE1FDF405801}"/>
              </a:ext>
            </a:extLst>
          </p:cNvPr>
          <p:cNvGrpSpPr/>
          <p:nvPr/>
        </p:nvGrpSpPr>
        <p:grpSpPr>
          <a:xfrm>
            <a:off x="4103917" y="920476"/>
            <a:ext cx="131490" cy="2353628"/>
            <a:chOff x="4131755" y="617926"/>
            <a:chExt cx="127355" cy="3108960"/>
          </a:xfrm>
        </p:grpSpPr>
        <p:cxnSp>
          <p:nvCxnSpPr>
            <p:cNvPr id="113" name="Straight Connector 112">
              <a:extLst>
                <a:ext uri="{FF2B5EF4-FFF2-40B4-BE49-F238E27FC236}">
                  <a16:creationId xmlns:a16="http://schemas.microsoft.com/office/drawing/2014/main" id="{B8CF4208-B615-4255-B644-45E4E124F945}"/>
                </a:ext>
              </a:extLst>
            </p:cNvPr>
            <p:cNvCxnSpPr>
              <a:cxnSpLocks/>
            </p:cNvCxnSpPr>
            <p:nvPr/>
          </p:nvCxnSpPr>
          <p:spPr bwMode="auto">
            <a:xfrm rot="16200000">
              <a:off x="2642478" y="2172406"/>
              <a:ext cx="3108960" cy="0"/>
            </a:xfrm>
            <a:prstGeom prst="line">
              <a:avLst/>
            </a:prstGeom>
            <a:solidFill>
              <a:srgbClr val="4F81BD"/>
            </a:solidFill>
            <a:ln w="9525" cap="flat" cmpd="sng" algn="ctr">
              <a:solidFill>
                <a:srgbClr val="FFC000"/>
              </a:solidFill>
              <a:prstDash val="solid"/>
              <a:round/>
              <a:headEnd type="none" w="med" len="med"/>
              <a:tailEnd type="none" w="med" len="med"/>
            </a:ln>
            <a:effectLst>
              <a:outerShdw blurRad="50800" dist="38100" algn="l" rotWithShape="0">
                <a:prstClr val="black">
                  <a:alpha val="40000"/>
                </a:prstClr>
              </a:outerShdw>
            </a:effectLst>
          </p:spPr>
        </p:cxnSp>
        <p:cxnSp>
          <p:nvCxnSpPr>
            <p:cNvPr id="124" name="Straight Connector 123">
              <a:extLst>
                <a:ext uri="{FF2B5EF4-FFF2-40B4-BE49-F238E27FC236}">
                  <a16:creationId xmlns:a16="http://schemas.microsoft.com/office/drawing/2014/main" id="{E867E1AD-D8DA-4F00-B716-9EE48021086D}"/>
                </a:ext>
              </a:extLst>
            </p:cNvPr>
            <p:cNvCxnSpPr/>
            <p:nvPr/>
          </p:nvCxnSpPr>
          <p:spPr>
            <a:xfrm rot="5400000">
              <a:off x="4198435" y="607409"/>
              <a:ext cx="0" cy="115339"/>
            </a:xfrm>
            <a:prstGeom prst="line">
              <a:avLst/>
            </a:prstGeom>
            <a:noFill/>
            <a:ln w="9525" cap="flat" cmpd="sng" algn="ctr">
              <a:solidFill>
                <a:srgbClr val="FFC000"/>
              </a:solidFill>
              <a:prstDash val="solid"/>
            </a:ln>
            <a:effectLst/>
          </p:spPr>
        </p:cxnSp>
        <p:cxnSp>
          <p:nvCxnSpPr>
            <p:cNvPr id="125" name="Straight Connector 124">
              <a:extLst>
                <a:ext uri="{FF2B5EF4-FFF2-40B4-BE49-F238E27FC236}">
                  <a16:creationId xmlns:a16="http://schemas.microsoft.com/office/drawing/2014/main" id="{3674AFEA-DADD-4B18-8BBD-12DD44A3266D}"/>
                </a:ext>
              </a:extLst>
            </p:cNvPr>
            <p:cNvCxnSpPr/>
            <p:nvPr/>
          </p:nvCxnSpPr>
          <p:spPr>
            <a:xfrm rot="5400000">
              <a:off x="4198435" y="764739"/>
              <a:ext cx="0" cy="115339"/>
            </a:xfrm>
            <a:prstGeom prst="line">
              <a:avLst/>
            </a:prstGeom>
            <a:noFill/>
            <a:ln w="9525" cap="flat" cmpd="sng" algn="ctr">
              <a:solidFill>
                <a:srgbClr val="FFC000"/>
              </a:solidFill>
              <a:prstDash val="solid"/>
            </a:ln>
            <a:effectLst/>
          </p:spPr>
        </p:cxnSp>
        <p:cxnSp>
          <p:nvCxnSpPr>
            <p:cNvPr id="126" name="Straight Connector 125">
              <a:extLst>
                <a:ext uri="{FF2B5EF4-FFF2-40B4-BE49-F238E27FC236}">
                  <a16:creationId xmlns:a16="http://schemas.microsoft.com/office/drawing/2014/main" id="{80B9E51D-343A-445B-82AE-A14B810C3916}"/>
                </a:ext>
              </a:extLst>
            </p:cNvPr>
            <p:cNvCxnSpPr/>
            <p:nvPr/>
          </p:nvCxnSpPr>
          <p:spPr>
            <a:xfrm rot="5400000">
              <a:off x="4189425" y="914911"/>
              <a:ext cx="0" cy="115339"/>
            </a:xfrm>
            <a:prstGeom prst="line">
              <a:avLst/>
            </a:prstGeom>
            <a:noFill/>
            <a:ln w="9525" cap="flat" cmpd="sng" algn="ctr">
              <a:solidFill>
                <a:srgbClr val="FFC000"/>
              </a:solidFill>
              <a:prstDash val="solid"/>
            </a:ln>
            <a:effectLst/>
          </p:spPr>
        </p:cxnSp>
        <p:cxnSp>
          <p:nvCxnSpPr>
            <p:cNvPr id="127" name="Straight Connector 126">
              <a:extLst>
                <a:ext uri="{FF2B5EF4-FFF2-40B4-BE49-F238E27FC236}">
                  <a16:creationId xmlns:a16="http://schemas.microsoft.com/office/drawing/2014/main" id="{32B27545-CA4B-49B6-B212-B239C047CC3D}"/>
                </a:ext>
              </a:extLst>
            </p:cNvPr>
            <p:cNvCxnSpPr/>
            <p:nvPr/>
          </p:nvCxnSpPr>
          <p:spPr>
            <a:xfrm rot="5400000">
              <a:off x="4189425" y="1072241"/>
              <a:ext cx="0" cy="115339"/>
            </a:xfrm>
            <a:prstGeom prst="line">
              <a:avLst/>
            </a:prstGeom>
            <a:noFill/>
            <a:ln w="9525" cap="flat" cmpd="sng" algn="ctr">
              <a:solidFill>
                <a:srgbClr val="FFC000"/>
              </a:solidFill>
              <a:prstDash val="solid"/>
            </a:ln>
            <a:effectLst/>
          </p:spPr>
        </p:cxnSp>
        <p:cxnSp>
          <p:nvCxnSpPr>
            <p:cNvPr id="128" name="Straight Connector 127">
              <a:extLst>
                <a:ext uri="{FF2B5EF4-FFF2-40B4-BE49-F238E27FC236}">
                  <a16:creationId xmlns:a16="http://schemas.microsoft.com/office/drawing/2014/main" id="{35DF588B-E031-4457-83C5-102542C8ABCA}"/>
                </a:ext>
              </a:extLst>
            </p:cNvPr>
            <p:cNvCxnSpPr/>
            <p:nvPr/>
          </p:nvCxnSpPr>
          <p:spPr>
            <a:xfrm rot="5400000">
              <a:off x="4189425" y="1233135"/>
              <a:ext cx="0" cy="115339"/>
            </a:xfrm>
            <a:prstGeom prst="line">
              <a:avLst/>
            </a:prstGeom>
            <a:noFill/>
            <a:ln w="9525" cap="flat" cmpd="sng" algn="ctr">
              <a:solidFill>
                <a:srgbClr val="FFC000"/>
              </a:solidFill>
              <a:prstDash val="solid"/>
            </a:ln>
            <a:effectLst/>
          </p:spPr>
        </p:cxnSp>
        <p:cxnSp>
          <p:nvCxnSpPr>
            <p:cNvPr id="129" name="Straight Connector 128">
              <a:extLst>
                <a:ext uri="{FF2B5EF4-FFF2-40B4-BE49-F238E27FC236}">
                  <a16:creationId xmlns:a16="http://schemas.microsoft.com/office/drawing/2014/main" id="{6272C374-F19F-45DA-B9C1-DE4DD1294B20}"/>
                </a:ext>
              </a:extLst>
            </p:cNvPr>
            <p:cNvCxnSpPr/>
            <p:nvPr/>
          </p:nvCxnSpPr>
          <p:spPr>
            <a:xfrm rot="5400000">
              <a:off x="4189425" y="1390465"/>
              <a:ext cx="0" cy="115339"/>
            </a:xfrm>
            <a:prstGeom prst="line">
              <a:avLst/>
            </a:prstGeom>
            <a:noFill/>
            <a:ln w="9525" cap="flat" cmpd="sng" algn="ctr">
              <a:solidFill>
                <a:srgbClr val="FFC000"/>
              </a:solidFill>
              <a:prstDash val="solid"/>
            </a:ln>
            <a:effectLst/>
          </p:spPr>
        </p:cxnSp>
        <p:cxnSp>
          <p:nvCxnSpPr>
            <p:cNvPr id="130" name="Straight Connector 129">
              <a:extLst>
                <a:ext uri="{FF2B5EF4-FFF2-40B4-BE49-F238E27FC236}">
                  <a16:creationId xmlns:a16="http://schemas.microsoft.com/office/drawing/2014/main" id="{B19BB8CB-D170-44AE-9D79-3CB1ACB80CD3}"/>
                </a:ext>
              </a:extLst>
            </p:cNvPr>
            <p:cNvCxnSpPr/>
            <p:nvPr/>
          </p:nvCxnSpPr>
          <p:spPr>
            <a:xfrm rot="5400000">
              <a:off x="4201441" y="1547789"/>
              <a:ext cx="0" cy="115339"/>
            </a:xfrm>
            <a:prstGeom prst="line">
              <a:avLst/>
            </a:prstGeom>
            <a:noFill/>
            <a:ln w="9525" cap="flat" cmpd="sng" algn="ctr">
              <a:solidFill>
                <a:srgbClr val="FFC000"/>
              </a:solidFill>
              <a:prstDash val="solid"/>
            </a:ln>
            <a:effectLst/>
          </p:spPr>
        </p:cxnSp>
        <p:cxnSp>
          <p:nvCxnSpPr>
            <p:cNvPr id="131" name="Straight Connector 130">
              <a:extLst>
                <a:ext uri="{FF2B5EF4-FFF2-40B4-BE49-F238E27FC236}">
                  <a16:creationId xmlns:a16="http://schemas.microsoft.com/office/drawing/2014/main" id="{6A12138A-4303-4FA6-A7E3-38E7BCD6F553}"/>
                </a:ext>
              </a:extLst>
            </p:cNvPr>
            <p:cNvCxnSpPr/>
            <p:nvPr/>
          </p:nvCxnSpPr>
          <p:spPr>
            <a:xfrm rot="5400000">
              <a:off x="4201441" y="1705119"/>
              <a:ext cx="0" cy="115339"/>
            </a:xfrm>
            <a:prstGeom prst="line">
              <a:avLst/>
            </a:prstGeom>
            <a:noFill/>
            <a:ln w="9525" cap="flat" cmpd="sng" algn="ctr">
              <a:solidFill>
                <a:srgbClr val="FFC000"/>
              </a:solidFill>
              <a:prstDash val="solid"/>
            </a:ln>
            <a:effectLst/>
          </p:spPr>
        </p:cxnSp>
        <p:cxnSp>
          <p:nvCxnSpPr>
            <p:cNvPr id="132" name="Straight Connector 131">
              <a:extLst>
                <a:ext uri="{FF2B5EF4-FFF2-40B4-BE49-F238E27FC236}">
                  <a16:creationId xmlns:a16="http://schemas.microsoft.com/office/drawing/2014/main" id="{4633B861-CFB0-444C-8265-00871CF4F431}"/>
                </a:ext>
              </a:extLst>
            </p:cNvPr>
            <p:cNvCxnSpPr/>
            <p:nvPr/>
          </p:nvCxnSpPr>
          <p:spPr>
            <a:xfrm rot="5400000">
              <a:off x="4201441" y="1866013"/>
              <a:ext cx="0" cy="115339"/>
            </a:xfrm>
            <a:prstGeom prst="line">
              <a:avLst/>
            </a:prstGeom>
            <a:noFill/>
            <a:ln w="9525" cap="flat" cmpd="sng" algn="ctr">
              <a:solidFill>
                <a:srgbClr val="FFC000"/>
              </a:solidFill>
              <a:prstDash val="solid"/>
            </a:ln>
            <a:effectLst/>
          </p:spPr>
        </p:cxnSp>
        <p:cxnSp>
          <p:nvCxnSpPr>
            <p:cNvPr id="133" name="Straight Connector 132">
              <a:extLst>
                <a:ext uri="{FF2B5EF4-FFF2-40B4-BE49-F238E27FC236}">
                  <a16:creationId xmlns:a16="http://schemas.microsoft.com/office/drawing/2014/main" id="{1EBECB1E-FDC4-42C9-ACE3-9E5FA62B2874}"/>
                </a:ext>
              </a:extLst>
            </p:cNvPr>
            <p:cNvCxnSpPr/>
            <p:nvPr/>
          </p:nvCxnSpPr>
          <p:spPr>
            <a:xfrm rot="5400000">
              <a:off x="4201441" y="2023343"/>
              <a:ext cx="0" cy="115339"/>
            </a:xfrm>
            <a:prstGeom prst="line">
              <a:avLst/>
            </a:prstGeom>
            <a:noFill/>
            <a:ln w="9525" cap="flat" cmpd="sng" algn="ctr">
              <a:solidFill>
                <a:srgbClr val="FFC000"/>
              </a:solidFill>
              <a:prstDash val="solid"/>
            </a:ln>
            <a:effectLst/>
          </p:spPr>
        </p:cxnSp>
        <p:cxnSp>
          <p:nvCxnSpPr>
            <p:cNvPr id="134" name="Straight Connector 133">
              <a:extLst>
                <a:ext uri="{FF2B5EF4-FFF2-40B4-BE49-F238E27FC236}">
                  <a16:creationId xmlns:a16="http://schemas.microsoft.com/office/drawing/2014/main" id="{221CC15F-393C-45E1-A25E-5603F6760E3A}"/>
                </a:ext>
              </a:extLst>
            </p:cNvPr>
            <p:cNvCxnSpPr/>
            <p:nvPr/>
          </p:nvCxnSpPr>
          <p:spPr>
            <a:xfrm rot="5400000">
              <a:off x="4201441" y="2173515"/>
              <a:ext cx="0" cy="115339"/>
            </a:xfrm>
            <a:prstGeom prst="line">
              <a:avLst/>
            </a:prstGeom>
            <a:noFill/>
            <a:ln w="9525" cap="flat" cmpd="sng" algn="ctr">
              <a:solidFill>
                <a:srgbClr val="FFC000"/>
              </a:solidFill>
              <a:prstDash val="solid"/>
            </a:ln>
            <a:effectLst/>
          </p:spPr>
        </p:cxnSp>
        <p:cxnSp>
          <p:nvCxnSpPr>
            <p:cNvPr id="135" name="Straight Connector 134">
              <a:extLst>
                <a:ext uri="{FF2B5EF4-FFF2-40B4-BE49-F238E27FC236}">
                  <a16:creationId xmlns:a16="http://schemas.microsoft.com/office/drawing/2014/main" id="{E04C8D4A-1415-4AE8-9808-8AFFE464066A}"/>
                </a:ext>
              </a:extLst>
            </p:cNvPr>
            <p:cNvCxnSpPr/>
            <p:nvPr/>
          </p:nvCxnSpPr>
          <p:spPr>
            <a:xfrm rot="5400000">
              <a:off x="4201441" y="2330845"/>
              <a:ext cx="0" cy="115339"/>
            </a:xfrm>
            <a:prstGeom prst="line">
              <a:avLst/>
            </a:prstGeom>
            <a:noFill/>
            <a:ln w="9525" cap="flat" cmpd="sng" algn="ctr">
              <a:solidFill>
                <a:srgbClr val="FFC000"/>
              </a:solidFill>
              <a:prstDash val="solid"/>
            </a:ln>
            <a:effectLst/>
          </p:spPr>
        </p:cxnSp>
        <p:cxnSp>
          <p:nvCxnSpPr>
            <p:cNvPr id="136" name="Straight Connector 135">
              <a:extLst>
                <a:ext uri="{FF2B5EF4-FFF2-40B4-BE49-F238E27FC236}">
                  <a16:creationId xmlns:a16="http://schemas.microsoft.com/office/drawing/2014/main" id="{94039A9D-8359-4A59-8C9C-999383A25FCB}"/>
                </a:ext>
              </a:extLst>
            </p:cNvPr>
            <p:cNvCxnSpPr/>
            <p:nvPr/>
          </p:nvCxnSpPr>
          <p:spPr>
            <a:xfrm rot="5400000">
              <a:off x="4201441" y="2491739"/>
              <a:ext cx="0" cy="115339"/>
            </a:xfrm>
            <a:prstGeom prst="line">
              <a:avLst/>
            </a:prstGeom>
            <a:noFill/>
            <a:ln w="9525" cap="flat" cmpd="sng" algn="ctr">
              <a:solidFill>
                <a:srgbClr val="FFC000"/>
              </a:solidFill>
              <a:prstDash val="solid"/>
            </a:ln>
            <a:effectLst/>
          </p:spPr>
        </p:cxnSp>
        <p:cxnSp>
          <p:nvCxnSpPr>
            <p:cNvPr id="137" name="Straight Connector 136">
              <a:extLst>
                <a:ext uri="{FF2B5EF4-FFF2-40B4-BE49-F238E27FC236}">
                  <a16:creationId xmlns:a16="http://schemas.microsoft.com/office/drawing/2014/main" id="{2BCD8A21-6635-489B-8B76-DA137CCAF7B4}"/>
                </a:ext>
              </a:extLst>
            </p:cNvPr>
            <p:cNvCxnSpPr/>
            <p:nvPr/>
          </p:nvCxnSpPr>
          <p:spPr>
            <a:xfrm rot="5400000">
              <a:off x="4201441" y="2649069"/>
              <a:ext cx="0" cy="115339"/>
            </a:xfrm>
            <a:prstGeom prst="line">
              <a:avLst/>
            </a:prstGeom>
            <a:noFill/>
            <a:ln w="9525" cap="flat" cmpd="sng" algn="ctr">
              <a:solidFill>
                <a:srgbClr val="FFC000"/>
              </a:solidFill>
              <a:prstDash val="solid"/>
            </a:ln>
            <a:effectLst/>
          </p:spPr>
        </p:cxnSp>
        <p:cxnSp>
          <p:nvCxnSpPr>
            <p:cNvPr id="138" name="Straight Connector 137">
              <a:extLst>
                <a:ext uri="{FF2B5EF4-FFF2-40B4-BE49-F238E27FC236}">
                  <a16:creationId xmlns:a16="http://schemas.microsoft.com/office/drawing/2014/main" id="{17DB3500-4021-4F45-80F5-E5BADE025610}"/>
                </a:ext>
              </a:extLst>
            </p:cNvPr>
            <p:cNvCxnSpPr/>
            <p:nvPr/>
          </p:nvCxnSpPr>
          <p:spPr>
            <a:xfrm rot="5400000">
              <a:off x="4201441" y="2802817"/>
              <a:ext cx="0" cy="115339"/>
            </a:xfrm>
            <a:prstGeom prst="line">
              <a:avLst/>
            </a:prstGeom>
            <a:noFill/>
            <a:ln w="9525" cap="flat" cmpd="sng" algn="ctr">
              <a:solidFill>
                <a:srgbClr val="FFC000"/>
              </a:solidFill>
              <a:prstDash val="solid"/>
            </a:ln>
            <a:effectLst/>
          </p:spPr>
        </p:cxnSp>
        <p:cxnSp>
          <p:nvCxnSpPr>
            <p:cNvPr id="139" name="Straight Connector 138">
              <a:extLst>
                <a:ext uri="{FF2B5EF4-FFF2-40B4-BE49-F238E27FC236}">
                  <a16:creationId xmlns:a16="http://schemas.microsoft.com/office/drawing/2014/main" id="{3B6F5C0A-E94A-481D-B3E5-1A67F9D75FCF}"/>
                </a:ext>
              </a:extLst>
            </p:cNvPr>
            <p:cNvCxnSpPr/>
            <p:nvPr/>
          </p:nvCxnSpPr>
          <p:spPr>
            <a:xfrm rot="5400000">
              <a:off x="4201441" y="2960147"/>
              <a:ext cx="0" cy="115339"/>
            </a:xfrm>
            <a:prstGeom prst="line">
              <a:avLst/>
            </a:prstGeom>
            <a:noFill/>
            <a:ln w="9525" cap="flat" cmpd="sng" algn="ctr">
              <a:solidFill>
                <a:srgbClr val="FFC000"/>
              </a:solidFill>
              <a:prstDash val="solid"/>
            </a:ln>
            <a:effectLst/>
          </p:spPr>
        </p:cxnSp>
        <p:cxnSp>
          <p:nvCxnSpPr>
            <p:cNvPr id="140" name="Straight Connector 139">
              <a:extLst>
                <a:ext uri="{FF2B5EF4-FFF2-40B4-BE49-F238E27FC236}">
                  <a16:creationId xmlns:a16="http://schemas.microsoft.com/office/drawing/2014/main" id="{B17401F5-89AF-49FB-A1C9-9D2B7F51968B}"/>
                </a:ext>
              </a:extLst>
            </p:cNvPr>
            <p:cNvCxnSpPr/>
            <p:nvPr/>
          </p:nvCxnSpPr>
          <p:spPr>
            <a:xfrm rot="5400000">
              <a:off x="4201441" y="3121041"/>
              <a:ext cx="0" cy="115339"/>
            </a:xfrm>
            <a:prstGeom prst="line">
              <a:avLst/>
            </a:prstGeom>
            <a:noFill/>
            <a:ln w="9525" cap="flat" cmpd="sng" algn="ctr">
              <a:solidFill>
                <a:srgbClr val="FFC000"/>
              </a:solidFill>
              <a:prstDash val="solid"/>
            </a:ln>
            <a:effectLst/>
          </p:spPr>
        </p:cxnSp>
        <p:cxnSp>
          <p:nvCxnSpPr>
            <p:cNvPr id="141" name="Straight Connector 140">
              <a:extLst>
                <a:ext uri="{FF2B5EF4-FFF2-40B4-BE49-F238E27FC236}">
                  <a16:creationId xmlns:a16="http://schemas.microsoft.com/office/drawing/2014/main" id="{D84515CE-8E24-4110-9E42-E31323D458FB}"/>
                </a:ext>
              </a:extLst>
            </p:cNvPr>
            <p:cNvCxnSpPr/>
            <p:nvPr/>
          </p:nvCxnSpPr>
          <p:spPr>
            <a:xfrm rot="5400000">
              <a:off x="4201441" y="3278371"/>
              <a:ext cx="0" cy="115339"/>
            </a:xfrm>
            <a:prstGeom prst="line">
              <a:avLst/>
            </a:prstGeom>
            <a:noFill/>
            <a:ln w="9525" cap="flat" cmpd="sng" algn="ctr">
              <a:solidFill>
                <a:srgbClr val="FFC000"/>
              </a:solidFill>
              <a:prstDash val="solid"/>
            </a:ln>
            <a:effectLst/>
          </p:spPr>
        </p:cxnSp>
        <p:cxnSp>
          <p:nvCxnSpPr>
            <p:cNvPr id="142" name="Straight Connector 141">
              <a:extLst>
                <a:ext uri="{FF2B5EF4-FFF2-40B4-BE49-F238E27FC236}">
                  <a16:creationId xmlns:a16="http://schemas.microsoft.com/office/drawing/2014/main" id="{B6EB4B78-3B76-419F-A964-D6C8F7016185}"/>
                </a:ext>
              </a:extLst>
            </p:cNvPr>
            <p:cNvCxnSpPr/>
            <p:nvPr/>
          </p:nvCxnSpPr>
          <p:spPr>
            <a:xfrm rot="5400000">
              <a:off x="4201441" y="3428543"/>
              <a:ext cx="0" cy="115339"/>
            </a:xfrm>
            <a:prstGeom prst="line">
              <a:avLst/>
            </a:prstGeom>
            <a:noFill/>
            <a:ln w="9525" cap="flat" cmpd="sng" algn="ctr">
              <a:solidFill>
                <a:srgbClr val="FFC000"/>
              </a:solidFill>
              <a:prstDash val="solid"/>
            </a:ln>
            <a:effectLst/>
          </p:spPr>
        </p:cxnSp>
        <p:cxnSp>
          <p:nvCxnSpPr>
            <p:cNvPr id="143" name="Straight Connector 142">
              <a:extLst>
                <a:ext uri="{FF2B5EF4-FFF2-40B4-BE49-F238E27FC236}">
                  <a16:creationId xmlns:a16="http://schemas.microsoft.com/office/drawing/2014/main" id="{AE137B83-5FB1-4E54-BAB0-CBFC224D1DE9}"/>
                </a:ext>
              </a:extLst>
            </p:cNvPr>
            <p:cNvCxnSpPr/>
            <p:nvPr/>
          </p:nvCxnSpPr>
          <p:spPr>
            <a:xfrm rot="5400000">
              <a:off x="4201441" y="3585873"/>
              <a:ext cx="0" cy="115339"/>
            </a:xfrm>
            <a:prstGeom prst="line">
              <a:avLst/>
            </a:prstGeom>
            <a:noFill/>
            <a:ln w="9525" cap="flat" cmpd="sng" algn="ctr">
              <a:solidFill>
                <a:srgbClr val="FFC000"/>
              </a:solidFill>
              <a:prstDash val="solid"/>
            </a:ln>
            <a:effectLst/>
          </p:spPr>
        </p:cxnSp>
      </p:grpSp>
      <p:cxnSp>
        <p:nvCxnSpPr>
          <p:cNvPr id="9" name="Straight Connector 8">
            <a:extLst>
              <a:ext uri="{FF2B5EF4-FFF2-40B4-BE49-F238E27FC236}">
                <a16:creationId xmlns:a16="http://schemas.microsoft.com/office/drawing/2014/main" id="{BA687029-E6F1-4ACD-987B-48C3A3B04302}"/>
              </a:ext>
            </a:extLst>
          </p:cNvPr>
          <p:cNvCxnSpPr>
            <a:cxnSpLocks/>
            <a:stCxn id="40" idx="0"/>
            <a:endCxn id="40" idx="2"/>
          </p:cNvCxnSpPr>
          <p:nvPr/>
        </p:nvCxnSpPr>
        <p:spPr>
          <a:xfrm>
            <a:off x="6568523" y="926381"/>
            <a:ext cx="0" cy="2353628"/>
          </a:xfrm>
          <a:prstGeom prst="line">
            <a:avLst/>
          </a:prstGeom>
          <a:ln w="19050">
            <a:solidFill>
              <a:srgbClr val="FFC000"/>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8EF7871-283B-4887-AB33-8D503B8B2195}"/>
              </a:ext>
            </a:extLst>
          </p:cNvPr>
          <p:cNvCxnSpPr>
            <a:cxnSpLocks/>
          </p:cNvCxnSpPr>
          <p:nvPr/>
        </p:nvCxnSpPr>
        <p:spPr>
          <a:xfrm rot="16200000">
            <a:off x="6587667" y="-600744"/>
            <a:ext cx="0" cy="4754880"/>
          </a:xfrm>
          <a:prstGeom prst="line">
            <a:avLst/>
          </a:prstGeom>
          <a:ln w="19050">
            <a:solidFill>
              <a:srgbClr val="FFC000"/>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3FFA42A1-7D4B-48A6-8069-41530451DDAF}"/>
              </a:ext>
            </a:extLst>
          </p:cNvPr>
          <p:cNvSpPr txBox="1"/>
          <p:nvPr/>
        </p:nvSpPr>
        <p:spPr>
          <a:xfrm>
            <a:off x="7949764" y="2989939"/>
            <a:ext cx="782545" cy="193004"/>
          </a:xfrm>
          <a:prstGeom prst="rect">
            <a:avLst/>
          </a:prstGeom>
          <a:gradFill flip="none" rotWithShape="1">
            <a:gsLst>
              <a:gs pos="0">
                <a:srgbClr val="0033A0">
                  <a:lumMod val="89000"/>
                </a:srgbClr>
              </a:gs>
              <a:gs pos="28000">
                <a:srgbClr val="0033A0">
                  <a:lumMod val="89000"/>
                </a:srgbClr>
              </a:gs>
              <a:gs pos="69000">
                <a:srgbClr val="0033A0">
                  <a:lumMod val="75000"/>
                </a:srgbClr>
              </a:gs>
              <a:gs pos="97000">
                <a:srgbClr val="0033A0">
                  <a:lumMod val="70000"/>
                </a:srgbClr>
              </a:gs>
            </a:gsLst>
            <a:path path="circle">
              <a:fillToRect l="50000" t="50000" r="50000" b="50000"/>
            </a:path>
            <a:tileRect/>
          </a:gradFill>
          <a:ln w="12700" cap="flat" cmpd="sng" algn="ctr">
            <a:no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latin typeface="Arial" panose="020B0604020202020204"/>
              </a:defRPr>
            </a:lvl1pPr>
          </a:lstStyle>
          <a:p>
            <a:r>
              <a:rPr lang="en-US" sz="700" dirty="0">
                <a:solidFill>
                  <a:srgbClr val="FFFF00"/>
                </a:solidFill>
              </a:rPr>
              <a:t> </a:t>
            </a:r>
            <a:r>
              <a:rPr lang="en-US" sz="700" dirty="0"/>
              <a:t>Performing</a:t>
            </a:r>
          </a:p>
        </p:txBody>
      </p:sp>
      <p:sp>
        <p:nvSpPr>
          <p:cNvPr id="168" name="TextBox 167">
            <a:extLst>
              <a:ext uri="{FF2B5EF4-FFF2-40B4-BE49-F238E27FC236}">
                <a16:creationId xmlns:a16="http://schemas.microsoft.com/office/drawing/2014/main" id="{C65A2AD7-E274-403E-8836-EE764E9C27E0}"/>
              </a:ext>
            </a:extLst>
          </p:cNvPr>
          <p:cNvSpPr txBox="1"/>
          <p:nvPr/>
        </p:nvSpPr>
        <p:spPr>
          <a:xfrm>
            <a:off x="5255161" y="623026"/>
            <a:ext cx="782545" cy="193004"/>
          </a:xfrm>
          <a:prstGeom prst="rect">
            <a:avLst/>
          </a:prstGeom>
          <a:gradFill flip="none" rotWithShape="1">
            <a:gsLst>
              <a:gs pos="0">
                <a:srgbClr val="0033A0">
                  <a:lumMod val="89000"/>
                </a:srgbClr>
              </a:gs>
              <a:gs pos="23000">
                <a:srgbClr val="0033A0">
                  <a:lumMod val="89000"/>
                </a:srgbClr>
              </a:gs>
              <a:gs pos="69000">
                <a:srgbClr val="0033A0">
                  <a:lumMod val="75000"/>
                </a:srgbClr>
              </a:gs>
              <a:gs pos="97000">
                <a:srgbClr val="0033A0">
                  <a:lumMod val="70000"/>
                </a:srgbClr>
              </a:gs>
            </a:gsLst>
            <a:path path="circle">
              <a:fillToRect l="50000" t="50000" r="50000" b="50000"/>
            </a:path>
            <a:tileRect/>
          </a:gradFill>
          <a:ln w="12700" cap="flat" cmpd="sng" algn="ctr">
            <a:no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latin typeface="Arial" panose="020B0604020202020204"/>
              </a:defRPr>
            </a:lvl1pPr>
          </a:lstStyle>
          <a:p>
            <a:r>
              <a:rPr lang="en-US" sz="700" dirty="0"/>
              <a:t> Inception</a:t>
            </a:r>
          </a:p>
        </p:txBody>
      </p:sp>
      <p:sp>
        <p:nvSpPr>
          <p:cNvPr id="170" name="TextBox 169">
            <a:extLst>
              <a:ext uri="{FF2B5EF4-FFF2-40B4-BE49-F238E27FC236}">
                <a16:creationId xmlns:a16="http://schemas.microsoft.com/office/drawing/2014/main" id="{9092BCF2-316C-4970-855B-C8ED5B44E050}"/>
              </a:ext>
            </a:extLst>
          </p:cNvPr>
          <p:cNvSpPr txBox="1"/>
          <p:nvPr/>
        </p:nvSpPr>
        <p:spPr>
          <a:xfrm>
            <a:off x="4456635" y="2916194"/>
            <a:ext cx="782545" cy="193004"/>
          </a:xfrm>
          <a:prstGeom prst="rect">
            <a:avLst/>
          </a:prstGeom>
          <a:gradFill flip="none" rotWithShape="1">
            <a:gsLst>
              <a:gs pos="0">
                <a:srgbClr val="0033A0">
                  <a:lumMod val="89000"/>
                </a:srgbClr>
              </a:gs>
              <a:gs pos="28000">
                <a:srgbClr val="0033A0">
                  <a:lumMod val="89000"/>
                </a:srgbClr>
              </a:gs>
              <a:gs pos="69000">
                <a:srgbClr val="0033A0">
                  <a:lumMod val="75000"/>
                </a:srgbClr>
              </a:gs>
              <a:gs pos="97000">
                <a:srgbClr val="0033A0">
                  <a:lumMod val="70000"/>
                </a:srgbClr>
              </a:gs>
            </a:gsLst>
            <a:path path="circle">
              <a:fillToRect l="50000" t="50000" r="50000" b="50000"/>
            </a:path>
            <a:tileRect/>
          </a:gradFill>
          <a:ln w="12700" cap="flat" cmpd="sng" algn="ctr">
            <a:no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latin typeface="Arial" panose="020B0604020202020204"/>
              </a:defRPr>
            </a:lvl1pPr>
          </a:lstStyle>
          <a:p>
            <a:r>
              <a:rPr lang="en-US" sz="700" dirty="0">
                <a:solidFill>
                  <a:srgbClr val="FFFF00"/>
                </a:solidFill>
              </a:rPr>
              <a:t> </a:t>
            </a:r>
            <a:r>
              <a:rPr lang="en-US" sz="700" dirty="0"/>
              <a:t>Functional</a:t>
            </a:r>
          </a:p>
        </p:txBody>
      </p:sp>
      <p:sp>
        <p:nvSpPr>
          <p:cNvPr id="171" name="TextBox 170">
            <a:extLst>
              <a:ext uri="{FF2B5EF4-FFF2-40B4-BE49-F238E27FC236}">
                <a16:creationId xmlns:a16="http://schemas.microsoft.com/office/drawing/2014/main" id="{6365015D-94B8-481D-BFF3-D64D6C6BC13E}"/>
              </a:ext>
            </a:extLst>
          </p:cNvPr>
          <p:cNvSpPr txBox="1"/>
          <p:nvPr/>
        </p:nvSpPr>
        <p:spPr>
          <a:xfrm>
            <a:off x="8145322" y="629275"/>
            <a:ext cx="782545" cy="193004"/>
          </a:xfrm>
          <a:prstGeom prst="rect">
            <a:avLst/>
          </a:prstGeom>
          <a:gradFill flip="none" rotWithShape="1">
            <a:gsLst>
              <a:gs pos="0">
                <a:srgbClr val="0033A0">
                  <a:lumMod val="89000"/>
                </a:srgbClr>
              </a:gs>
              <a:gs pos="23000">
                <a:srgbClr val="0033A0">
                  <a:lumMod val="89000"/>
                </a:srgbClr>
              </a:gs>
              <a:gs pos="69000">
                <a:srgbClr val="0033A0">
                  <a:lumMod val="75000"/>
                </a:srgbClr>
              </a:gs>
              <a:gs pos="97000">
                <a:srgbClr val="0033A0">
                  <a:lumMod val="70000"/>
                </a:srgbClr>
              </a:gs>
            </a:gsLst>
            <a:path path="circle">
              <a:fillToRect l="50000" t="50000" r="50000" b="50000"/>
            </a:path>
            <a:tileRect/>
          </a:gradFill>
          <a:ln w="12700" cap="flat" cmpd="sng" algn="ctr">
            <a:no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latin typeface="Arial" panose="020B0604020202020204"/>
              </a:defRPr>
            </a:lvl1pPr>
          </a:lstStyle>
          <a:p>
            <a:r>
              <a:rPr lang="en-US" sz="700" dirty="0"/>
              <a:t>Best in Class</a:t>
            </a:r>
          </a:p>
        </p:txBody>
      </p:sp>
      <p:sp>
        <p:nvSpPr>
          <p:cNvPr id="172" name="Rectangle 171">
            <a:extLst>
              <a:ext uri="{FF2B5EF4-FFF2-40B4-BE49-F238E27FC236}">
                <a16:creationId xmlns:a16="http://schemas.microsoft.com/office/drawing/2014/main" id="{45FD02F1-6A7F-4096-AE98-90C137C04895}"/>
              </a:ext>
            </a:extLst>
          </p:cNvPr>
          <p:cNvSpPr/>
          <p:nvPr/>
        </p:nvSpPr>
        <p:spPr>
          <a:xfrm>
            <a:off x="4123872" y="3378868"/>
            <a:ext cx="1917708" cy="261610"/>
          </a:xfrm>
          <a:prstGeom prst="rect">
            <a:avLst/>
          </a:prstGeom>
          <a:noFill/>
        </p:spPr>
        <p:txBody>
          <a:bodyPr wrap="square" anchor="ctr">
            <a:spAutoFit/>
          </a:bodyPr>
          <a:lstStyle/>
          <a:p>
            <a:pPr lvl="0" defTabSz="609570">
              <a:defRPr/>
            </a:pPr>
            <a:r>
              <a:rPr lang="en-US" sz="1100" b="1" dirty="0">
                <a:solidFill>
                  <a:srgbClr val="141414"/>
                </a:solidFill>
                <a:latin typeface="Tw Cen MT" panose="020B0602020104020603" pitchFamily="34" charset="0"/>
                <a:ea typeface="Segoe UI" panose="020B0502040204020203" pitchFamily="34" charset="0"/>
                <a:cs typeface="Segoe UI" panose="020B0502040204020203" pitchFamily="34" charset="0"/>
              </a:rPr>
              <a:t>Completeness of Vision </a:t>
            </a:r>
            <a:r>
              <a:rPr lang="en-US" sz="1100" b="1" dirty="0">
                <a:solidFill>
                  <a:srgbClr val="141414"/>
                </a:solidFill>
                <a:latin typeface="Tw Cen MT" panose="020B0602020104020603" pitchFamily="34" charset="0"/>
                <a:ea typeface="Segoe UI" panose="020B0502040204020203" pitchFamily="34" charset="0"/>
                <a:cs typeface="Segoe UI" panose="020B0502040204020203" pitchFamily="34" charset="0"/>
                <a:sym typeface="Wingdings" panose="05000000000000000000" pitchFamily="2" charset="2"/>
              </a:rPr>
              <a:t></a:t>
            </a:r>
            <a:endParaRPr lang="en-US" sz="1100" b="1" dirty="0">
              <a:solidFill>
                <a:srgbClr val="141414"/>
              </a:solidFill>
              <a:latin typeface="Tw Cen MT" panose="020B0602020104020603" pitchFamily="34" charset="0"/>
              <a:ea typeface="Segoe UI" panose="020B0502040204020203" pitchFamily="34" charset="0"/>
              <a:cs typeface="Segoe UI" panose="020B0502040204020203" pitchFamily="34" charset="0"/>
            </a:endParaRPr>
          </a:p>
        </p:txBody>
      </p:sp>
      <p:sp>
        <p:nvSpPr>
          <p:cNvPr id="173" name="Rectangle 172">
            <a:extLst>
              <a:ext uri="{FF2B5EF4-FFF2-40B4-BE49-F238E27FC236}">
                <a16:creationId xmlns:a16="http://schemas.microsoft.com/office/drawing/2014/main" id="{9634B88E-E2BD-4A3A-B011-52416EF63EAC}"/>
              </a:ext>
            </a:extLst>
          </p:cNvPr>
          <p:cNvSpPr/>
          <p:nvPr/>
        </p:nvSpPr>
        <p:spPr>
          <a:xfrm rot="16200000">
            <a:off x="3024756" y="2340848"/>
            <a:ext cx="1917708" cy="261610"/>
          </a:xfrm>
          <a:prstGeom prst="rect">
            <a:avLst/>
          </a:prstGeom>
          <a:noFill/>
        </p:spPr>
        <p:txBody>
          <a:bodyPr wrap="square" anchor="ctr">
            <a:spAutoFit/>
          </a:bodyPr>
          <a:lstStyle/>
          <a:p>
            <a:pPr lvl="0" defTabSz="609570">
              <a:defRPr/>
            </a:pPr>
            <a:r>
              <a:rPr lang="en-US" sz="1100" b="1" dirty="0">
                <a:solidFill>
                  <a:srgbClr val="141414"/>
                </a:solidFill>
                <a:latin typeface="Tw Cen MT" panose="020B0602020104020603" pitchFamily="34" charset="0"/>
                <a:ea typeface="Segoe UI" panose="020B0502040204020203" pitchFamily="34" charset="0"/>
                <a:cs typeface="Segoe UI" panose="020B0502040204020203" pitchFamily="34" charset="0"/>
              </a:rPr>
              <a:t>Ability to Execute  </a:t>
            </a:r>
            <a:r>
              <a:rPr lang="en-US" sz="1100" b="1" dirty="0">
                <a:solidFill>
                  <a:srgbClr val="141414"/>
                </a:solidFill>
                <a:latin typeface="Tw Cen MT" panose="020B0602020104020603" pitchFamily="34" charset="0"/>
                <a:ea typeface="Segoe UI" panose="020B0502040204020203" pitchFamily="34" charset="0"/>
                <a:cs typeface="Segoe UI" panose="020B0502040204020203" pitchFamily="34" charset="0"/>
                <a:sym typeface="Wingdings" panose="05000000000000000000" pitchFamily="2" charset="2"/>
              </a:rPr>
              <a:t></a:t>
            </a:r>
            <a:endParaRPr lang="en-US" sz="1100" b="1" dirty="0">
              <a:solidFill>
                <a:srgbClr val="141414"/>
              </a:solidFill>
              <a:latin typeface="Tw Cen MT" panose="020B0602020104020603" pitchFamily="34" charset="0"/>
              <a:ea typeface="Segoe UI" panose="020B0502040204020203" pitchFamily="34" charset="0"/>
              <a:cs typeface="Segoe UI" panose="020B0502040204020203" pitchFamily="34" charset="0"/>
            </a:endParaRPr>
          </a:p>
        </p:txBody>
      </p:sp>
      <p:graphicFrame>
        <p:nvGraphicFramePr>
          <p:cNvPr id="4" name="Table 3">
            <a:extLst>
              <a:ext uri="{FF2B5EF4-FFF2-40B4-BE49-F238E27FC236}">
                <a16:creationId xmlns:a16="http://schemas.microsoft.com/office/drawing/2014/main" id="{4C8C6ABB-C661-4A24-9F92-0D907F92C1F3}"/>
              </a:ext>
            </a:extLst>
          </p:cNvPr>
          <p:cNvGraphicFramePr>
            <a:graphicFrameLocks noGrp="1"/>
          </p:cNvGraphicFramePr>
          <p:nvPr>
            <p:extLst>
              <p:ext uri="{D42A27DB-BD31-4B8C-83A1-F6EECF244321}">
                <p14:modId xmlns:p14="http://schemas.microsoft.com/office/powerpoint/2010/main" val="1006503948"/>
              </p:ext>
            </p:extLst>
          </p:nvPr>
        </p:nvGraphicFramePr>
        <p:xfrm>
          <a:off x="246682" y="476767"/>
          <a:ext cx="3379756" cy="2616832"/>
        </p:xfrm>
        <a:graphic>
          <a:graphicData uri="http://schemas.openxmlformats.org/drawingml/2006/table">
            <a:tbl>
              <a:tblPr/>
              <a:tblGrid>
                <a:gridCol w="1654425">
                  <a:extLst>
                    <a:ext uri="{9D8B030D-6E8A-4147-A177-3AD203B41FA5}">
                      <a16:colId xmlns:a16="http://schemas.microsoft.com/office/drawing/2014/main" val="1324552835"/>
                    </a:ext>
                  </a:extLst>
                </a:gridCol>
                <a:gridCol w="850848">
                  <a:extLst>
                    <a:ext uri="{9D8B030D-6E8A-4147-A177-3AD203B41FA5}">
                      <a16:colId xmlns:a16="http://schemas.microsoft.com/office/drawing/2014/main" val="282187113"/>
                    </a:ext>
                  </a:extLst>
                </a:gridCol>
                <a:gridCol w="874483">
                  <a:extLst>
                    <a:ext uri="{9D8B030D-6E8A-4147-A177-3AD203B41FA5}">
                      <a16:colId xmlns:a16="http://schemas.microsoft.com/office/drawing/2014/main" val="3430021596"/>
                    </a:ext>
                  </a:extLst>
                </a:gridCol>
              </a:tblGrid>
              <a:tr h="212552">
                <a:tc>
                  <a:txBody>
                    <a:bodyPr/>
                    <a:lstStyle/>
                    <a:p>
                      <a:pPr algn="ctr" rtl="0" fontAlgn="ctr"/>
                      <a:r>
                        <a:rPr lang="en-IN" sz="700" b="1" i="0" u="none" strike="noStrike" dirty="0">
                          <a:solidFill>
                            <a:srgbClr val="FFFFFF"/>
                          </a:solidFill>
                          <a:effectLst/>
                          <a:latin typeface="Arial" panose="020B0604020202020204" pitchFamily="34" charset="0"/>
                        </a:rPr>
                        <a:t>Application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rtl="0" fontAlgn="ctr"/>
                      <a:r>
                        <a:rPr lang="en-IN" sz="700" b="1" i="0" u="none" strike="noStrike" dirty="0">
                          <a:solidFill>
                            <a:srgbClr val="FFFFFF"/>
                          </a:solidFill>
                          <a:effectLst/>
                          <a:latin typeface="Arial" panose="020B0604020202020204" pitchFamily="34" charset="0"/>
                        </a:rPr>
                        <a:t>Final Maturity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rtl="0" fontAlgn="ctr"/>
                      <a:r>
                        <a:rPr lang="en-IN" sz="700" b="1" i="0" u="none" strike="noStrike" dirty="0">
                          <a:solidFill>
                            <a:srgbClr val="FFFFFF"/>
                          </a:solidFill>
                          <a:effectLst/>
                          <a:latin typeface="Arial" panose="020B0604020202020204" pitchFamily="34" charset="0"/>
                        </a:rPr>
                        <a:t>Quadrant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955003016"/>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Internet Servicing - Policy (ISP)</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3.17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Performing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930756269"/>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Internet Servicing Claims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3.25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Performing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812287649"/>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TPI-Autofill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2.85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Functional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889872965"/>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Internet Servicing - Commercial</a:t>
                      </a:r>
                      <a:r>
                        <a:rPr lang="en-IN" sz="500" b="0" i="0" u="none" strike="noStrike" dirty="0">
                          <a:solidFill>
                            <a:srgbClr val="000000"/>
                          </a:solidFill>
                          <a:effectLst/>
                          <a:latin typeface="Arial" panose="020B0604020202020204" pitchFamily="34" charset="0"/>
                        </a:rPr>
                        <a:t> (ISC-Comm)</a:t>
                      </a:r>
                      <a:endParaRPr lang="en-IN" sz="7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3.25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Performing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16264254"/>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Internet Servicing - Billing (ISB)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3.07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Functional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520905518"/>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AWD10 PL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3.33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Performing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525380074"/>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AWD 10 CL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2.59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Functional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3200401"/>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AWD10-NF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TBD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IN" sz="900" b="0" i="0" u="none" strike="noStrike" dirty="0">
                          <a:solidFill>
                            <a:srgbClr val="000000"/>
                          </a:solidFill>
                          <a:effectLst/>
                          <a:latin typeface="Calibri" panose="020F0502020204030204" pitchFamily="34" charset="0"/>
                        </a:rPr>
                        <a:t>NA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609199742"/>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Artemis - Servicing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3.20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Performing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740975851"/>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Artemis - Sales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2.98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Functional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79131210"/>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WIN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TBD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IN" sz="900" b="0" i="0" u="none" strike="noStrike" dirty="0">
                          <a:solidFill>
                            <a:srgbClr val="000000"/>
                          </a:solidFill>
                          <a:effectLst/>
                          <a:latin typeface="Calibri" panose="020F0502020204030204" pitchFamily="34" charset="0"/>
                        </a:rPr>
                        <a:t>NA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38871433"/>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Call Log Database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TBD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IN" sz="900" b="0" i="0" u="none" strike="noStrike" dirty="0">
                          <a:solidFill>
                            <a:srgbClr val="000000"/>
                          </a:solidFill>
                          <a:effectLst/>
                          <a:latin typeface="Calibri" panose="020F0502020204030204" pitchFamily="34" charset="0"/>
                        </a:rPr>
                        <a:t>NA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454047369"/>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Knowledge Advantage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TBD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IN" sz="900" b="0" i="0" u="none" strike="noStrike" dirty="0">
                          <a:solidFill>
                            <a:srgbClr val="000000"/>
                          </a:solidFill>
                          <a:effectLst/>
                          <a:latin typeface="Calibri" panose="020F0502020204030204" pitchFamily="34" charset="0"/>
                        </a:rPr>
                        <a:t>NA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614124892"/>
                  </a:ext>
                </a:extLst>
              </a:tr>
              <a:tr h="171223">
                <a:tc>
                  <a:txBody>
                    <a:bodyPr/>
                    <a:lstStyle/>
                    <a:p>
                      <a:pPr algn="ctr" rtl="0" fontAlgn="ctr"/>
                      <a:r>
                        <a:rPr lang="en-IN" sz="700" b="0" i="0" u="none" strike="noStrike" dirty="0">
                          <a:solidFill>
                            <a:srgbClr val="000000"/>
                          </a:solidFill>
                          <a:effectLst/>
                          <a:latin typeface="Arial" panose="020B0604020202020204" pitchFamily="34" charset="0"/>
                        </a:rPr>
                        <a:t>Telematic, Smart Ride Experience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a:solidFill>
                            <a:srgbClr val="000000"/>
                          </a:solidFill>
                          <a:effectLst/>
                          <a:latin typeface="Calibri" panose="020F0502020204030204" pitchFamily="34" charset="0"/>
                        </a:rPr>
                        <a:t>2.69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900" b="0" i="0" u="none" strike="noStrike" dirty="0">
                          <a:solidFill>
                            <a:srgbClr val="000000"/>
                          </a:solidFill>
                          <a:effectLst/>
                          <a:latin typeface="Calibri" panose="020F0502020204030204" pitchFamily="34" charset="0"/>
                        </a:rPr>
                        <a:t>Functional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587391058"/>
                  </a:ext>
                </a:extLst>
              </a:tr>
            </a:tbl>
          </a:graphicData>
        </a:graphic>
      </p:graphicFrame>
      <p:grpSp>
        <p:nvGrpSpPr>
          <p:cNvPr id="105" name="Group 104">
            <a:extLst>
              <a:ext uri="{FF2B5EF4-FFF2-40B4-BE49-F238E27FC236}">
                <a16:creationId xmlns:a16="http://schemas.microsoft.com/office/drawing/2014/main" id="{6FAA6A53-FECC-42A8-8297-732443AF49F5}"/>
              </a:ext>
            </a:extLst>
          </p:cNvPr>
          <p:cNvGrpSpPr/>
          <p:nvPr/>
        </p:nvGrpSpPr>
        <p:grpSpPr>
          <a:xfrm>
            <a:off x="5084972" y="2304439"/>
            <a:ext cx="1130770" cy="169277"/>
            <a:chOff x="8041301" y="1613720"/>
            <a:chExt cx="1130770" cy="169277"/>
          </a:xfrm>
        </p:grpSpPr>
        <p:sp>
          <p:nvSpPr>
            <p:cNvPr id="106" name="Oval 105">
              <a:extLst>
                <a:ext uri="{FF2B5EF4-FFF2-40B4-BE49-F238E27FC236}">
                  <a16:creationId xmlns:a16="http://schemas.microsoft.com/office/drawing/2014/main" id="{F5D58193-904B-404C-BA35-2CB0B86F3339}"/>
                </a:ext>
              </a:extLst>
            </p:cNvPr>
            <p:cNvSpPr/>
            <p:nvPr/>
          </p:nvSpPr>
          <p:spPr>
            <a:xfrm>
              <a:off x="8041301" y="1658044"/>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7" name="TextBox 106">
              <a:extLst>
                <a:ext uri="{FF2B5EF4-FFF2-40B4-BE49-F238E27FC236}">
                  <a16:creationId xmlns:a16="http://schemas.microsoft.com/office/drawing/2014/main" id="{0666EB93-B660-49BA-9A9F-5421B885681A}"/>
                </a:ext>
              </a:extLst>
            </p:cNvPr>
            <p:cNvSpPr txBox="1"/>
            <p:nvPr/>
          </p:nvSpPr>
          <p:spPr>
            <a:xfrm>
              <a:off x="8198030" y="1613720"/>
              <a:ext cx="974041"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TPI Autofill</a:t>
              </a:r>
            </a:p>
          </p:txBody>
        </p:sp>
      </p:grpSp>
      <p:grpSp>
        <p:nvGrpSpPr>
          <p:cNvPr id="108" name="Group 107">
            <a:extLst>
              <a:ext uri="{FF2B5EF4-FFF2-40B4-BE49-F238E27FC236}">
                <a16:creationId xmlns:a16="http://schemas.microsoft.com/office/drawing/2014/main" id="{7AAC43CE-FDB1-4D6C-BACC-8DE8726BB4F0}"/>
              </a:ext>
            </a:extLst>
          </p:cNvPr>
          <p:cNvGrpSpPr/>
          <p:nvPr/>
        </p:nvGrpSpPr>
        <p:grpSpPr>
          <a:xfrm>
            <a:off x="4759524" y="2618880"/>
            <a:ext cx="1130770" cy="169277"/>
            <a:chOff x="5623149" y="2709934"/>
            <a:chExt cx="1130770" cy="169277"/>
          </a:xfrm>
        </p:grpSpPr>
        <p:sp>
          <p:nvSpPr>
            <p:cNvPr id="109" name="Oval 108">
              <a:extLst>
                <a:ext uri="{FF2B5EF4-FFF2-40B4-BE49-F238E27FC236}">
                  <a16:creationId xmlns:a16="http://schemas.microsoft.com/office/drawing/2014/main" id="{D9D9CE01-2ED6-4BD1-BF5F-6F863B070417}"/>
                </a:ext>
              </a:extLst>
            </p:cNvPr>
            <p:cNvSpPr/>
            <p:nvPr/>
          </p:nvSpPr>
          <p:spPr>
            <a:xfrm>
              <a:off x="5623149" y="2754258"/>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10" name="TextBox 109">
              <a:extLst>
                <a:ext uri="{FF2B5EF4-FFF2-40B4-BE49-F238E27FC236}">
                  <a16:creationId xmlns:a16="http://schemas.microsoft.com/office/drawing/2014/main" id="{4982D0E2-149D-4800-978C-D35CBBB1266E}"/>
                </a:ext>
              </a:extLst>
            </p:cNvPr>
            <p:cNvSpPr txBox="1"/>
            <p:nvPr/>
          </p:nvSpPr>
          <p:spPr>
            <a:xfrm>
              <a:off x="5779878" y="2709934"/>
              <a:ext cx="974041"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AWD CL</a:t>
              </a:r>
            </a:p>
          </p:txBody>
        </p:sp>
      </p:grpSp>
      <p:grpSp>
        <p:nvGrpSpPr>
          <p:cNvPr id="111" name="Group 110">
            <a:extLst>
              <a:ext uri="{FF2B5EF4-FFF2-40B4-BE49-F238E27FC236}">
                <a16:creationId xmlns:a16="http://schemas.microsoft.com/office/drawing/2014/main" id="{5E8A7749-70F0-4F9C-9592-4CFF865497D9}"/>
              </a:ext>
            </a:extLst>
          </p:cNvPr>
          <p:cNvGrpSpPr/>
          <p:nvPr/>
        </p:nvGrpSpPr>
        <p:grpSpPr>
          <a:xfrm>
            <a:off x="4951069" y="2482338"/>
            <a:ext cx="1653479" cy="169277"/>
            <a:chOff x="5623149" y="2709934"/>
            <a:chExt cx="1653479" cy="169277"/>
          </a:xfrm>
        </p:grpSpPr>
        <p:sp>
          <p:nvSpPr>
            <p:cNvPr id="116" name="Oval 115">
              <a:extLst>
                <a:ext uri="{FF2B5EF4-FFF2-40B4-BE49-F238E27FC236}">
                  <a16:creationId xmlns:a16="http://schemas.microsoft.com/office/drawing/2014/main" id="{3A7FF20E-4F77-4760-8261-6DF51D2F50E1}"/>
                </a:ext>
              </a:extLst>
            </p:cNvPr>
            <p:cNvSpPr/>
            <p:nvPr/>
          </p:nvSpPr>
          <p:spPr>
            <a:xfrm>
              <a:off x="5623149" y="2754258"/>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17" name="TextBox 116">
              <a:extLst>
                <a:ext uri="{FF2B5EF4-FFF2-40B4-BE49-F238E27FC236}">
                  <a16:creationId xmlns:a16="http://schemas.microsoft.com/office/drawing/2014/main" id="{CEFE6606-7ECB-491A-9314-B516D03EF022}"/>
                </a:ext>
              </a:extLst>
            </p:cNvPr>
            <p:cNvSpPr txBox="1"/>
            <p:nvPr/>
          </p:nvSpPr>
          <p:spPr>
            <a:xfrm>
              <a:off x="5779878" y="2709934"/>
              <a:ext cx="1496750"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Telematic Smart Ride</a:t>
              </a:r>
            </a:p>
          </p:txBody>
        </p:sp>
      </p:grpSp>
      <p:grpSp>
        <p:nvGrpSpPr>
          <p:cNvPr id="118" name="Group 117">
            <a:extLst>
              <a:ext uri="{FF2B5EF4-FFF2-40B4-BE49-F238E27FC236}">
                <a16:creationId xmlns:a16="http://schemas.microsoft.com/office/drawing/2014/main" id="{2B53849B-A1DA-456F-92C8-6439958D7A78}"/>
              </a:ext>
            </a:extLst>
          </p:cNvPr>
          <p:cNvGrpSpPr/>
          <p:nvPr/>
        </p:nvGrpSpPr>
        <p:grpSpPr>
          <a:xfrm>
            <a:off x="5255161" y="2170358"/>
            <a:ext cx="1130770" cy="169277"/>
            <a:chOff x="8041301" y="1613720"/>
            <a:chExt cx="1130770" cy="169277"/>
          </a:xfrm>
        </p:grpSpPr>
        <p:sp>
          <p:nvSpPr>
            <p:cNvPr id="119" name="Oval 118">
              <a:extLst>
                <a:ext uri="{FF2B5EF4-FFF2-40B4-BE49-F238E27FC236}">
                  <a16:creationId xmlns:a16="http://schemas.microsoft.com/office/drawing/2014/main" id="{9F7044EA-A00D-4D49-AB34-91AD515666AC}"/>
                </a:ext>
              </a:extLst>
            </p:cNvPr>
            <p:cNvSpPr/>
            <p:nvPr/>
          </p:nvSpPr>
          <p:spPr>
            <a:xfrm>
              <a:off x="8041301" y="1658044"/>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20" name="TextBox 119">
              <a:extLst>
                <a:ext uri="{FF2B5EF4-FFF2-40B4-BE49-F238E27FC236}">
                  <a16:creationId xmlns:a16="http://schemas.microsoft.com/office/drawing/2014/main" id="{0F827569-4190-45B9-BBE6-9F6328238440}"/>
                </a:ext>
              </a:extLst>
            </p:cNvPr>
            <p:cNvSpPr txBox="1"/>
            <p:nvPr/>
          </p:nvSpPr>
          <p:spPr>
            <a:xfrm>
              <a:off x="8198030" y="1613720"/>
              <a:ext cx="974041"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Artemis Sales</a:t>
              </a:r>
            </a:p>
          </p:txBody>
        </p:sp>
      </p:grpSp>
      <p:grpSp>
        <p:nvGrpSpPr>
          <p:cNvPr id="121" name="Group 120">
            <a:extLst>
              <a:ext uri="{FF2B5EF4-FFF2-40B4-BE49-F238E27FC236}">
                <a16:creationId xmlns:a16="http://schemas.microsoft.com/office/drawing/2014/main" id="{4CFF19C5-0DE9-4824-844C-5F9D716B336E}"/>
              </a:ext>
            </a:extLst>
          </p:cNvPr>
          <p:cNvGrpSpPr/>
          <p:nvPr/>
        </p:nvGrpSpPr>
        <p:grpSpPr>
          <a:xfrm>
            <a:off x="5527724" y="1848772"/>
            <a:ext cx="1411037" cy="332983"/>
            <a:chOff x="8041301" y="1409700"/>
            <a:chExt cx="1411037" cy="332983"/>
          </a:xfrm>
        </p:grpSpPr>
        <p:sp>
          <p:nvSpPr>
            <p:cNvPr id="122" name="Oval 121">
              <a:extLst>
                <a:ext uri="{FF2B5EF4-FFF2-40B4-BE49-F238E27FC236}">
                  <a16:creationId xmlns:a16="http://schemas.microsoft.com/office/drawing/2014/main" id="{F471F847-D0B3-4453-82CC-9FC3CFE0CF2D}"/>
                </a:ext>
              </a:extLst>
            </p:cNvPr>
            <p:cNvSpPr/>
            <p:nvPr/>
          </p:nvSpPr>
          <p:spPr>
            <a:xfrm>
              <a:off x="8041301" y="1658044"/>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23" name="TextBox 122">
              <a:extLst>
                <a:ext uri="{FF2B5EF4-FFF2-40B4-BE49-F238E27FC236}">
                  <a16:creationId xmlns:a16="http://schemas.microsoft.com/office/drawing/2014/main" id="{B2FFD127-A0EB-4848-8EF4-BDFA32BD0309}"/>
                </a:ext>
              </a:extLst>
            </p:cNvPr>
            <p:cNvSpPr txBox="1"/>
            <p:nvPr/>
          </p:nvSpPr>
          <p:spPr>
            <a:xfrm>
              <a:off x="8478297" y="1409700"/>
              <a:ext cx="974041"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ISB</a:t>
              </a:r>
            </a:p>
          </p:txBody>
        </p:sp>
      </p:grpSp>
      <p:grpSp>
        <p:nvGrpSpPr>
          <p:cNvPr id="145" name="Group 144">
            <a:extLst>
              <a:ext uri="{FF2B5EF4-FFF2-40B4-BE49-F238E27FC236}">
                <a16:creationId xmlns:a16="http://schemas.microsoft.com/office/drawing/2014/main" id="{35BDF216-B166-4958-9A3E-36C619ADA909}"/>
              </a:ext>
            </a:extLst>
          </p:cNvPr>
          <p:cNvGrpSpPr/>
          <p:nvPr/>
        </p:nvGrpSpPr>
        <p:grpSpPr>
          <a:xfrm>
            <a:off x="7186922" y="2597040"/>
            <a:ext cx="1635263" cy="169277"/>
            <a:chOff x="8041301" y="1613720"/>
            <a:chExt cx="1635263" cy="169277"/>
          </a:xfrm>
        </p:grpSpPr>
        <p:sp>
          <p:nvSpPr>
            <p:cNvPr id="148" name="Oval 147">
              <a:extLst>
                <a:ext uri="{FF2B5EF4-FFF2-40B4-BE49-F238E27FC236}">
                  <a16:creationId xmlns:a16="http://schemas.microsoft.com/office/drawing/2014/main" id="{210DB819-C91C-4372-8A0C-5C32F85D049C}"/>
                </a:ext>
              </a:extLst>
            </p:cNvPr>
            <p:cNvSpPr/>
            <p:nvPr/>
          </p:nvSpPr>
          <p:spPr>
            <a:xfrm>
              <a:off x="8041301" y="1658044"/>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49" name="TextBox 148">
              <a:extLst>
                <a:ext uri="{FF2B5EF4-FFF2-40B4-BE49-F238E27FC236}">
                  <a16:creationId xmlns:a16="http://schemas.microsoft.com/office/drawing/2014/main" id="{2E0AD5A8-2447-41D3-BCFD-20290879C23F}"/>
                </a:ext>
              </a:extLst>
            </p:cNvPr>
            <p:cNvSpPr txBox="1"/>
            <p:nvPr/>
          </p:nvSpPr>
          <p:spPr>
            <a:xfrm>
              <a:off x="8198030" y="1613720"/>
              <a:ext cx="1478534"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Int. Servicing Claims</a:t>
              </a:r>
            </a:p>
          </p:txBody>
        </p:sp>
      </p:grpSp>
      <p:grpSp>
        <p:nvGrpSpPr>
          <p:cNvPr id="150" name="Group 149">
            <a:extLst>
              <a:ext uri="{FF2B5EF4-FFF2-40B4-BE49-F238E27FC236}">
                <a16:creationId xmlns:a16="http://schemas.microsoft.com/office/drawing/2014/main" id="{1F005D8B-657B-4BBD-9D93-8529C377C208}"/>
              </a:ext>
            </a:extLst>
          </p:cNvPr>
          <p:cNvGrpSpPr/>
          <p:nvPr/>
        </p:nvGrpSpPr>
        <p:grpSpPr>
          <a:xfrm>
            <a:off x="5815836" y="1919879"/>
            <a:ext cx="2267083" cy="1260294"/>
            <a:chOff x="8041301" y="1658044"/>
            <a:chExt cx="1775309" cy="1260294"/>
          </a:xfrm>
        </p:grpSpPr>
        <p:sp>
          <p:nvSpPr>
            <p:cNvPr id="151" name="Oval 150">
              <a:extLst>
                <a:ext uri="{FF2B5EF4-FFF2-40B4-BE49-F238E27FC236}">
                  <a16:creationId xmlns:a16="http://schemas.microsoft.com/office/drawing/2014/main" id="{E9A88B7E-8D75-4F4E-BC76-A11A9A9A0AD5}"/>
                </a:ext>
              </a:extLst>
            </p:cNvPr>
            <p:cNvSpPr/>
            <p:nvPr/>
          </p:nvSpPr>
          <p:spPr>
            <a:xfrm>
              <a:off x="8041301" y="1658044"/>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52" name="TextBox 151">
              <a:extLst>
                <a:ext uri="{FF2B5EF4-FFF2-40B4-BE49-F238E27FC236}">
                  <a16:creationId xmlns:a16="http://schemas.microsoft.com/office/drawing/2014/main" id="{91ABD884-7C3C-43A5-8AFE-2C65BAB4C576}"/>
                </a:ext>
              </a:extLst>
            </p:cNvPr>
            <p:cNvSpPr txBox="1"/>
            <p:nvPr/>
          </p:nvSpPr>
          <p:spPr>
            <a:xfrm>
              <a:off x="8842569" y="2579784"/>
              <a:ext cx="974041" cy="338554"/>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Artemis Servicing</a:t>
              </a:r>
            </a:p>
          </p:txBody>
        </p:sp>
      </p:grpSp>
      <p:grpSp>
        <p:nvGrpSpPr>
          <p:cNvPr id="153" name="Group 152">
            <a:extLst>
              <a:ext uri="{FF2B5EF4-FFF2-40B4-BE49-F238E27FC236}">
                <a16:creationId xmlns:a16="http://schemas.microsoft.com/office/drawing/2014/main" id="{64414DF3-8DF2-46A1-A603-C21013EB24DC}"/>
              </a:ext>
            </a:extLst>
          </p:cNvPr>
          <p:cNvGrpSpPr/>
          <p:nvPr/>
        </p:nvGrpSpPr>
        <p:grpSpPr>
          <a:xfrm>
            <a:off x="7518743" y="2318683"/>
            <a:ext cx="1992845" cy="169277"/>
            <a:chOff x="8041301" y="1613720"/>
            <a:chExt cx="1992845" cy="169277"/>
          </a:xfrm>
        </p:grpSpPr>
        <p:sp>
          <p:nvSpPr>
            <p:cNvPr id="154" name="Oval 153">
              <a:extLst>
                <a:ext uri="{FF2B5EF4-FFF2-40B4-BE49-F238E27FC236}">
                  <a16:creationId xmlns:a16="http://schemas.microsoft.com/office/drawing/2014/main" id="{AA72798D-2331-4426-A33D-21E5545680BB}"/>
                </a:ext>
              </a:extLst>
            </p:cNvPr>
            <p:cNvSpPr/>
            <p:nvPr/>
          </p:nvSpPr>
          <p:spPr>
            <a:xfrm>
              <a:off x="8041301" y="1658044"/>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55" name="TextBox 154">
              <a:extLst>
                <a:ext uri="{FF2B5EF4-FFF2-40B4-BE49-F238E27FC236}">
                  <a16:creationId xmlns:a16="http://schemas.microsoft.com/office/drawing/2014/main" id="{EAF8D11E-2E40-460F-9DF1-126A30BED0DB}"/>
                </a:ext>
              </a:extLst>
            </p:cNvPr>
            <p:cNvSpPr txBox="1"/>
            <p:nvPr/>
          </p:nvSpPr>
          <p:spPr>
            <a:xfrm>
              <a:off x="8198029" y="1613720"/>
              <a:ext cx="1836117"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Int. Servicing Commercials</a:t>
              </a:r>
            </a:p>
          </p:txBody>
        </p:sp>
      </p:grpSp>
      <p:grpSp>
        <p:nvGrpSpPr>
          <p:cNvPr id="156" name="Group 155">
            <a:extLst>
              <a:ext uri="{FF2B5EF4-FFF2-40B4-BE49-F238E27FC236}">
                <a16:creationId xmlns:a16="http://schemas.microsoft.com/office/drawing/2014/main" id="{A380A55B-5953-43DB-B94F-B32228178C98}"/>
              </a:ext>
            </a:extLst>
          </p:cNvPr>
          <p:cNvGrpSpPr/>
          <p:nvPr/>
        </p:nvGrpSpPr>
        <p:grpSpPr>
          <a:xfrm>
            <a:off x="7894404" y="2057287"/>
            <a:ext cx="1037888" cy="169277"/>
            <a:chOff x="8041301" y="1613721"/>
            <a:chExt cx="1037888" cy="169277"/>
          </a:xfrm>
        </p:grpSpPr>
        <p:sp>
          <p:nvSpPr>
            <p:cNvPr id="157" name="Oval 156">
              <a:extLst>
                <a:ext uri="{FF2B5EF4-FFF2-40B4-BE49-F238E27FC236}">
                  <a16:creationId xmlns:a16="http://schemas.microsoft.com/office/drawing/2014/main" id="{BB5F6B4D-72DE-4B2B-AF8D-631B49F98D58}"/>
                </a:ext>
              </a:extLst>
            </p:cNvPr>
            <p:cNvSpPr/>
            <p:nvPr/>
          </p:nvSpPr>
          <p:spPr>
            <a:xfrm>
              <a:off x="8041301" y="1658044"/>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60" name="TextBox 159">
              <a:extLst>
                <a:ext uri="{FF2B5EF4-FFF2-40B4-BE49-F238E27FC236}">
                  <a16:creationId xmlns:a16="http://schemas.microsoft.com/office/drawing/2014/main" id="{5971A8AF-E6EA-4744-B51B-C74E9B6F0112}"/>
                </a:ext>
              </a:extLst>
            </p:cNvPr>
            <p:cNvSpPr txBox="1"/>
            <p:nvPr/>
          </p:nvSpPr>
          <p:spPr>
            <a:xfrm>
              <a:off x="8198030" y="1613721"/>
              <a:ext cx="881159"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AWD 10 PL</a:t>
              </a:r>
            </a:p>
          </p:txBody>
        </p:sp>
      </p:grpSp>
      <p:grpSp>
        <p:nvGrpSpPr>
          <p:cNvPr id="163" name="Group 162">
            <a:extLst>
              <a:ext uri="{FF2B5EF4-FFF2-40B4-BE49-F238E27FC236}">
                <a16:creationId xmlns:a16="http://schemas.microsoft.com/office/drawing/2014/main" id="{CB80A818-49E8-4236-9A93-EF71D001726C}"/>
              </a:ext>
            </a:extLst>
          </p:cNvPr>
          <p:cNvGrpSpPr/>
          <p:nvPr/>
        </p:nvGrpSpPr>
        <p:grpSpPr>
          <a:xfrm>
            <a:off x="6008881" y="2022970"/>
            <a:ext cx="1155763" cy="169277"/>
            <a:chOff x="8041301" y="1638287"/>
            <a:chExt cx="1155763" cy="169277"/>
          </a:xfrm>
        </p:grpSpPr>
        <p:sp>
          <p:nvSpPr>
            <p:cNvPr id="167" name="Oval 166">
              <a:extLst>
                <a:ext uri="{FF2B5EF4-FFF2-40B4-BE49-F238E27FC236}">
                  <a16:creationId xmlns:a16="http://schemas.microsoft.com/office/drawing/2014/main" id="{F195E3B1-D944-42F3-88BC-C80DEAD42F89}"/>
                </a:ext>
              </a:extLst>
            </p:cNvPr>
            <p:cNvSpPr/>
            <p:nvPr/>
          </p:nvSpPr>
          <p:spPr>
            <a:xfrm>
              <a:off x="8041301" y="1658044"/>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69" name="TextBox 168">
              <a:extLst>
                <a:ext uri="{FF2B5EF4-FFF2-40B4-BE49-F238E27FC236}">
                  <a16:creationId xmlns:a16="http://schemas.microsoft.com/office/drawing/2014/main" id="{00BF0189-05A8-4164-AC9F-4EF3BAFA03B4}"/>
                </a:ext>
              </a:extLst>
            </p:cNvPr>
            <p:cNvSpPr txBox="1"/>
            <p:nvPr/>
          </p:nvSpPr>
          <p:spPr>
            <a:xfrm>
              <a:off x="8223023" y="1638287"/>
              <a:ext cx="974041"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ISC</a:t>
              </a:r>
            </a:p>
          </p:txBody>
        </p:sp>
      </p:grpSp>
      <p:sp>
        <p:nvSpPr>
          <p:cNvPr id="18" name="TextBox 17">
            <a:extLst>
              <a:ext uri="{FF2B5EF4-FFF2-40B4-BE49-F238E27FC236}">
                <a16:creationId xmlns:a16="http://schemas.microsoft.com/office/drawing/2014/main" id="{BE645306-9AE8-4F39-8AEC-55271D3EDB3A}"/>
              </a:ext>
            </a:extLst>
          </p:cNvPr>
          <p:cNvSpPr txBox="1"/>
          <p:nvPr/>
        </p:nvSpPr>
        <p:spPr>
          <a:xfrm>
            <a:off x="4049347" y="3735125"/>
            <a:ext cx="3125893" cy="369332"/>
          </a:xfrm>
          <a:prstGeom prst="rect">
            <a:avLst/>
          </a:prstGeom>
        </p:spPr>
        <p:txBody>
          <a:bodyPr wrap="square" lIns="0" tIns="0" rIns="0" bIns="0" rtlCol="0">
            <a:spAutoFit/>
          </a:bodyPr>
          <a:lstStyle/>
          <a:p>
            <a:pPr algn="l"/>
            <a:r>
              <a:rPr lang="en-IN" sz="800" dirty="0">
                <a:solidFill>
                  <a:schemeClr val="tx2"/>
                </a:solidFill>
              </a:rPr>
              <a:t>*Initial Maturity Score has been arrived based on the questionnaire and correction has been applied from the defects metrics captured to arrive at the Final Maturity Score</a:t>
            </a:r>
          </a:p>
        </p:txBody>
      </p:sp>
      <p:cxnSp>
        <p:nvCxnSpPr>
          <p:cNvPr id="174" name="Connector: Curved 173">
            <a:extLst>
              <a:ext uri="{FF2B5EF4-FFF2-40B4-BE49-F238E27FC236}">
                <a16:creationId xmlns:a16="http://schemas.microsoft.com/office/drawing/2014/main" id="{B4B2AC26-05F8-48CB-B916-9180656BB22A}"/>
              </a:ext>
            </a:extLst>
          </p:cNvPr>
          <p:cNvCxnSpPr>
            <a:cxnSpLocks/>
          </p:cNvCxnSpPr>
          <p:nvPr/>
        </p:nvCxnSpPr>
        <p:spPr>
          <a:xfrm flipV="1">
            <a:off x="5830448" y="1251488"/>
            <a:ext cx="2223680" cy="1695794"/>
          </a:xfrm>
          <a:prstGeom prst="curvedConnector3">
            <a:avLst>
              <a:gd name="adj1" fmla="val 62208"/>
            </a:avLst>
          </a:prstGeom>
          <a:ln w="38100">
            <a:solidFill>
              <a:srgbClr val="FFC000">
                <a:alpha val="96000"/>
              </a:srgb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Object 101">
            <a:extLst>
              <a:ext uri="{FF2B5EF4-FFF2-40B4-BE49-F238E27FC236}">
                <a16:creationId xmlns:a16="http://schemas.microsoft.com/office/drawing/2014/main" id="{7EE87632-C1B7-4938-9A0F-DCE0C545F2AD}"/>
              </a:ext>
            </a:extLst>
          </p:cNvPr>
          <p:cNvGraphicFramePr>
            <a:graphicFrameLocks noChangeAspect="1"/>
          </p:cNvGraphicFramePr>
          <p:nvPr>
            <p:extLst>
              <p:ext uri="{D42A27DB-BD31-4B8C-83A1-F6EECF244321}">
                <p14:modId xmlns:p14="http://schemas.microsoft.com/office/powerpoint/2010/main" val="1125874102"/>
              </p:ext>
            </p:extLst>
          </p:nvPr>
        </p:nvGraphicFramePr>
        <p:xfrm>
          <a:off x="8243023" y="3518310"/>
          <a:ext cx="727625" cy="641725"/>
        </p:xfrm>
        <a:graphic>
          <a:graphicData uri="http://schemas.openxmlformats.org/presentationml/2006/ole">
            <mc:AlternateContent xmlns:mc="http://schemas.openxmlformats.org/markup-compatibility/2006">
              <mc:Choice xmlns:v="urn:schemas-microsoft-com:vml" Requires="v">
                <p:oleObj name="Worksheet" showAsIcon="1" r:id="rId3" imgW="914597" imgH="806406" progId="Excel.Sheet.12">
                  <p:embed/>
                </p:oleObj>
              </mc:Choice>
              <mc:Fallback>
                <p:oleObj name="Worksheet" showAsIcon="1" r:id="rId3" imgW="914597" imgH="806406" progId="Excel.Sheet.12">
                  <p:embed/>
                  <p:pic>
                    <p:nvPicPr>
                      <p:cNvPr id="102" name="Object 101">
                        <a:extLst>
                          <a:ext uri="{FF2B5EF4-FFF2-40B4-BE49-F238E27FC236}">
                            <a16:creationId xmlns:a16="http://schemas.microsoft.com/office/drawing/2014/main" id="{7EE87632-C1B7-4938-9A0F-DCE0C545F2AD}"/>
                          </a:ext>
                        </a:extLst>
                      </p:cNvPr>
                      <p:cNvPicPr/>
                      <p:nvPr/>
                    </p:nvPicPr>
                    <p:blipFill>
                      <a:blip r:embed="rId4"/>
                      <a:stretch>
                        <a:fillRect/>
                      </a:stretch>
                    </p:blipFill>
                    <p:spPr>
                      <a:xfrm>
                        <a:off x="8243023" y="3518310"/>
                        <a:ext cx="727625" cy="641725"/>
                      </a:xfrm>
                      <a:prstGeom prst="rect">
                        <a:avLst/>
                      </a:prstGeom>
                    </p:spPr>
                  </p:pic>
                </p:oleObj>
              </mc:Fallback>
            </mc:AlternateContent>
          </a:graphicData>
        </a:graphic>
      </p:graphicFrame>
      <p:sp>
        <p:nvSpPr>
          <p:cNvPr id="103" name="TextBox 102">
            <a:extLst>
              <a:ext uri="{FF2B5EF4-FFF2-40B4-BE49-F238E27FC236}">
                <a16:creationId xmlns:a16="http://schemas.microsoft.com/office/drawing/2014/main" id="{34B37FE0-751F-4DD1-9539-B473CE17B43F}"/>
              </a:ext>
            </a:extLst>
          </p:cNvPr>
          <p:cNvSpPr txBox="1"/>
          <p:nvPr/>
        </p:nvSpPr>
        <p:spPr>
          <a:xfrm>
            <a:off x="6738823" y="3050808"/>
            <a:ext cx="1243858" cy="169277"/>
          </a:xfrm>
          <a:prstGeom prst="rect">
            <a:avLst/>
          </a:prstGeom>
        </p:spPr>
        <p:txBody>
          <a:bodyPr wrap="square" lIns="0" tIns="0" rIns="0" bIns="0" rtlCol="0">
            <a:spAutoFit/>
          </a:bodyPr>
          <a:lstStyle/>
          <a:p>
            <a:pPr marR="0">
              <a:spcBef>
                <a:spcPts val="300"/>
              </a:spcBef>
              <a:spcAft>
                <a:spcPts val="600"/>
              </a:spcAft>
            </a:pPr>
            <a:r>
              <a:rPr lang="en-US" sz="1100" dirty="0">
                <a:solidFill>
                  <a:schemeClr val="bg1"/>
                </a:solidFill>
                <a:latin typeface="Arial" panose="020B0604020202020204" pitchFamily="34" charset="0"/>
                <a:cs typeface="Arial" panose="020B0604020202020204" pitchFamily="34" charset="0"/>
              </a:rPr>
              <a:t>ISP</a:t>
            </a:r>
          </a:p>
        </p:txBody>
      </p:sp>
      <p:sp>
        <p:nvSpPr>
          <p:cNvPr id="104" name="Oval 103">
            <a:extLst>
              <a:ext uri="{FF2B5EF4-FFF2-40B4-BE49-F238E27FC236}">
                <a16:creationId xmlns:a16="http://schemas.microsoft.com/office/drawing/2014/main" id="{4F09F519-DCEF-4947-A93A-447ABD6DF7AB}"/>
              </a:ext>
            </a:extLst>
          </p:cNvPr>
          <p:cNvSpPr/>
          <p:nvPr/>
        </p:nvSpPr>
        <p:spPr>
          <a:xfrm>
            <a:off x="6601057" y="3126514"/>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12" name="Oval 111">
            <a:extLst>
              <a:ext uri="{FF2B5EF4-FFF2-40B4-BE49-F238E27FC236}">
                <a16:creationId xmlns:a16="http://schemas.microsoft.com/office/drawing/2014/main" id="{B5069F84-060E-487C-A504-C16B53A50BC0}"/>
              </a:ext>
            </a:extLst>
          </p:cNvPr>
          <p:cNvSpPr/>
          <p:nvPr/>
        </p:nvSpPr>
        <p:spPr>
          <a:xfrm>
            <a:off x="6712101" y="2904388"/>
            <a:ext cx="76841" cy="846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14" name="Rounded Rectangle 13">
            <a:extLst>
              <a:ext uri="{FF2B5EF4-FFF2-40B4-BE49-F238E27FC236}">
                <a16:creationId xmlns:a16="http://schemas.microsoft.com/office/drawing/2014/main" id="{6E6AC6D0-1346-46F1-ADB9-E17C17263BAD}"/>
              </a:ext>
            </a:extLst>
          </p:cNvPr>
          <p:cNvSpPr/>
          <p:nvPr/>
        </p:nvSpPr>
        <p:spPr>
          <a:xfrm>
            <a:off x="3784397" y="4148323"/>
            <a:ext cx="5241022" cy="301776"/>
          </a:xfrm>
          <a:prstGeom prst="roundRect">
            <a:avLst/>
          </a:prstGeom>
          <a:solidFill>
            <a:srgbClr val="073976"/>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i="1" dirty="0">
                <a:solidFill>
                  <a:schemeClr val="bg1"/>
                </a:solidFill>
                <a:cs typeface="Calibri"/>
              </a:rPr>
              <a:t>Our Objective is to move the apps from functional and performing to Best in Class</a:t>
            </a:r>
          </a:p>
        </p:txBody>
      </p:sp>
      <p:sp>
        <p:nvSpPr>
          <p:cNvPr id="115" name="TextBox 114">
            <a:extLst>
              <a:ext uri="{FF2B5EF4-FFF2-40B4-BE49-F238E27FC236}">
                <a16:creationId xmlns:a16="http://schemas.microsoft.com/office/drawing/2014/main" id="{AB64ABE0-2238-4C6C-8D8D-BC568281B1E8}"/>
              </a:ext>
            </a:extLst>
          </p:cNvPr>
          <p:cNvSpPr txBox="1"/>
          <p:nvPr/>
        </p:nvSpPr>
        <p:spPr>
          <a:xfrm rot="19489938">
            <a:off x="1983921" y="2192551"/>
            <a:ext cx="3747408" cy="623248"/>
          </a:xfrm>
          <a:prstGeom prst="rect">
            <a:avLst/>
          </a:prstGeom>
          <a:solidFill>
            <a:srgbClr val="FF0000"/>
          </a:solidFill>
        </p:spPr>
        <p:txBody>
          <a:bodyPr wrap="square" lIns="0" tIns="0" rIns="0" bIns="0" rtlCol="0">
            <a:spAutoFit/>
          </a:bodyPr>
          <a:lstStyle/>
          <a:p>
            <a:pPr algn="ctr"/>
            <a:r>
              <a:rPr lang="en-IN" dirty="0">
                <a:solidFill>
                  <a:schemeClr val="tx2"/>
                </a:solidFill>
              </a:rPr>
              <a:t>Callout the </a:t>
            </a:r>
            <a:r>
              <a:rPr lang="en-IN" dirty="0" err="1">
                <a:solidFill>
                  <a:schemeClr val="tx2"/>
                </a:solidFill>
              </a:rPr>
              <a:t>headstart</a:t>
            </a:r>
            <a:r>
              <a:rPr lang="en-IN" dirty="0">
                <a:solidFill>
                  <a:schemeClr val="tx2"/>
                </a:solidFill>
              </a:rPr>
              <a:t> compared to other BSA’s</a:t>
            </a:r>
          </a:p>
          <a:p>
            <a:pPr algn="ctr"/>
            <a:endParaRPr lang="en-IN" dirty="0">
              <a:solidFill>
                <a:schemeClr val="tx2"/>
              </a:solidFill>
            </a:endParaRPr>
          </a:p>
          <a:p>
            <a:pPr algn="ctr"/>
            <a:r>
              <a:rPr lang="en-IN" dirty="0">
                <a:solidFill>
                  <a:schemeClr val="tx2"/>
                </a:solidFill>
              </a:rPr>
              <a:t>Merge previous &amp; this slide in to 1 slide</a:t>
            </a:r>
          </a:p>
        </p:txBody>
      </p:sp>
      <p:sp>
        <p:nvSpPr>
          <p:cNvPr id="146" name="TextBox 145">
            <a:extLst>
              <a:ext uri="{FF2B5EF4-FFF2-40B4-BE49-F238E27FC236}">
                <a16:creationId xmlns:a16="http://schemas.microsoft.com/office/drawing/2014/main" id="{16B598F7-0D4B-4A05-9AF5-244897166CDF}"/>
              </a:ext>
            </a:extLst>
          </p:cNvPr>
          <p:cNvSpPr txBox="1"/>
          <p:nvPr/>
        </p:nvSpPr>
        <p:spPr>
          <a:xfrm>
            <a:off x="3999825" y="39873"/>
            <a:ext cx="4755696" cy="400110"/>
          </a:xfrm>
          <a:prstGeom prst="rect">
            <a:avLst/>
          </a:prstGeom>
          <a:solidFill>
            <a:srgbClr val="FF0000"/>
          </a:solidFill>
        </p:spPr>
        <p:txBody>
          <a:bodyPr wrap="square">
            <a:spAutoFit/>
          </a:bodyPr>
          <a:lstStyle/>
          <a:p>
            <a:pPr>
              <a:spcBef>
                <a:spcPts val="500"/>
              </a:spcBef>
              <a:spcAft>
                <a:spcPts val="500"/>
              </a:spcAft>
              <a:buSzPts val="1050"/>
            </a:pPr>
            <a:r>
              <a:rPr lang="en-GB" sz="1000" dirty="0">
                <a:solidFill>
                  <a:srgbClr val="000000"/>
                </a:solidFill>
                <a:latin typeface="Arial" panose="020B0604020202020204" pitchFamily="34" charset="0"/>
              </a:rPr>
              <a:t>In sprint coverage is more than 70%. Regression coverage with 60% of the applications compared to other BSA’s</a:t>
            </a:r>
          </a:p>
        </p:txBody>
      </p:sp>
      <p:sp>
        <p:nvSpPr>
          <p:cNvPr id="2" name="TextBox 1">
            <a:extLst>
              <a:ext uri="{FF2B5EF4-FFF2-40B4-BE49-F238E27FC236}">
                <a16:creationId xmlns:a16="http://schemas.microsoft.com/office/drawing/2014/main" id="{DEFDCFE4-C465-4981-88E3-C2E980BA2AA1}"/>
              </a:ext>
            </a:extLst>
          </p:cNvPr>
          <p:cNvSpPr txBox="1"/>
          <p:nvPr/>
        </p:nvSpPr>
        <p:spPr>
          <a:xfrm>
            <a:off x="-1383001" y="3039512"/>
            <a:ext cx="1613658" cy="415498"/>
          </a:xfrm>
          <a:prstGeom prst="rect">
            <a:avLst/>
          </a:prstGeom>
        </p:spPr>
        <p:txBody>
          <a:bodyPr wrap="square" lIns="0" tIns="0" rIns="0" bIns="0" rtlCol="0">
            <a:spAutoFit/>
          </a:bodyPr>
          <a:lstStyle/>
          <a:p>
            <a:pPr algn="l"/>
            <a:r>
              <a:rPr lang="en-US" dirty="0">
                <a:solidFill>
                  <a:srgbClr val="FF0000"/>
                </a:solidFill>
              </a:rPr>
              <a:t>Double click link to slide 23</a:t>
            </a:r>
          </a:p>
        </p:txBody>
      </p:sp>
      <p:sp>
        <p:nvSpPr>
          <p:cNvPr id="3" name="TextBox 2">
            <a:extLst>
              <a:ext uri="{FF2B5EF4-FFF2-40B4-BE49-F238E27FC236}">
                <a16:creationId xmlns:a16="http://schemas.microsoft.com/office/drawing/2014/main" id="{067E5096-D713-4E10-A5D9-E8186AC08CC2}"/>
              </a:ext>
            </a:extLst>
          </p:cNvPr>
          <p:cNvSpPr txBox="1"/>
          <p:nvPr/>
        </p:nvSpPr>
        <p:spPr>
          <a:xfrm>
            <a:off x="-1442500" y="103653"/>
            <a:ext cx="2058680" cy="1038746"/>
          </a:xfrm>
          <a:prstGeom prst="rect">
            <a:avLst/>
          </a:prstGeom>
        </p:spPr>
        <p:txBody>
          <a:bodyPr wrap="square" lIns="0" tIns="0" rIns="0" bIns="0" rtlCol="0">
            <a:spAutoFit/>
          </a:bodyPr>
          <a:lstStyle/>
          <a:p>
            <a:pPr algn="l"/>
            <a:r>
              <a:rPr lang="en-US" dirty="0">
                <a:solidFill>
                  <a:srgbClr val="FF0000"/>
                </a:solidFill>
              </a:rPr>
              <a:t>Add context – Automation maturity assessment, we generate maturity score and placed the application to the relevant quadrant</a:t>
            </a:r>
          </a:p>
        </p:txBody>
      </p:sp>
    </p:spTree>
    <p:extLst>
      <p:ext uri="{BB962C8B-B14F-4D97-AF65-F5344CB8AC3E}">
        <p14:creationId xmlns:p14="http://schemas.microsoft.com/office/powerpoint/2010/main" val="4211585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15DA-0EE9-4272-876E-6E71D5F1DFBD}"/>
              </a:ext>
            </a:extLst>
          </p:cNvPr>
          <p:cNvSpPr>
            <a:spLocks noGrp="1"/>
          </p:cNvSpPr>
          <p:nvPr>
            <p:ph type="title"/>
          </p:nvPr>
        </p:nvSpPr>
        <p:spPr/>
        <p:txBody>
          <a:bodyPr/>
          <a:lstStyle/>
          <a:p>
            <a:r>
              <a:rPr lang="en-US" dirty="0"/>
              <a:t>Servicing Proposed Journey – How do we accomplish</a:t>
            </a:r>
          </a:p>
        </p:txBody>
      </p:sp>
      <p:sp>
        <p:nvSpPr>
          <p:cNvPr id="4" name="TextBox 3">
            <a:extLst>
              <a:ext uri="{FF2B5EF4-FFF2-40B4-BE49-F238E27FC236}">
                <a16:creationId xmlns:a16="http://schemas.microsoft.com/office/drawing/2014/main" id="{DE6E711A-7465-46A0-B6CA-FB3D3AF0E643}"/>
              </a:ext>
            </a:extLst>
          </p:cNvPr>
          <p:cNvSpPr txBox="1"/>
          <p:nvPr/>
        </p:nvSpPr>
        <p:spPr>
          <a:xfrm>
            <a:off x="170458" y="900792"/>
            <a:ext cx="5083332" cy="3739485"/>
          </a:xfrm>
          <a:prstGeom prst="rect">
            <a:avLst/>
          </a:prstGeom>
        </p:spPr>
        <p:txBody>
          <a:bodyPr wrap="square" lIns="0" tIns="0" rIns="0" bIns="0" rtlCol="0">
            <a:spAutoFit/>
          </a:bodyPr>
          <a:lstStyle/>
          <a:p>
            <a:pPr algn="l"/>
            <a:r>
              <a:rPr lang="en-US" dirty="0">
                <a:solidFill>
                  <a:schemeClr val="tx2"/>
                </a:solidFill>
              </a:rPr>
              <a:t>To regain Operational Efficiency, attain Business agility and achieve greater Quality, we propose the below model in 2 phased approach.</a:t>
            </a:r>
          </a:p>
          <a:p>
            <a:pPr algn="l"/>
            <a:endParaRPr lang="en-US" dirty="0">
              <a:solidFill>
                <a:schemeClr val="tx2"/>
              </a:solidFill>
            </a:endParaRPr>
          </a:p>
          <a:p>
            <a:pPr algn="l"/>
            <a:endParaRPr lang="en-US" dirty="0">
              <a:solidFill>
                <a:schemeClr val="tx2"/>
              </a:solidFill>
            </a:endParaRPr>
          </a:p>
          <a:p>
            <a:pPr algn="l"/>
            <a:r>
              <a:rPr lang="en-US" dirty="0">
                <a:solidFill>
                  <a:schemeClr val="tx2"/>
                </a:solidFill>
              </a:rPr>
              <a:t> Phase I:- Timeline 3 Months and 2 teams</a:t>
            </a:r>
          </a:p>
          <a:p>
            <a:pPr algn="l"/>
            <a:endParaRPr lang="en-US" dirty="0">
              <a:solidFill>
                <a:schemeClr val="tx2"/>
              </a:solidFill>
            </a:endParaRPr>
          </a:p>
          <a:p>
            <a:pPr algn="l"/>
            <a:r>
              <a:rPr lang="en-US" dirty="0">
                <a:solidFill>
                  <a:schemeClr val="tx2"/>
                </a:solidFill>
              </a:rPr>
              <a:t> Phase II:- Timeline 5 Months and 2 teams</a:t>
            </a:r>
          </a:p>
          <a:p>
            <a:pPr algn="l"/>
            <a:r>
              <a:rPr lang="en-US" dirty="0">
                <a:solidFill>
                  <a:schemeClr val="tx2"/>
                </a:solidFill>
              </a:rPr>
              <a:t>  Transformation team consists of an Onsite Transformation Lead and Offshore transformation team</a:t>
            </a:r>
          </a:p>
          <a:p>
            <a:pPr algn="l"/>
            <a:endParaRPr lang="en-US" dirty="0">
              <a:solidFill>
                <a:schemeClr val="tx2"/>
              </a:solidFill>
            </a:endParaRPr>
          </a:p>
          <a:p>
            <a:pPr algn="l"/>
            <a:r>
              <a:rPr lang="en-US" dirty="0">
                <a:solidFill>
                  <a:schemeClr val="tx2"/>
                </a:solidFill>
              </a:rPr>
              <a:t>  KT will happen in the first 2 months and onsite Cognizant Delivery team members cards will be taken over by Cognizant Offshore team members </a:t>
            </a:r>
          </a:p>
          <a:p>
            <a:pPr algn="l"/>
            <a:r>
              <a:rPr lang="en-US" dirty="0">
                <a:solidFill>
                  <a:schemeClr val="tx2"/>
                </a:solidFill>
              </a:rPr>
              <a:t> Onsite members will take the KT on the vendor applications first followed by </a:t>
            </a:r>
          </a:p>
          <a:p>
            <a:pPr algn="l"/>
            <a:endParaRPr lang="en-US" dirty="0">
              <a:solidFill>
                <a:schemeClr val="tx2"/>
              </a:solidFill>
            </a:endParaRPr>
          </a:p>
          <a:p>
            <a:pPr algn="l"/>
            <a:r>
              <a:rPr lang="en-US" dirty="0">
                <a:solidFill>
                  <a:schemeClr val="tx2"/>
                </a:solidFill>
              </a:rPr>
              <a:t> </a:t>
            </a:r>
          </a:p>
        </p:txBody>
      </p:sp>
      <p:sp>
        <p:nvSpPr>
          <p:cNvPr id="3" name="TextBox 2">
            <a:extLst>
              <a:ext uri="{FF2B5EF4-FFF2-40B4-BE49-F238E27FC236}">
                <a16:creationId xmlns:a16="http://schemas.microsoft.com/office/drawing/2014/main" id="{29824788-FDE2-4923-A30D-7A0B68A59419}"/>
              </a:ext>
            </a:extLst>
          </p:cNvPr>
          <p:cNvSpPr txBox="1"/>
          <p:nvPr/>
        </p:nvSpPr>
        <p:spPr>
          <a:xfrm>
            <a:off x="5430253" y="954505"/>
            <a:ext cx="3633362" cy="1454244"/>
          </a:xfrm>
          <a:prstGeom prst="rect">
            <a:avLst/>
          </a:prstGeom>
        </p:spPr>
        <p:txBody>
          <a:bodyPr wrap="square" lIns="0" tIns="0" rIns="0" bIns="0" rtlCol="0">
            <a:spAutoFit/>
          </a:bodyPr>
          <a:lstStyle/>
          <a:p>
            <a:pPr algn="l"/>
            <a:r>
              <a:rPr lang="en-US" dirty="0">
                <a:solidFill>
                  <a:schemeClr val="tx2"/>
                </a:solidFill>
              </a:rPr>
              <a:t>Track 1: Establish Governance, Process, Dashboard, Reports – 2 months</a:t>
            </a:r>
          </a:p>
          <a:p>
            <a:pPr algn="l"/>
            <a:r>
              <a:rPr lang="en-US" dirty="0">
                <a:solidFill>
                  <a:schemeClr val="tx2"/>
                </a:solidFill>
              </a:rPr>
              <a:t>Track 2: Build Hexawise plans (1 to 3)</a:t>
            </a:r>
          </a:p>
          <a:p>
            <a:pPr algn="l"/>
            <a:r>
              <a:rPr lang="en-US" dirty="0">
                <a:solidFill>
                  <a:schemeClr val="tx2"/>
                </a:solidFill>
              </a:rPr>
              <a:t>Track 3: Refine existing automation Framework, Smoke test ( 1 to 2)</a:t>
            </a:r>
          </a:p>
          <a:p>
            <a:pPr algn="l"/>
            <a:r>
              <a:rPr lang="en-US" dirty="0">
                <a:solidFill>
                  <a:schemeClr val="tx2"/>
                </a:solidFill>
              </a:rPr>
              <a:t>Track 4: KT( 1 to 3)</a:t>
            </a:r>
          </a:p>
          <a:p>
            <a:pPr algn="l"/>
            <a:r>
              <a:rPr lang="en-US" dirty="0">
                <a:solidFill>
                  <a:schemeClr val="tx2"/>
                </a:solidFill>
              </a:rPr>
              <a:t>Track 5: Test data (5 </a:t>
            </a:r>
            <a:r>
              <a:rPr lang="en-US" dirty="0" err="1">
                <a:solidFill>
                  <a:schemeClr val="tx2"/>
                </a:solidFill>
              </a:rPr>
              <a:t>th</a:t>
            </a:r>
            <a:r>
              <a:rPr lang="en-US" dirty="0">
                <a:solidFill>
                  <a:schemeClr val="tx2"/>
                </a:solidFill>
              </a:rPr>
              <a:t> month)</a:t>
            </a:r>
            <a:endParaRPr lang="en-IN" dirty="0">
              <a:solidFill>
                <a:schemeClr val="tx2"/>
              </a:solidFill>
            </a:endParaRPr>
          </a:p>
        </p:txBody>
      </p:sp>
    </p:spTree>
    <p:extLst>
      <p:ext uri="{BB962C8B-B14F-4D97-AF65-F5344CB8AC3E}">
        <p14:creationId xmlns:p14="http://schemas.microsoft.com/office/powerpoint/2010/main" val="3944081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D49B-29A7-43A1-9EEA-6DD99463EA22}"/>
              </a:ext>
            </a:extLst>
          </p:cNvPr>
          <p:cNvSpPr>
            <a:spLocks noGrp="1"/>
          </p:cNvSpPr>
          <p:nvPr>
            <p:ph type="title"/>
          </p:nvPr>
        </p:nvSpPr>
        <p:spPr/>
        <p:txBody>
          <a:bodyPr/>
          <a:lstStyle/>
          <a:p>
            <a:r>
              <a:rPr lang="en-US" dirty="0"/>
              <a:t>Proposed Transformation Model Structure</a:t>
            </a:r>
          </a:p>
        </p:txBody>
      </p:sp>
      <p:sp>
        <p:nvSpPr>
          <p:cNvPr id="3" name="Rectangle 2">
            <a:extLst>
              <a:ext uri="{FF2B5EF4-FFF2-40B4-BE49-F238E27FC236}">
                <a16:creationId xmlns:a16="http://schemas.microsoft.com/office/drawing/2014/main" id="{84DC039B-66E4-43AF-B816-6DF3B48C614F}"/>
              </a:ext>
            </a:extLst>
          </p:cNvPr>
          <p:cNvSpPr/>
          <p:nvPr/>
        </p:nvSpPr>
        <p:spPr>
          <a:xfrm>
            <a:off x="149891" y="351040"/>
            <a:ext cx="8661990" cy="44205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Based on current state processes and Automation coverage Analysis  we are proposing a purpose-built Transformation Team for successful execution. </a:t>
            </a:r>
          </a:p>
        </p:txBody>
      </p:sp>
      <p:sp>
        <p:nvSpPr>
          <p:cNvPr id="8" name="Rectangle 7">
            <a:extLst>
              <a:ext uri="{FF2B5EF4-FFF2-40B4-BE49-F238E27FC236}">
                <a16:creationId xmlns:a16="http://schemas.microsoft.com/office/drawing/2014/main" id="{007B6BB5-1A67-472E-A936-D74D9E5A6752}"/>
              </a:ext>
            </a:extLst>
          </p:cNvPr>
          <p:cNvSpPr/>
          <p:nvPr/>
        </p:nvSpPr>
        <p:spPr>
          <a:xfrm>
            <a:off x="1449571" y="851489"/>
            <a:ext cx="1343192" cy="391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Platform</a:t>
            </a:r>
          </a:p>
          <a:p>
            <a:pPr algn="ctr"/>
            <a:r>
              <a:rPr lang="en-US" sz="1100" b="1" dirty="0">
                <a:solidFill>
                  <a:schemeClr val="bg1"/>
                </a:solidFill>
                <a:latin typeface="Calibri" panose="020F0502020204030204" pitchFamily="34" charset="0"/>
                <a:cs typeface="Times New Roman" panose="02020603050405020304" pitchFamily="18" charset="0"/>
              </a:rPr>
              <a:t>3 onshore Key leads</a:t>
            </a:r>
            <a:endParaRPr lang="en-US" sz="1100" dirty="0">
              <a:solidFill>
                <a:schemeClr val="bg1"/>
              </a:solidFill>
            </a:endParaRPr>
          </a:p>
        </p:txBody>
      </p:sp>
      <p:sp>
        <p:nvSpPr>
          <p:cNvPr id="10" name="Rectangle 9">
            <a:extLst>
              <a:ext uri="{FF2B5EF4-FFF2-40B4-BE49-F238E27FC236}">
                <a16:creationId xmlns:a16="http://schemas.microsoft.com/office/drawing/2014/main" id="{6AE7885F-49D0-42D9-8868-5559604B2A16}"/>
              </a:ext>
            </a:extLst>
          </p:cNvPr>
          <p:cNvSpPr/>
          <p:nvPr/>
        </p:nvSpPr>
        <p:spPr>
          <a:xfrm>
            <a:off x="6351835" y="1492089"/>
            <a:ext cx="1709286" cy="2602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22% Proposed Savings</a:t>
            </a:r>
          </a:p>
        </p:txBody>
      </p:sp>
      <p:sp>
        <p:nvSpPr>
          <p:cNvPr id="12" name="Rectangle 11">
            <a:extLst>
              <a:ext uri="{FF2B5EF4-FFF2-40B4-BE49-F238E27FC236}">
                <a16:creationId xmlns:a16="http://schemas.microsoft.com/office/drawing/2014/main" id="{5F01C544-B622-4480-9F3C-E64DD2EA96DC}"/>
              </a:ext>
            </a:extLst>
          </p:cNvPr>
          <p:cNvSpPr/>
          <p:nvPr/>
        </p:nvSpPr>
        <p:spPr>
          <a:xfrm>
            <a:off x="6060925" y="2353163"/>
            <a:ext cx="1114154" cy="303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Key Outcomes</a:t>
            </a:r>
          </a:p>
        </p:txBody>
      </p:sp>
      <p:sp>
        <p:nvSpPr>
          <p:cNvPr id="14" name="TextBox 13">
            <a:extLst>
              <a:ext uri="{FF2B5EF4-FFF2-40B4-BE49-F238E27FC236}">
                <a16:creationId xmlns:a16="http://schemas.microsoft.com/office/drawing/2014/main" id="{08228737-7A34-4402-8FF4-35DDB766FE13}"/>
              </a:ext>
            </a:extLst>
          </p:cNvPr>
          <p:cNvSpPr txBox="1"/>
          <p:nvPr/>
        </p:nvSpPr>
        <p:spPr>
          <a:xfrm>
            <a:off x="209106" y="866579"/>
            <a:ext cx="1240465" cy="207749"/>
          </a:xfrm>
          <a:prstGeom prst="rect">
            <a:avLst/>
          </a:prstGeom>
        </p:spPr>
        <p:txBody>
          <a:bodyPr wrap="square" lIns="0" tIns="0" rIns="0" bIns="0" rtlCol="0">
            <a:spAutoFit/>
          </a:bodyPr>
          <a:lstStyle/>
          <a:p>
            <a:pPr algn="l"/>
            <a:r>
              <a:rPr lang="en-US" dirty="0">
                <a:solidFill>
                  <a:schemeClr val="tx2"/>
                </a:solidFill>
              </a:rPr>
              <a:t>Team structure</a:t>
            </a:r>
          </a:p>
        </p:txBody>
      </p:sp>
      <p:sp>
        <p:nvSpPr>
          <p:cNvPr id="17" name="Rectangle 16">
            <a:extLst>
              <a:ext uri="{FF2B5EF4-FFF2-40B4-BE49-F238E27FC236}">
                <a16:creationId xmlns:a16="http://schemas.microsoft.com/office/drawing/2014/main" id="{4ED847C0-E658-432A-8A46-00C83EA4E2E2}"/>
              </a:ext>
            </a:extLst>
          </p:cNvPr>
          <p:cNvSpPr/>
          <p:nvPr/>
        </p:nvSpPr>
        <p:spPr>
          <a:xfrm>
            <a:off x="3018437" y="853227"/>
            <a:ext cx="1292061" cy="391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algn="ctr"/>
            <a:r>
              <a:rPr lang="en-US" b="1" dirty="0">
                <a:solidFill>
                  <a:schemeClr val="bg1"/>
                </a:solidFill>
              </a:rPr>
              <a:t>Journey</a:t>
            </a:r>
          </a:p>
          <a:p>
            <a:pPr algn="ctr"/>
            <a:r>
              <a:rPr lang="en-US" sz="1000" b="1" dirty="0">
                <a:solidFill>
                  <a:schemeClr val="bg1"/>
                </a:solidFill>
                <a:latin typeface="Calibri" panose="020F0502020204030204" pitchFamily="34" charset="0"/>
                <a:cs typeface="Times New Roman" panose="02020603050405020304" pitchFamily="18" charset="0"/>
              </a:rPr>
              <a:t>3 onshore Key leads</a:t>
            </a:r>
            <a:endParaRPr lang="en-US" sz="1000" dirty="0">
              <a:solidFill>
                <a:schemeClr val="bg1"/>
              </a:solidFill>
            </a:endParaRPr>
          </a:p>
          <a:p>
            <a:pPr algn="ctr"/>
            <a:endParaRPr lang="en-US" b="1" dirty="0">
              <a:solidFill>
                <a:schemeClr val="bg1"/>
              </a:solidFill>
            </a:endParaRPr>
          </a:p>
        </p:txBody>
      </p:sp>
      <p:sp>
        <p:nvSpPr>
          <p:cNvPr id="21" name="Rectangle 20">
            <a:extLst>
              <a:ext uri="{FF2B5EF4-FFF2-40B4-BE49-F238E27FC236}">
                <a16:creationId xmlns:a16="http://schemas.microsoft.com/office/drawing/2014/main" id="{0666B777-176A-43EB-B82A-AE06AC7E78D4}"/>
              </a:ext>
            </a:extLst>
          </p:cNvPr>
          <p:cNvSpPr/>
          <p:nvPr/>
        </p:nvSpPr>
        <p:spPr>
          <a:xfrm>
            <a:off x="6769171" y="1821437"/>
            <a:ext cx="2234046" cy="3031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a:t>
            </a:r>
            <a:r>
              <a:rPr lang="en-US" sz="900" dirty="0">
                <a:solidFill>
                  <a:schemeClr val="bg2"/>
                </a:solidFill>
              </a:rPr>
              <a:t>un Rate Reduction -</a:t>
            </a:r>
            <a:r>
              <a:rPr lang="en-US" sz="900" b="1" dirty="0">
                <a:solidFill>
                  <a:schemeClr val="bg2"/>
                </a:solidFill>
              </a:rPr>
              <a:t> $430K to $295K </a:t>
            </a:r>
            <a:endParaRPr lang="en-US" sz="900" dirty="0">
              <a:solidFill>
                <a:schemeClr val="bg2"/>
              </a:solidFill>
            </a:endParaRPr>
          </a:p>
        </p:txBody>
      </p:sp>
      <p:sp>
        <p:nvSpPr>
          <p:cNvPr id="22" name="Rectangle 21">
            <a:extLst>
              <a:ext uri="{FF2B5EF4-FFF2-40B4-BE49-F238E27FC236}">
                <a16:creationId xmlns:a16="http://schemas.microsoft.com/office/drawing/2014/main" id="{5276BE23-7B5C-4296-AC4D-0669B292480F}"/>
              </a:ext>
            </a:extLst>
          </p:cNvPr>
          <p:cNvSpPr/>
          <p:nvPr/>
        </p:nvSpPr>
        <p:spPr>
          <a:xfrm>
            <a:off x="5965675" y="1099762"/>
            <a:ext cx="1606993" cy="3120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Projected Savings</a:t>
            </a:r>
          </a:p>
        </p:txBody>
      </p:sp>
      <p:sp>
        <p:nvSpPr>
          <p:cNvPr id="24" name="TextBox 23">
            <a:extLst>
              <a:ext uri="{FF2B5EF4-FFF2-40B4-BE49-F238E27FC236}">
                <a16:creationId xmlns:a16="http://schemas.microsoft.com/office/drawing/2014/main" id="{1F15FEA4-CE47-4C8A-9205-1DC25E528C36}"/>
              </a:ext>
            </a:extLst>
          </p:cNvPr>
          <p:cNvSpPr txBox="1"/>
          <p:nvPr/>
        </p:nvSpPr>
        <p:spPr>
          <a:xfrm>
            <a:off x="186888" y="1301031"/>
            <a:ext cx="5216962" cy="2446824"/>
          </a:xfrm>
          <a:prstGeom prst="rect">
            <a:avLst/>
          </a:prstGeom>
          <a:noFill/>
        </p:spPr>
        <p:txBody>
          <a:bodyPr wrap="square">
            <a:spAutoFit/>
          </a:bodyPr>
          <a:lstStyle/>
          <a:p>
            <a:pPr marR="0" lvl="0">
              <a:spcBef>
                <a:spcPts val="0"/>
              </a:spcBef>
              <a:spcAft>
                <a:spcPts val="0"/>
              </a:spcAft>
            </a:pPr>
            <a:r>
              <a:rPr lang="en-US" sz="900" b="1" u="sng" dirty="0">
                <a:solidFill>
                  <a:schemeClr val="tx2"/>
                </a:solidFill>
                <a:latin typeface="Calibri" panose="020F0502020204030204" pitchFamily="34" charset="0"/>
                <a:ea typeface="Calibri" panose="020F0502020204030204" pitchFamily="34" charset="0"/>
                <a:cs typeface="Times New Roman" panose="02020603050405020304" pitchFamily="18" charset="0"/>
              </a:rPr>
              <a:t>Responsibilities- Key leads</a:t>
            </a:r>
            <a:r>
              <a:rPr lang="en-US" sz="900" dirty="0">
                <a:solidFill>
                  <a:schemeClr val="tx2"/>
                </a:solidFill>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spcBef>
                <a:spcPts val="0"/>
              </a:spcBef>
              <a:spcAft>
                <a:spcPts val="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Review sprint scope, acceptance criteria and a</a:t>
            </a:r>
            <a:r>
              <a:rPr lang="en-US" sz="900" dirty="0">
                <a:latin typeface="Calibri" panose="020F0502020204030204" pitchFamily="34" charset="0"/>
                <a:ea typeface="Calibri" panose="020F0502020204030204" pitchFamily="34" charset="0"/>
                <a:cs typeface="Times New Roman" panose="02020603050405020304" pitchFamily="18" charset="0"/>
              </a:rPr>
              <a:t>ssign cards to offshore.</a:t>
            </a:r>
          </a:p>
          <a:p>
            <a:pPr marL="171450" marR="0" lvl="0" indent="-171450">
              <a:spcBef>
                <a:spcPts val="0"/>
              </a:spcBef>
              <a:spcAft>
                <a:spcPts val="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latin typeface="Calibri" panose="020F0502020204030204" pitchFamily="34" charset="0"/>
                <a:ea typeface="Calibri" panose="020F0502020204030204" pitchFamily="34" charset="0"/>
                <a:cs typeface="Times New Roman" panose="02020603050405020304" pitchFamily="18" charset="0"/>
              </a:rPr>
              <a:t>R</a:t>
            </a:r>
            <a:r>
              <a:rPr lang="en-US" sz="900" dirty="0">
                <a:effectLst/>
                <a:latin typeface="Calibri" panose="020F0502020204030204" pitchFamily="34" charset="0"/>
                <a:ea typeface="Calibri" panose="020F0502020204030204" pitchFamily="34" charset="0"/>
                <a:cs typeface="Times New Roman" panose="02020603050405020304" pitchFamily="18" charset="0"/>
              </a:rPr>
              <a:t>esolve clarifications/Blockers day-to-day with Business and IT </a:t>
            </a:r>
          </a:p>
          <a:p>
            <a:pPr marL="171450" marR="0" lvl="0" indent="-171450">
              <a:spcBef>
                <a:spcPts val="0"/>
              </a:spcBef>
              <a:spcAft>
                <a:spcPts val="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Ensure proper KT is obtained for applications that cognizant is not working currently.</a:t>
            </a:r>
          </a:p>
          <a:p>
            <a:pPr marL="171450" marR="0" lvl="0" indent="-171450">
              <a:spcBef>
                <a:spcPts val="0"/>
              </a:spcBef>
              <a:spcAft>
                <a:spcPts val="0"/>
              </a:spcAft>
              <a:buFont typeface="Arial" panose="020B0604020202020204" pitchFamily="34" charset="0"/>
              <a:buChar char="•"/>
            </a:pPr>
            <a:r>
              <a:rPr lang="en-US" sz="900" dirty="0">
                <a:latin typeface="Calibri" panose="020F0502020204030204" pitchFamily="34" charset="0"/>
                <a:ea typeface="Calibri" panose="020F0502020204030204" pitchFamily="34" charset="0"/>
                <a:cs typeface="Times New Roman" panose="02020603050405020304" pitchFamily="18" charset="0"/>
              </a:rPr>
              <a:t>Lead KT session and provide clarification to Transformation team.</a:t>
            </a:r>
          </a:p>
          <a:p>
            <a:pPr marL="171450" marR="0" lvl="0" indent="-171450">
              <a:spcBef>
                <a:spcPts val="0"/>
              </a:spcBef>
              <a:spcAft>
                <a:spcPts val="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Review the work delivered by offshore, conduct Show and Tell.</a:t>
            </a:r>
          </a:p>
          <a:p>
            <a:pPr marL="171450" marR="0" lvl="0" indent="-171450">
              <a:spcBef>
                <a:spcPts val="0"/>
              </a:spcBef>
              <a:spcAft>
                <a:spcPts val="0"/>
              </a:spcAft>
              <a:buFont typeface="Arial" panose="020B0604020202020204" pitchFamily="34" charset="0"/>
              <a:buChar char="•"/>
            </a:pPr>
            <a:r>
              <a:rPr lang="en-US" sz="900" dirty="0">
                <a:latin typeface="Calibri" panose="020F0502020204030204" pitchFamily="34" charset="0"/>
                <a:ea typeface="Calibri" panose="020F0502020204030204" pitchFamily="34" charset="0"/>
                <a:cs typeface="Times New Roman" panose="02020603050405020304" pitchFamily="18" charset="0"/>
              </a:rPr>
              <a:t>4 NW resources will work with onsite leads in these activities.</a:t>
            </a:r>
          </a:p>
          <a:p>
            <a:pPr marR="0" lvl="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900" b="1" u="sng"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Total NW = 13 into Group A- 4 and Group B -9</a:t>
            </a:r>
          </a:p>
          <a:p>
            <a:pPr marL="342900" marR="0" lvl="0" indent="-342900">
              <a:spcBef>
                <a:spcPts val="0"/>
              </a:spcBef>
              <a:spcAft>
                <a:spcPts val="0"/>
              </a:spcAft>
              <a:buFont typeface="Symbol" panose="05050102010706020507" pitchFamily="18" charset="2"/>
              <a:buBlip>
                <a:blip r:embed="rId3"/>
              </a:buBlip>
            </a:pPr>
            <a:r>
              <a:rPr lang="en-US" sz="900" dirty="0">
                <a:effectLst/>
                <a:latin typeface="Calibri" panose="020F0502020204030204" pitchFamily="34" charset="0"/>
                <a:ea typeface="Calibri" panose="020F0502020204030204" pitchFamily="34" charset="0"/>
                <a:cs typeface="Times New Roman" panose="02020603050405020304" pitchFamily="18" charset="0"/>
              </a:rPr>
              <a:t>Group A - </a:t>
            </a:r>
            <a:r>
              <a:rPr lang="en-US" sz="9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4 NW </a:t>
            </a:r>
            <a:r>
              <a:rPr lang="en-US" sz="900" dirty="0">
                <a:effectLst/>
                <a:latin typeface="Calibri" panose="020F0502020204030204" pitchFamily="34" charset="0"/>
                <a:ea typeface="Calibri" panose="020F0502020204030204" pitchFamily="34" charset="0"/>
                <a:cs typeface="Times New Roman" panose="02020603050405020304" pitchFamily="18" charset="0"/>
              </a:rPr>
              <a:t>-Gather and analyze applications, unblocking dependencies, reviewing scripts and Hexawise plans with Business etc.  	 ( Current 4 NW resources work execution by offshore team)</a:t>
            </a:r>
          </a:p>
          <a:p>
            <a:pPr marL="342900" marR="0" lvl="0" indent="-342900">
              <a:spcBef>
                <a:spcPts val="0"/>
              </a:spcBef>
              <a:spcAft>
                <a:spcPts val="0"/>
              </a:spcAft>
              <a:buFont typeface="Symbol" panose="05050102010706020507" pitchFamily="18" charset="2"/>
              <a:buBlip>
                <a:blip r:embed="rId3"/>
              </a:buBlip>
            </a:pPr>
            <a:r>
              <a:rPr lang="en-US" sz="900" dirty="0">
                <a:effectLst/>
                <a:latin typeface="Calibri" panose="020F0502020204030204" pitchFamily="34" charset="0"/>
                <a:ea typeface="Calibri" panose="020F0502020204030204" pitchFamily="34" charset="0"/>
                <a:cs typeface="Times New Roman" panose="02020603050405020304" pitchFamily="18" charset="0"/>
              </a:rPr>
              <a:t>Group B –</a:t>
            </a:r>
            <a:r>
              <a:rPr lang="en-US" sz="9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9 NW </a:t>
            </a:r>
            <a:r>
              <a:rPr lang="en-US" sz="900" dirty="0">
                <a:effectLst/>
                <a:latin typeface="Calibri" panose="020F0502020204030204" pitchFamily="34" charset="0"/>
                <a:ea typeface="Calibri" panose="020F0502020204030204" pitchFamily="34" charset="0"/>
                <a:cs typeface="Times New Roman" panose="02020603050405020304" pitchFamily="18" charset="0"/>
              </a:rPr>
              <a:t>resources will receive the scripts and continue working on the assigned cards.</a:t>
            </a:r>
          </a:p>
          <a:p>
            <a:pPr marL="137160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p>
            <a:pPr marL="171450" indent="-171450">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Effective KT on GSP for 2 months </a:t>
            </a:r>
            <a:endParaRPr lang="en-US" sz="900" dirty="0">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 Gradual ramp down starting 3</a:t>
            </a:r>
            <a:r>
              <a:rPr lang="en-US" sz="9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900" dirty="0">
                <a:effectLst/>
                <a:latin typeface="Calibri" panose="020F0502020204030204" pitchFamily="34" charset="0"/>
                <a:ea typeface="Calibri" panose="020F0502020204030204" pitchFamily="34" charset="0"/>
                <a:cs typeface="Times New Roman" panose="02020603050405020304" pitchFamily="18" charset="0"/>
              </a:rPr>
              <a:t> month</a:t>
            </a:r>
          </a:p>
          <a:p>
            <a:pPr marL="171450" indent="-171450">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Delivery ownership from 6</a:t>
            </a:r>
            <a:r>
              <a:rPr lang="en-US" sz="9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900" dirty="0">
                <a:effectLst/>
                <a:latin typeface="Calibri" panose="020F0502020204030204" pitchFamily="34" charset="0"/>
                <a:ea typeface="Calibri" panose="020F0502020204030204" pitchFamily="34" charset="0"/>
                <a:cs typeface="Times New Roman" panose="02020603050405020304" pitchFamily="18" charset="0"/>
              </a:rPr>
              <a:t> Month by offshore Team.</a:t>
            </a:r>
          </a:p>
          <a:p>
            <a:pPr marL="171450" indent="-171450">
              <a:buFont typeface="Arial" panose="020B0604020202020204" pitchFamily="34" charset="0"/>
              <a:buChar char="•"/>
            </a:pPr>
            <a:r>
              <a:rPr lang="en-US" sz="900" dirty="0">
                <a:latin typeface="Calibri" panose="020F0502020204030204" pitchFamily="34" charset="0"/>
                <a:cs typeface="Times New Roman" panose="02020603050405020304" pitchFamily="18" charset="0"/>
              </a:rPr>
              <a:t>In 9</a:t>
            </a:r>
            <a:r>
              <a:rPr lang="en-US" sz="900" baseline="30000" dirty="0">
                <a:latin typeface="Calibri" panose="020F0502020204030204" pitchFamily="34" charset="0"/>
                <a:cs typeface="Times New Roman" panose="02020603050405020304" pitchFamily="18" charset="0"/>
              </a:rPr>
              <a:t>th</a:t>
            </a:r>
            <a:r>
              <a:rPr lang="en-US" sz="900" dirty="0">
                <a:latin typeface="Calibri" panose="020F0502020204030204" pitchFamily="34" charset="0"/>
                <a:cs typeface="Times New Roman" panose="02020603050405020304" pitchFamily="18" charset="0"/>
              </a:rPr>
              <a:t> months ,Completion of Automation would result in additional bandwidth for 4 NW</a:t>
            </a:r>
          </a:p>
        </p:txBody>
      </p:sp>
      <p:sp>
        <p:nvSpPr>
          <p:cNvPr id="25" name="TextBox 24">
            <a:extLst>
              <a:ext uri="{FF2B5EF4-FFF2-40B4-BE49-F238E27FC236}">
                <a16:creationId xmlns:a16="http://schemas.microsoft.com/office/drawing/2014/main" id="{A0F871D4-8436-4685-AD4D-E732B8613C41}"/>
              </a:ext>
            </a:extLst>
          </p:cNvPr>
          <p:cNvSpPr txBox="1"/>
          <p:nvPr/>
        </p:nvSpPr>
        <p:spPr>
          <a:xfrm>
            <a:off x="5965675" y="2842627"/>
            <a:ext cx="2985374" cy="969496"/>
          </a:xfrm>
          <a:prstGeom prst="rect">
            <a:avLst/>
          </a:prstGeom>
        </p:spPr>
        <p:txBody>
          <a:bodyPr wrap="square" lIns="0" tIns="0" rIns="0" bIns="0" rtlCol="0">
            <a:spAutoFit/>
          </a:bodyPr>
          <a:lstStyle/>
          <a:p>
            <a:pPr marL="171450" indent="-171450" algn="l">
              <a:buFont typeface="Arial" panose="020B0604020202020204" pitchFamily="34" charset="0"/>
              <a:buChar char="•"/>
            </a:pPr>
            <a:r>
              <a:rPr lang="en-US" sz="900" dirty="0">
                <a:solidFill>
                  <a:schemeClr val="tx2"/>
                </a:solidFill>
              </a:rPr>
              <a:t>Accelerated Transformation progress through enhanced collaboration - NW and Cognizant</a:t>
            </a:r>
          </a:p>
          <a:p>
            <a:pPr marL="171450" indent="-171450" algn="l">
              <a:buFont typeface="Arial" panose="020B0604020202020204" pitchFamily="34" charset="0"/>
              <a:buChar char="•"/>
            </a:pPr>
            <a:r>
              <a:rPr lang="en-US" sz="900" dirty="0">
                <a:solidFill>
                  <a:schemeClr val="tx2"/>
                </a:solidFill>
              </a:rPr>
              <a:t>Speed to Market</a:t>
            </a:r>
          </a:p>
          <a:p>
            <a:pPr marL="171450" indent="-171450" algn="l">
              <a:buFont typeface="Arial" panose="020B0604020202020204" pitchFamily="34" charset="0"/>
              <a:buChar char="•"/>
            </a:pPr>
            <a:r>
              <a:rPr lang="en-US" sz="900" dirty="0">
                <a:solidFill>
                  <a:schemeClr val="tx2"/>
                </a:solidFill>
              </a:rPr>
              <a:t>Seamless delivery</a:t>
            </a:r>
          </a:p>
          <a:p>
            <a:pPr marL="171450" indent="-171450" algn="l">
              <a:buFont typeface="Arial" panose="020B0604020202020204" pitchFamily="34" charset="0"/>
              <a:buChar char="•"/>
            </a:pPr>
            <a:r>
              <a:rPr lang="en-US" sz="900" dirty="0">
                <a:solidFill>
                  <a:schemeClr val="tx2"/>
                </a:solidFill>
              </a:rPr>
              <a:t>Increased capacity for NW to handle additional value activities.</a:t>
            </a:r>
          </a:p>
          <a:p>
            <a:pPr marL="171450" indent="-171450" algn="l">
              <a:buFont typeface="Arial" panose="020B0604020202020204" pitchFamily="34" charset="0"/>
              <a:buChar char="•"/>
            </a:pPr>
            <a:endParaRPr lang="en-US" sz="900" dirty="0">
              <a:solidFill>
                <a:schemeClr val="tx2"/>
              </a:solidFill>
            </a:endParaRPr>
          </a:p>
        </p:txBody>
      </p:sp>
      <p:sp>
        <p:nvSpPr>
          <p:cNvPr id="26" name="AutoShape 2">
            <a:extLst>
              <a:ext uri="{FF2B5EF4-FFF2-40B4-BE49-F238E27FC236}">
                <a16:creationId xmlns:a16="http://schemas.microsoft.com/office/drawing/2014/main" id="{8D8BFD04-3BB9-4A1D-A834-92A35C92AFBC}"/>
              </a:ext>
            </a:extLst>
          </p:cNvPr>
          <p:cNvSpPr>
            <a:spLocks noChangeAspect="1" noChangeArrowheads="1"/>
          </p:cNvSpPr>
          <p:nvPr/>
        </p:nvSpPr>
        <p:spPr bwMode="auto">
          <a:xfrm>
            <a:off x="4586176" y="18030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a:extLst>
              <a:ext uri="{FF2B5EF4-FFF2-40B4-BE49-F238E27FC236}">
                <a16:creationId xmlns:a16="http://schemas.microsoft.com/office/drawing/2014/main" id="{A836E542-1ECE-47EA-B461-D65162CFD339}"/>
              </a:ext>
            </a:extLst>
          </p:cNvPr>
          <p:cNvPicPr>
            <a:picLocks noChangeAspect="1"/>
          </p:cNvPicPr>
          <p:nvPr/>
        </p:nvPicPr>
        <p:blipFill>
          <a:blip r:embed="rId4"/>
          <a:stretch>
            <a:fillRect/>
          </a:stretch>
        </p:blipFill>
        <p:spPr>
          <a:xfrm rot="346581" flipH="1">
            <a:off x="2800031" y="960540"/>
            <a:ext cx="180453" cy="153520"/>
          </a:xfrm>
          <a:prstGeom prst="rect">
            <a:avLst/>
          </a:prstGeom>
        </p:spPr>
      </p:pic>
      <p:pic>
        <p:nvPicPr>
          <p:cNvPr id="11" name="Picture 10">
            <a:extLst>
              <a:ext uri="{FF2B5EF4-FFF2-40B4-BE49-F238E27FC236}">
                <a16:creationId xmlns:a16="http://schemas.microsoft.com/office/drawing/2014/main" id="{CF24BAC9-5DD8-4517-94FD-BADC702BBF58}"/>
              </a:ext>
            </a:extLst>
          </p:cNvPr>
          <p:cNvPicPr>
            <a:picLocks noChangeAspect="1"/>
          </p:cNvPicPr>
          <p:nvPr/>
        </p:nvPicPr>
        <p:blipFill>
          <a:blip r:embed="rId5"/>
          <a:stretch>
            <a:fillRect/>
          </a:stretch>
        </p:blipFill>
        <p:spPr>
          <a:xfrm flipH="1">
            <a:off x="5727641" y="1003941"/>
            <a:ext cx="61694" cy="3322651"/>
          </a:xfrm>
          <a:prstGeom prst="rect">
            <a:avLst/>
          </a:prstGeom>
        </p:spPr>
      </p:pic>
    </p:spTree>
    <p:extLst>
      <p:ext uri="{BB962C8B-B14F-4D97-AF65-F5344CB8AC3E}">
        <p14:creationId xmlns:p14="http://schemas.microsoft.com/office/powerpoint/2010/main" val="2550345161"/>
      </p:ext>
    </p:extLst>
  </p:cSld>
  <p:clrMapOvr>
    <a:masterClrMapping/>
  </p:clrMapOvr>
</p:sld>
</file>

<file path=ppt/theme/theme1.xml><?xml version="1.0" encoding="utf-8"?>
<a:theme xmlns:a="http://schemas.openxmlformats.org/drawingml/2006/main" name="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2.xml><?xml version="1.0" encoding="utf-8"?>
<a:theme xmlns:a="http://schemas.openxmlformats.org/drawingml/2006/main" name="1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3.xml><?xml version="1.0" encoding="utf-8"?>
<a:theme xmlns:a="http://schemas.openxmlformats.org/drawingml/2006/main" name="2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4.xml><?xml version="1.0" encoding="utf-8"?>
<a:theme xmlns:a="http://schemas.openxmlformats.org/drawingml/2006/main" name="3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5.xml><?xml version="1.0" encoding="utf-8"?>
<a:theme xmlns:a="http://schemas.openxmlformats.org/drawingml/2006/main" name="Cognizantnewbrand">
  <a:themeElements>
    <a:clrScheme name="Custom 2">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FFC000"/>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a:solidFill>
            <a:srgbClr val="92D050"/>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DA4590EBC5AE4082CF971DBF7531D8" ma:contentTypeVersion="2" ma:contentTypeDescription="Create a new document." ma:contentTypeScope="" ma:versionID="7240c97c2d20fef38dd0d790f555bbeb">
  <xsd:schema xmlns:xsd="http://www.w3.org/2001/XMLSchema" xmlns:xs="http://www.w3.org/2001/XMLSchema" xmlns:p="http://schemas.microsoft.com/office/2006/metadata/properties" xmlns:ns2="dbe0bd7e-c0f4-48b7-89b4-6dd5365e3a29" targetNamespace="http://schemas.microsoft.com/office/2006/metadata/properties" ma:root="true" ma:fieldsID="0c1a6259fa6c660833a54a5f833afc96" ns2:_="">
    <xsd:import namespace="dbe0bd7e-c0f4-48b7-89b4-6dd5365e3a2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e0bd7e-c0f4-48b7-89b4-6dd5365e3a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97ACEC-8B41-4B39-9A5D-341BF922391B}">
  <ds:schemaRefs>
    <ds:schemaRef ds:uri="http://schemas.microsoft.com/sharepoint/v3/contenttype/forms"/>
  </ds:schemaRefs>
</ds:datastoreItem>
</file>

<file path=customXml/itemProps2.xml><?xml version="1.0" encoding="utf-8"?>
<ds:datastoreItem xmlns:ds="http://schemas.openxmlformats.org/officeDocument/2006/customXml" ds:itemID="{3FF3CC3B-FB40-41D3-B598-C761092F73D3}">
  <ds:schemaRefs>
    <ds:schemaRef ds:uri="dbe0bd7e-c0f4-48b7-89b4-6dd5365e3a2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B18B798-0BB2-4E0E-9435-D453215A3D0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dbe0bd7e-c0f4-48b7-89b4-6dd5365e3a2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7374</TotalTime>
  <Words>6946</Words>
  <Application>Microsoft Office PowerPoint</Application>
  <PresentationFormat>On-screen Show (16:9)</PresentationFormat>
  <Paragraphs>1880</Paragraphs>
  <Slides>30</Slides>
  <Notes>28</Notes>
  <HiddenSlides>0</HiddenSlides>
  <MMClips>0</MMClips>
  <ScaleCrop>false</ScaleCrop>
  <HeadingPairs>
    <vt:vector size="8" baseType="variant">
      <vt:variant>
        <vt:lpstr>Fonts Used</vt:lpstr>
      </vt:variant>
      <vt:variant>
        <vt:i4>21</vt:i4>
      </vt:variant>
      <vt:variant>
        <vt:lpstr>Theme</vt:lpstr>
      </vt:variant>
      <vt:variant>
        <vt:i4>6</vt:i4>
      </vt:variant>
      <vt:variant>
        <vt:lpstr>Embedded OLE Servers</vt:lpstr>
      </vt:variant>
      <vt:variant>
        <vt:i4>1</vt:i4>
      </vt:variant>
      <vt:variant>
        <vt:lpstr>Slide Titles</vt:lpstr>
      </vt:variant>
      <vt:variant>
        <vt:i4>30</vt:i4>
      </vt:variant>
    </vt:vector>
  </HeadingPairs>
  <TitlesOfParts>
    <vt:vector size="58" baseType="lpstr">
      <vt:lpstr>Arial</vt:lpstr>
      <vt:lpstr>Arial Black</vt:lpstr>
      <vt:lpstr>Arial Rounded MT Bold</vt:lpstr>
      <vt:lpstr>Avenir Black</vt:lpstr>
      <vt:lpstr>Avenir Next</vt:lpstr>
      <vt:lpstr>Avenir Next Demi Bold</vt:lpstr>
      <vt:lpstr>Calibri</vt:lpstr>
      <vt:lpstr>Century Gothic</vt:lpstr>
      <vt:lpstr>Courier New</vt:lpstr>
      <vt:lpstr>Georgia</vt:lpstr>
      <vt:lpstr>Helvetica</vt:lpstr>
      <vt:lpstr>Helvetica Light</vt:lpstr>
      <vt:lpstr>Helvetica Neue</vt:lpstr>
      <vt:lpstr>Helvetica Neue Light</vt:lpstr>
      <vt:lpstr>Lato light</vt:lpstr>
      <vt:lpstr>Rockwell</vt:lpstr>
      <vt:lpstr>Segoe UI</vt:lpstr>
      <vt:lpstr>Symbol</vt:lpstr>
      <vt:lpstr>Trebuchet MS</vt:lpstr>
      <vt:lpstr>Tw Cen MT</vt:lpstr>
      <vt:lpstr>Wingdings</vt:lpstr>
      <vt:lpstr>Cognizant</vt:lpstr>
      <vt:lpstr>1_Cognizant</vt:lpstr>
      <vt:lpstr>2_Cognizant</vt:lpstr>
      <vt:lpstr>3_Cognizant</vt:lpstr>
      <vt:lpstr>Cognizantnewbrand</vt:lpstr>
      <vt:lpstr>3_Office Theme</vt:lpstr>
      <vt:lpstr>Worksheet</vt:lpstr>
      <vt:lpstr>Cognizant’s Proposal to Nationwide Servicing Apps</vt:lpstr>
      <vt:lpstr>Agenda</vt:lpstr>
      <vt:lpstr>Background</vt:lpstr>
      <vt:lpstr>Key Findings – What?</vt:lpstr>
      <vt:lpstr>    Our Integrated QA solution approach</vt:lpstr>
      <vt:lpstr>Current State</vt:lpstr>
      <vt:lpstr>  Magic Quadrant – Current State </vt:lpstr>
      <vt:lpstr>Servicing Proposed Journey – How do we accomplish</vt:lpstr>
      <vt:lpstr>Proposed Transformation Model Structure</vt:lpstr>
      <vt:lpstr>Sample App – journey </vt:lpstr>
      <vt:lpstr>Execution Approach - Review, Signoff, Transition and Handover</vt:lpstr>
      <vt:lpstr>Servicing - Proposed Scope</vt:lpstr>
      <vt:lpstr>Team Structure</vt:lpstr>
      <vt:lpstr>Timelines</vt:lpstr>
      <vt:lpstr>Financial Model Option 1 – Rampdown of Vendor resources from 3rd Month</vt:lpstr>
      <vt:lpstr>Financial Model Option 2 – Vendor resources stays until 6 Months &amp; Risk is mitigated through longer KT</vt:lpstr>
      <vt:lpstr>Financial Model Option 3 - Vendor resources stays until 6 Months, Risk is mitigated through longer KT &amp; free up partial NW capacity from 8th Month                                                                                                </vt:lpstr>
      <vt:lpstr>Communication Cadence - Model </vt:lpstr>
      <vt:lpstr>Communication Cadence</vt:lpstr>
      <vt:lpstr>Appendix</vt:lpstr>
      <vt:lpstr>How did we Get here?</vt:lpstr>
      <vt:lpstr>Automation Maturity Appraisal Questionnaire</vt:lpstr>
      <vt:lpstr>Derivative view of Business Outcomes</vt:lpstr>
      <vt:lpstr>Servicing – Proposed Transformation Scope</vt:lpstr>
      <vt:lpstr>Focus Area Matrix</vt:lpstr>
      <vt:lpstr>Comparison of Automation Tool – Tosca vs Ruby</vt:lpstr>
      <vt:lpstr>Detailed overview of Current state challenges and Future state recommendations</vt:lpstr>
      <vt:lpstr>Policy Data Generator Utility</vt:lpstr>
      <vt:lpstr>Data Approach</vt:lpstr>
      <vt:lpstr>Thank you</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Singrodia, Rohit (Cognizant)</dc:creator>
  <cp:lastModifiedBy>Seshadri, Sundar Rajan (Cognizant)</cp:lastModifiedBy>
  <cp:revision>205</cp:revision>
  <dcterms:created xsi:type="dcterms:W3CDTF">2020-06-26T12:58:05Z</dcterms:created>
  <dcterms:modified xsi:type="dcterms:W3CDTF">2022-03-28T09:21:31Z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0x0101001FDA4590EBC5AE4082CF971DBF7531D8</vt:lpwstr>
  </property>
</Properties>
</file>